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56" r:id="rId2"/>
    <p:sldId id="258" r:id="rId3"/>
    <p:sldId id="259" r:id="rId4"/>
    <p:sldId id="260" r:id="rId5"/>
    <p:sldId id="257" r:id="rId6"/>
    <p:sldId id="261" r:id="rId7"/>
  </p:sldIdLst>
  <p:sldSz cx="9144000" cy="6858000" type="screen4x3"/>
  <p:notesSz cx="6735763" cy="9799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C8B2D8-F90A-4611-889F-695869C32407}" type="datetimeFigureOut">
              <a:rPr lang="cs-CZ" smtClean="0"/>
              <a:pPr/>
              <a:t>22.4.2013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07513"/>
            <a:ext cx="2919413" cy="490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4763" y="9307513"/>
            <a:ext cx="2919412" cy="490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47B544-FFBC-4B7C-BE88-2F8988C32C6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8849135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D039-067A-47E6-A7CB-5D1A46C3B0B4}" type="datetimeFigureOut">
              <a:rPr lang="cs-CZ" smtClean="0"/>
              <a:pPr/>
              <a:t>22.4.2013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C54D2-46C0-4D86-9378-FCE3CB8D2AF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773243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D039-067A-47E6-A7CB-5D1A46C3B0B4}" type="datetimeFigureOut">
              <a:rPr lang="cs-CZ" smtClean="0"/>
              <a:pPr/>
              <a:t>22.4.2013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C54D2-46C0-4D86-9378-FCE3CB8D2AF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284459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D039-067A-47E6-A7CB-5D1A46C3B0B4}" type="datetimeFigureOut">
              <a:rPr lang="cs-CZ" smtClean="0"/>
              <a:pPr/>
              <a:t>22.4.2013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C54D2-46C0-4D86-9378-FCE3CB8D2AF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512146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D039-067A-47E6-A7CB-5D1A46C3B0B4}" type="datetimeFigureOut">
              <a:rPr lang="cs-CZ" smtClean="0"/>
              <a:pPr/>
              <a:t>22.4.2013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C54D2-46C0-4D86-9378-FCE3CB8D2AF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3962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D039-067A-47E6-A7CB-5D1A46C3B0B4}" type="datetimeFigureOut">
              <a:rPr lang="cs-CZ" smtClean="0"/>
              <a:pPr/>
              <a:t>22.4.2013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C54D2-46C0-4D86-9378-FCE3CB8D2AF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34940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D039-067A-47E6-A7CB-5D1A46C3B0B4}" type="datetimeFigureOut">
              <a:rPr lang="cs-CZ" smtClean="0"/>
              <a:pPr/>
              <a:t>22.4.2013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C54D2-46C0-4D86-9378-FCE3CB8D2AF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124835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D039-067A-47E6-A7CB-5D1A46C3B0B4}" type="datetimeFigureOut">
              <a:rPr lang="cs-CZ" smtClean="0"/>
              <a:pPr/>
              <a:t>22.4.2013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C54D2-46C0-4D86-9378-FCE3CB8D2AF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188143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D039-067A-47E6-A7CB-5D1A46C3B0B4}" type="datetimeFigureOut">
              <a:rPr lang="cs-CZ" smtClean="0"/>
              <a:pPr/>
              <a:t>22.4.2013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C54D2-46C0-4D86-9378-FCE3CB8D2AF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84873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D039-067A-47E6-A7CB-5D1A46C3B0B4}" type="datetimeFigureOut">
              <a:rPr lang="cs-CZ" smtClean="0"/>
              <a:pPr/>
              <a:t>22.4.2013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C54D2-46C0-4D86-9378-FCE3CB8D2AF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762136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D039-067A-47E6-A7CB-5D1A46C3B0B4}" type="datetimeFigureOut">
              <a:rPr lang="cs-CZ" smtClean="0"/>
              <a:pPr/>
              <a:t>22.4.2013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C54D2-46C0-4D86-9378-FCE3CB8D2AF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06642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D039-067A-47E6-A7CB-5D1A46C3B0B4}" type="datetimeFigureOut">
              <a:rPr lang="cs-CZ" smtClean="0"/>
              <a:pPr/>
              <a:t>22.4.2013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C54D2-46C0-4D86-9378-FCE3CB8D2AF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107238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E3D039-067A-47E6-A7CB-5D1A46C3B0B4}" type="datetimeFigureOut">
              <a:rPr lang="cs-CZ" smtClean="0"/>
              <a:pPr/>
              <a:t>22.4.2013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6C54D2-46C0-4D86-9378-FCE3CB8D2AF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658756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is.cuni.cz/webapps/id/1293694443683901/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://is.cuni.cz/webapps/whois2/org/1483818786760143/?lang=cs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s.cuni.cz/webapps/whois2/org/1523119868293229/?lang=cs" TargetMode="External"/><Relationship Id="rId5" Type="http://schemas.openxmlformats.org/officeDocument/2006/relationships/hyperlink" Target="http://is.cuni.cz/webapps/whois2/org/1417157498377852/?lang=cs" TargetMode="External"/><Relationship Id="rId4" Type="http://schemas.openxmlformats.org/officeDocument/2006/relationships/image" Target="../media/image3.jpeg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Volba</a:t>
            </a:r>
            <a:r>
              <a:rPr lang="en-US" dirty="0" smtClean="0"/>
              <a:t> </a:t>
            </a:r>
            <a:r>
              <a:rPr lang="en-US" dirty="0" err="1" smtClean="0"/>
              <a:t>rektora</a:t>
            </a:r>
            <a:r>
              <a:rPr lang="en-US" dirty="0" smtClean="0"/>
              <a:t> 2013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29501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Statut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Čl. 11 Rektor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Volbu </a:t>
            </a:r>
            <a:r>
              <a:rPr lang="cs-CZ" dirty="0"/>
              <a:t>kandidáta na funkci rektora vyhlašuje senát tak, aby se konala nejméně </a:t>
            </a:r>
            <a:r>
              <a:rPr lang="cs-CZ" b="1" dirty="0"/>
              <a:t>90 dní </a:t>
            </a:r>
            <a:r>
              <a:rPr lang="cs-CZ" dirty="0"/>
              <a:t>před uplynutím funkčního období rektora</a:t>
            </a:r>
            <a:r>
              <a:rPr lang="cs-CZ" dirty="0" smtClean="0"/>
              <a:t>. </a:t>
            </a:r>
            <a:br>
              <a:rPr lang="cs-CZ" dirty="0" smtClean="0"/>
            </a:br>
            <a:r>
              <a:rPr lang="cs-CZ" dirty="0" smtClean="0"/>
              <a:t>(14.ledna 2010)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Kandidáta na funkci rektora může senátu navrhnout </a:t>
            </a:r>
            <a:r>
              <a:rPr lang="cs-CZ" b="1" dirty="0"/>
              <a:t>akademický senát fakulty</a:t>
            </a:r>
            <a:r>
              <a:rPr lang="cs-CZ" dirty="0"/>
              <a:t>, skupina nejméně 100 členů akademické obce nebo </a:t>
            </a:r>
            <a:r>
              <a:rPr lang="cs-CZ" b="1" dirty="0"/>
              <a:t>člen senátu</a:t>
            </a:r>
            <a:r>
              <a:rPr lang="cs-CZ" dirty="0"/>
              <a:t>, a to zpravidla z profesorů, kteří jsou členy akademické obce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856537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Volební a jednací řád ASUK - kandidáti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b="1" dirty="0"/>
              <a:t>Čl. 30 Volba kandidáta </a:t>
            </a:r>
            <a:r>
              <a:rPr lang="cs-CZ" dirty="0"/>
              <a:t>na funkci rektora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Návrhy kandidáta na funkci rektora se podávají akademickému senátu univerzity prostřednictvím kanceláře senátu </a:t>
            </a:r>
            <a:r>
              <a:rPr lang="cs-CZ" b="1" dirty="0"/>
              <a:t>do 30 dnů přede dnem volby.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800" dirty="0"/>
              <a:t>K návrhu kandidáta se přikládá</a:t>
            </a:r>
          </a:p>
          <a:p>
            <a:pPr marL="800100" lvl="1" indent="-342900">
              <a:buFont typeface="+mj-lt"/>
              <a:buAutoNum type="alphaLcParenR"/>
            </a:pPr>
            <a:r>
              <a:rPr lang="cs-CZ" sz="1800" dirty="0"/>
              <a:t>písemný souhlas navrženého s kandidaturou,</a:t>
            </a:r>
          </a:p>
          <a:p>
            <a:pPr marL="800100" lvl="1" indent="-342900">
              <a:buFont typeface="+mj-lt"/>
              <a:buAutoNum type="alphaLcParenR"/>
            </a:pPr>
            <a:r>
              <a:rPr lang="cs-CZ" sz="1800" dirty="0"/>
              <a:t>stručný životopis navrženého s charakteristikou jeho působení na univerzitě,</a:t>
            </a:r>
          </a:p>
          <a:p>
            <a:pPr marL="800100" lvl="1" indent="-342900">
              <a:buFont typeface="+mj-lt"/>
              <a:buAutoNum type="alphaLcParenR"/>
            </a:pPr>
            <a:r>
              <a:rPr lang="cs-CZ" sz="1800" dirty="0"/>
              <a:t>stručné teze volebního programu navrženého.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Kandidáti, kteří byli navrženi podle odstavců 1 a 2, mohou po uplynutí lhůty podle odstavce 1 </a:t>
            </a:r>
            <a:r>
              <a:rPr lang="cs-CZ" b="1" dirty="0"/>
              <a:t>vystoupit na předvolebním zasedání </a:t>
            </a:r>
            <a:r>
              <a:rPr lang="cs-CZ" dirty="0"/>
              <a:t>akademického senátu univerzity, které se uskuteční nejméně 7 dní přede dnem volby. </a:t>
            </a:r>
            <a:r>
              <a:rPr lang="cs-CZ" b="1" dirty="0"/>
              <a:t>V termínech dohodnutých s děkany nebo předsedy akademických senátů fakult anebo řediteli dalších součástí mohou vystoupit rovněž na předvolebních shromážděních na fakultách nebo součástech</a:t>
            </a:r>
            <a:r>
              <a:rPr lang="cs-CZ" dirty="0"/>
              <a:t>. Na volebním zasedání akademického senátu </a:t>
            </a:r>
            <a:r>
              <a:rPr lang="cs-CZ" dirty="0" smtClean="0"/>
              <a:t>univerzity </a:t>
            </a:r>
            <a:r>
              <a:rPr lang="cs-CZ" dirty="0"/>
              <a:t>nejsou vystoupení kandidátů přípustná.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 </a:t>
            </a:r>
            <a:r>
              <a:rPr lang="cs-CZ" b="1" dirty="0" smtClean="0"/>
              <a:t>Termín </a:t>
            </a:r>
            <a:r>
              <a:rPr lang="cs-CZ" b="1" dirty="0"/>
              <a:t>volebního zasedání </a:t>
            </a:r>
            <a:r>
              <a:rPr lang="cs-CZ" dirty="0"/>
              <a:t>akademického senátu univerzity se oznamuje nejméně </a:t>
            </a:r>
            <a:r>
              <a:rPr lang="cs-CZ" b="1" dirty="0"/>
              <a:t>60 dnů předem</a:t>
            </a:r>
            <a:r>
              <a:rPr lang="cs-CZ" dirty="0"/>
              <a:t>. Písemné materiály uvedené v odstavci 2 písm. b) a c) se zasílají všem členům senátu nejpozději 21 dnů přede dnem volebního zasedání.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049530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VaJŘ</a:t>
            </a:r>
            <a:r>
              <a:rPr lang="cs-CZ" dirty="0" smtClean="0"/>
              <a:t> ASUK - vlastní volba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Autofit/>
          </a:bodyPr>
          <a:lstStyle/>
          <a:p>
            <a:pPr>
              <a:buFont typeface="+mj-lt"/>
              <a:buAutoNum type="arabicPeriod" startAt="5"/>
            </a:pPr>
            <a:r>
              <a:rPr lang="cs-CZ" sz="1600" dirty="0" smtClean="0"/>
              <a:t>Volba se provádí </a:t>
            </a:r>
            <a:r>
              <a:rPr lang="cs-CZ" sz="1600" b="1" dirty="0" smtClean="0"/>
              <a:t>tajným hlasováním</a:t>
            </a:r>
            <a:r>
              <a:rPr lang="cs-CZ" sz="1600" dirty="0" smtClean="0"/>
              <a:t>.</a:t>
            </a:r>
          </a:p>
          <a:p>
            <a:pPr>
              <a:buFont typeface="+mj-lt"/>
              <a:buAutoNum type="arabicPeriod" startAt="5"/>
            </a:pPr>
            <a:r>
              <a:rPr lang="cs-CZ" sz="1600" dirty="0" smtClean="0"/>
              <a:t>Zvolen je ten z navržených, </a:t>
            </a:r>
            <a:r>
              <a:rPr lang="cs-CZ" sz="1600" b="1" dirty="0" smtClean="0"/>
              <a:t>který získá nadpoloviční většinu hlasů všech</a:t>
            </a:r>
            <a:r>
              <a:rPr lang="cs-CZ" sz="1600" dirty="0" smtClean="0"/>
              <a:t> členů senátu.</a:t>
            </a:r>
          </a:p>
          <a:p>
            <a:pPr>
              <a:buFont typeface="+mj-lt"/>
              <a:buAutoNum type="arabicPeriod" startAt="5"/>
            </a:pPr>
            <a:r>
              <a:rPr lang="cs-CZ" sz="1600" dirty="0" smtClean="0"/>
              <a:t>V případě, že ani jeden z navržených nebude zvolen, uskuteční se další kolo voleb, do kterého postupují ti dva z navržených, kteří získali největší počet hlasů. Pokud dojde na prvním místě k rovnosti hlasů u více než dvou navržených nebo jestliže dojde k rovnosti hlasů až na druhém místě, postupují do dalšího kola též všichni navržení, kteří získali stejný počet hlasů. Další kolo voleb se uskuteční i tehdy, dojde-li k rovnosti hlasů v kole, v němž se hlasovalo pouze o dvou navržených. Jestliže ani jeden ze dvou navržených, o nichž se hlasovalo v daném kole, nezíská nadpoloviční většinu hlasů všech členů senátu, postupuje do dalšího kola ten, kdo získal větší počet hlasů.</a:t>
            </a:r>
          </a:p>
          <a:p>
            <a:pPr>
              <a:buFont typeface="+mj-lt"/>
              <a:buAutoNum type="arabicPeriod" startAt="5"/>
            </a:pPr>
            <a:r>
              <a:rPr lang="cs-CZ" sz="1600" b="1" dirty="0" smtClean="0"/>
              <a:t>Nezíská-li nadpoloviční většinu hlasů všech členů akademického senátu univerzity jediný navržený, o němž se hlasovalo v daném kole, volba končí</a:t>
            </a:r>
            <a:r>
              <a:rPr lang="cs-CZ" sz="1600" dirty="0" smtClean="0"/>
              <a:t>. V takovém případě se </a:t>
            </a:r>
            <a:r>
              <a:rPr lang="cs-CZ" sz="1600" b="1" dirty="0" smtClean="0"/>
              <a:t>do jednoho měsíce uskuteční volba z nově navržených</a:t>
            </a:r>
            <a:r>
              <a:rPr lang="cs-CZ" sz="1600" dirty="0" smtClean="0"/>
              <a:t>. Nové návrhy je třeba podat do 14 dnů. Nově navržen nesmí být ten, o kom se hlasovalo při poslední neúspěšné volbě; to neplatí v případě, že se této volby účastnilo méně než dvě třetiny všech členů senátu.</a:t>
            </a:r>
          </a:p>
          <a:p>
            <a:pPr>
              <a:buFont typeface="+mj-lt"/>
              <a:buAutoNum type="arabicPeriod" startAt="5"/>
            </a:pPr>
            <a:r>
              <a:rPr lang="cs-CZ" sz="1600" dirty="0" smtClean="0"/>
              <a:t>V průběhu voleb může kterýkoli z navržených od své kandidatury odstoupit, a to vždy před zahájením příslušného kola.</a:t>
            </a:r>
          </a:p>
          <a:p>
            <a:endParaRPr lang="cs-CZ" sz="1050" dirty="0"/>
          </a:p>
        </p:txBody>
      </p:sp>
    </p:spTree>
    <p:extLst>
      <p:ext uri="{BB962C8B-B14F-4D97-AF65-F5344CB8AC3E}">
        <p14:creationId xmlns:p14="http://schemas.microsoft.com/office/powerpoint/2010/main" xmlns="" val="1347007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Harmonogram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28.4. (velmi pravděpodobně) </a:t>
            </a:r>
            <a:r>
              <a:rPr lang="cs-CZ" b="1" dirty="0" smtClean="0"/>
              <a:t>vyhlášení volby na konec října</a:t>
            </a:r>
          </a:p>
          <a:p>
            <a:r>
              <a:rPr lang="cs-CZ" dirty="0" smtClean="0"/>
              <a:t>Návrhy kandidátů bude možno doručit do konce září (30 dní před termínem volby)</a:t>
            </a:r>
          </a:p>
          <a:p>
            <a:r>
              <a:rPr lang="cs-CZ" dirty="0" smtClean="0"/>
              <a:t>Na začátku října předvolební zasedání (vystoupení kandidátů)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12054407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Známí kandidáti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19872" y="4869160"/>
            <a:ext cx="2381250" cy="792088"/>
          </a:xfrm>
        </p:spPr>
        <p:txBody>
          <a:bodyPr>
            <a:normAutofit fontScale="47500" lnSpcReduction="20000"/>
          </a:bodyPr>
          <a:lstStyle/>
          <a:p>
            <a:pPr marL="0" indent="0" fontAlgn="base">
              <a:buNone/>
            </a:pPr>
            <a:r>
              <a:rPr lang="cs-CZ" b="1" dirty="0"/>
              <a:t>prof. PhDr. Stanislav </a:t>
            </a:r>
            <a:r>
              <a:rPr lang="cs-CZ" b="1" dirty="0" err="1"/>
              <a:t>Štech</a:t>
            </a:r>
            <a:r>
              <a:rPr lang="cs-CZ" b="1" dirty="0"/>
              <a:t>, </a:t>
            </a:r>
            <a:r>
              <a:rPr lang="cs-CZ" b="1" dirty="0" err="1" smtClean="0"/>
              <a:t>CSc</a:t>
            </a:r>
            <a:endParaRPr lang="cs-CZ" b="1" dirty="0" smtClean="0"/>
          </a:p>
          <a:p>
            <a:pPr marL="0" indent="0" fontAlgn="base">
              <a:buNone/>
            </a:pPr>
            <a:r>
              <a:rPr lang="cs-CZ" dirty="0"/>
              <a:t>prorektor analýz a strategií</a:t>
            </a:r>
            <a:endParaRPr lang="cs-CZ" b="1" dirty="0"/>
          </a:p>
        </p:txBody>
      </p:sp>
      <p:pic>
        <p:nvPicPr>
          <p:cNvPr id="1026" name="Picture 2" descr="http://www.cuni.cz/UK-983-version1-stech_stanislav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7171"/>
          <a:stretch/>
        </p:blipFill>
        <p:spPr bwMode="auto">
          <a:xfrm>
            <a:off x="3419872" y="1848050"/>
            <a:ext cx="2381250" cy="283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data.studentworld.cz/img/article/img/ef/e8367cbd0bfbd11f4e9935a74d3ab5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3874" b="16743"/>
          <a:stretch/>
        </p:blipFill>
        <p:spPr bwMode="auto">
          <a:xfrm>
            <a:off x="827584" y="1879610"/>
            <a:ext cx="2357100" cy="2806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img.radio.cz/pictures/radio/lide/stehlik_michal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2436" t="5151" r="30102" b="-7969"/>
          <a:stretch/>
        </p:blipFill>
        <p:spPr bwMode="auto">
          <a:xfrm>
            <a:off x="5945373" y="1862898"/>
            <a:ext cx="2155020" cy="310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Zástupný symbol pro obsah 2"/>
          <p:cNvSpPr txBox="1">
            <a:spLocks/>
          </p:cNvSpPr>
          <p:nvPr/>
        </p:nvSpPr>
        <p:spPr>
          <a:xfrm>
            <a:off x="769924" y="4869161"/>
            <a:ext cx="2381250" cy="8640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buNone/>
            </a:pPr>
            <a:r>
              <a:rPr lang="cs-CZ" sz="1400" b="1" dirty="0"/>
              <a:t>prof. MUDr. Tomáš Zima, DrSc</a:t>
            </a:r>
            <a:r>
              <a:rPr lang="cs-CZ" sz="1400" b="1" dirty="0" smtClean="0"/>
              <a:t>.</a:t>
            </a:r>
          </a:p>
          <a:p>
            <a:pPr marL="0" indent="0" fontAlgn="base">
              <a:buNone/>
            </a:pPr>
            <a:r>
              <a:rPr lang="cs-CZ" sz="1400" dirty="0" smtClean="0"/>
              <a:t>Ex-děkan 1. LF, proděkan pro vnější vztahy </a:t>
            </a:r>
            <a:endParaRPr lang="cs-CZ" sz="1400" dirty="0"/>
          </a:p>
        </p:txBody>
      </p:sp>
      <p:sp>
        <p:nvSpPr>
          <p:cNvPr id="7" name="Obdélník 6"/>
          <p:cNvSpPr/>
          <p:nvPr/>
        </p:nvSpPr>
        <p:spPr>
          <a:xfrm>
            <a:off x="3386728" y="5954924"/>
            <a:ext cx="222326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cs-CZ" sz="1400" b="1" dirty="0">
                <a:hlinkClick r:id="rId5"/>
              </a:rPr>
              <a:t>Pedagogická fakulta</a:t>
            </a:r>
            <a:endParaRPr lang="cs-CZ" sz="1400" b="1" dirty="0"/>
          </a:p>
          <a:p>
            <a:pPr fontAlgn="base"/>
            <a:r>
              <a:rPr lang="cs-CZ" sz="1400" b="1" dirty="0">
                <a:hlinkClick r:id="rId6"/>
              </a:rPr>
              <a:t>Katedra psychologie</a:t>
            </a:r>
            <a:endParaRPr lang="cs-CZ" sz="1400" b="1" dirty="0"/>
          </a:p>
        </p:txBody>
      </p:sp>
      <p:sp>
        <p:nvSpPr>
          <p:cNvPr id="8" name="Obdélník 7"/>
          <p:cNvSpPr/>
          <p:nvPr/>
        </p:nvSpPr>
        <p:spPr>
          <a:xfrm>
            <a:off x="769924" y="5847202"/>
            <a:ext cx="206997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cs-CZ" sz="1400" b="1" dirty="0">
                <a:hlinkClick r:id="rId7"/>
              </a:rPr>
              <a:t>Ústav lékařské biochemie a laboratorní diagnostiky 1.LF UK a VFN</a:t>
            </a:r>
            <a:endParaRPr lang="cs-CZ" sz="1400" b="1" dirty="0"/>
          </a:p>
        </p:txBody>
      </p:sp>
      <p:pic>
        <p:nvPicPr>
          <p:cNvPr id="1034" name="Picture 10" descr="Trvalý odkaz na tuto stránku: http://is.cuni.cz/webapps/id/1293694443683901/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750" y="161925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Zástupný symbol pro obsah 2"/>
          <p:cNvSpPr txBox="1">
            <a:spLocks/>
          </p:cNvSpPr>
          <p:nvPr/>
        </p:nvSpPr>
        <p:spPr>
          <a:xfrm>
            <a:off x="5825279" y="4797152"/>
            <a:ext cx="260668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buNone/>
            </a:pPr>
            <a:r>
              <a:rPr kumimoji="0" lang="cs-CZ" sz="15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+mj-lt"/>
                <a:cs typeface="Arial" pitchFamily="34" charset="0"/>
              </a:rPr>
              <a:t>doc. PhDr. Michal Stehlík, </a:t>
            </a:r>
            <a:r>
              <a:rPr kumimoji="0" lang="cs-CZ" sz="1500" b="1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+mj-lt"/>
                <a:cs typeface="Arial" pitchFamily="34" charset="0"/>
              </a:rPr>
              <a:t>Ph.D</a:t>
            </a:r>
            <a:r>
              <a:rPr kumimoji="0" lang="cs-CZ" sz="15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+mj-lt"/>
                <a:cs typeface="Arial" pitchFamily="34" charset="0"/>
              </a:rPr>
              <a:t> </a:t>
            </a:r>
            <a:br>
              <a:rPr kumimoji="0" lang="cs-CZ" sz="15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+mj-lt"/>
                <a:cs typeface="Arial" pitchFamily="34" charset="0"/>
              </a:rPr>
            </a:br>
            <a:r>
              <a:rPr lang="cs-CZ" sz="1500" dirty="0" smtClean="0">
                <a:solidFill>
                  <a:srgbClr val="333333"/>
                </a:solidFill>
                <a:latin typeface="+mj-lt"/>
                <a:cs typeface="Arial" pitchFamily="34" charset="0"/>
              </a:rPr>
              <a:t>Děkan FF</a:t>
            </a:r>
            <a:endParaRPr lang="cs-CZ" sz="1500" dirty="0" smtClean="0">
              <a:latin typeface="+mj-lt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5945373" y="5954924"/>
            <a:ext cx="2155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historik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521164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546</Words>
  <Application>Microsoft Office PowerPoint</Application>
  <PresentationFormat>Předvádění na obrazovce (4:3)</PresentationFormat>
  <Paragraphs>34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systému Office</vt:lpstr>
      <vt:lpstr>Volba rektora 2013</vt:lpstr>
      <vt:lpstr>Statut</vt:lpstr>
      <vt:lpstr>Volební a jednací řád ASUK - kandidáti</vt:lpstr>
      <vt:lpstr>VaJŘ ASUK - vlastní volba </vt:lpstr>
      <vt:lpstr>Harmonogram </vt:lpstr>
      <vt:lpstr>Známí kandidáti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Volba rektora 2013</dc:title>
  <dc:creator>Adam</dc:creator>
  <cp:lastModifiedBy>detneuro</cp:lastModifiedBy>
  <cp:revision>12</cp:revision>
  <cp:lastPrinted>2013-04-17T08:39:57Z</cp:lastPrinted>
  <dcterms:created xsi:type="dcterms:W3CDTF">2013-04-17T07:39:38Z</dcterms:created>
  <dcterms:modified xsi:type="dcterms:W3CDTF">2013-04-22T10:47:43Z</dcterms:modified>
</cp:coreProperties>
</file>