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67" r:id="rId4"/>
    <p:sldId id="258" r:id="rId5"/>
    <p:sldId id="299" r:id="rId6"/>
    <p:sldId id="300" r:id="rId7"/>
    <p:sldId id="306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77" r:id="rId16"/>
    <p:sldId id="265" r:id="rId17"/>
    <p:sldId id="301" r:id="rId18"/>
    <p:sldId id="304" r:id="rId19"/>
    <p:sldId id="268" r:id="rId20"/>
    <p:sldId id="269" r:id="rId21"/>
    <p:sldId id="272" r:id="rId22"/>
    <p:sldId id="295" r:id="rId23"/>
    <p:sldId id="296" r:id="rId24"/>
    <p:sldId id="309" r:id="rId25"/>
    <p:sldId id="276" r:id="rId26"/>
    <p:sldId id="271" r:id="rId27"/>
    <p:sldId id="273" r:id="rId28"/>
    <p:sldId id="274" r:id="rId29"/>
    <p:sldId id="305" r:id="rId30"/>
    <p:sldId id="275" r:id="rId31"/>
    <p:sldId id="270" r:id="rId32"/>
    <p:sldId id="278" r:id="rId33"/>
    <p:sldId id="279" r:id="rId34"/>
    <p:sldId id="280" r:id="rId35"/>
    <p:sldId id="294" r:id="rId36"/>
    <p:sldId id="302" r:id="rId37"/>
    <p:sldId id="282" r:id="rId38"/>
    <p:sldId id="291" r:id="rId39"/>
    <p:sldId id="303" r:id="rId40"/>
    <p:sldId id="283" r:id="rId41"/>
    <p:sldId id="308" r:id="rId42"/>
    <p:sldId id="307" r:id="rId43"/>
    <p:sldId id="284" r:id="rId44"/>
    <p:sldId id="285" r:id="rId45"/>
    <p:sldId id="286" r:id="rId46"/>
    <p:sldId id="290" r:id="rId47"/>
    <p:sldId id="297" r:id="rId48"/>
    <p:sldId id="310" r:id="rId49"/>
    <p:sldId id="298" r:id="rId50"/>
    <p:sldId id="287" r:id="rId51"/>
    <p:sldId id="288" r:id="rId52"/>
    <p:sldId id="313" r:id="rId53"/>
    <p:sldId id="312" r:id="rId54"/>
    <p:sldId id="289" r:id="rId55"/>
    <p:sldId id="293" r:id="rId56"/>
    <p:sldId id="292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62A50-38E2-4028-8818-5F41252DB7C3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5689-F536-4D6A-9836-476E89497C5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F5689-F536-4D6A-9836-476E89497C5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F5689-F536-4D6A-9836-476E89497C5E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05FB8-BDDB-4695-8393-BE5D65DC0CDB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41EA7-0101-49D1-A4A0-AA73A508C9F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w&amp;url=http://www.gpattutor.com/SampleContent/SampleContent2.aspx&amp;ei=JXAUVfWPIYOradfpgKAO&amp;psig=AFQjCNGsChc3nEHU9gZeNA4crf-nyAeMiw&amp;ust=1427488383251427" TargetMode="External"/><Relationship Id="rId2" Type="http://schemas.openxmlformats.org/officeDocument/2006/relationships/hyperlink" Target="https://www.google.cz/url?sa=i&amp;rct=j&amp;q=&amp;esrc=s&amp;source=images&amp;cd=&amp;ved=0CAcQjRw&amp;url=https://www.studyblue.com/notes/note/n/local-anesthetics/deck/1179608&amp;ei=HG4UVb-UL9PraNSqgbgC&amp;psig=AFQjCNGsChc3nEHU9gZeNA4crf-nyAeMiw&amp;ust=14274883832514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index.php/Inhala%C4%8Dn%C3%AD_anestezie_(pediatrie)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index.php/Receptory,_%C4%8Dinnost,_rozd%C4%9Blen%C3%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ANESTETIKA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II. EXCITACE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 fontScale="85000" lnSpcReduction="20000"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Ztráta vědomí 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Pacient nereaguje na nebolestivé podněty – oslovení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Útlum kůry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Odbrzdění podkorových oblastí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Reflexní aktivita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Excitace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Nepravidelné dýchání, tachykardie, arytmie, stoupá TK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Cíl moderních anestetik – eliminace tohoto stadia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III. CHIRURGICKÁ ANESTÉZIE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Somatická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analgézie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Spontánní pohyby s nevyskytují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Dýchání je pravidelné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S prohlubováním anestézie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vymizí reflexy (peritoneální stimulace)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prohlubuje se svalová relaxace 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dýchání je povrchnější</a:t>
            </a:r>
          </a:p>
          <a:p>
            <a:pPr marL="571500" indent="-571500"/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IV. 	MEDULÁRNÍ PARALÝZA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Útlum mozkového kmene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Dýchání (výpadek bránice) a cirkulace selhává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vazoplegie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Během několika minut nastává smrt</a:t>
            </a:r>
          </a:p>
          <a:p>
            <a:pPr marL="571500" indent="-571500"/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FARMAKOLOGICKÉ ÚČINKY ANESTETIK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 fontScale="85000" lnSpcReduction="20000"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Neurofyziologické změny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Ztráta vědomí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Ztráta odpovědi na bolestivé podněty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Areflexie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Vysoké dávky všech anestetik 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Útlum kardiovaskulárních reflexů 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Respirační paralýza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Na buněčné úrovni ovlivněna synaptické transmise spíš než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axonální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vedení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Ovlivněn celý nervový systém zejména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Thalamus, kůra,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hippocampus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KARDIÁLNÍ A RESPIRAČNÍ NÚ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Kardiovaskulární deprese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Halogenovaná anestetika – arytmie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Respirační deprese – s výjimkou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ketaminu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N</a:t>
            </a:r>
            <a:r>
              <a:rPr lang="cs-CZ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0 </a:t>
            </a:r>
          </a:p>
          <a:p>
            <a:pPr marL="571500" indent="-571500"/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INHALAČNÍ ANSTETIKA (I)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Plynná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Prchavá anestetika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INHALAČNÍ ANSTETIKA (II)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Faktory ovlivňující nástup a probouzení</a:t>
            </a:r>
          </a:p>
          <a:p>
            <a:pPr marL="571500" indent="-571500"/>
            <a:r>
              <a:rPr lang="cs-CZ" b="1" dirty="0" smtClean="0">
                <a:latin typeface="Arial" pitchFamily="34" charset="0"/>
                <a:cs typeface="Arial" pitchFamily="34" charset="0"/>
              </a:rPr>
              <a:t>MAC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u 50% brání motorické reakci na incizi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Anestetikum – vlastnosti 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Rozpustnost v krvi (krev:plyn) </a:t>
            </a:r>
          </a:p>
          <a:p>
            <a:pPr marL="1371600" lvl="2" indent="-571500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Čím je v krvi rozpustnější, tím je distribuce pomalejší a pomalejší nástup i odeznění účinku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Rozpustnost v tucích (olej:plyn) </a:t>
            </a:r>
          </a:p>
          <a:p>
            <a:pPr marL="1371600" lvl="2" indent="-571500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Čím bude anestetikum </a:t>
            </a:r>
            <a:r>
              <a:rPr lang="cs-CZ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liposolubilnější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tím bude </a:t>
            </a:r>
            <a:r>
              <a:rPr lang="cs-CZ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účinější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tím nižší je minimální alveolární koncentrace </a:t>
            </a:r>
            <a:r>
              <a:rPr lang="cs-CZ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Meyer</a:t>
            </a:r>
            <a:r>
              <a:rPr lang="cs-CZ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Overtonovo</a:t>
            </a:r>
            <a:r>
              <a:rPr lang="cs-CZ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pravidlo)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Fyziologické faktory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Alveolární ventilace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Srdeční výdej (ovlivňuje průtok krve plícemi)</a:t>
            </a:r>
          </a:p>
          <a:p>
            <a:pPr marL="971550" lvl="1" indent="-571500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971550" lvl="1" indent="-571500"/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MAC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Základní farmakodynamické vlastnosti především „afinitu“ lze odhadnout na základě: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MAC - minimální alveolární koncentrace anestetika</a:t>
            </a:r>
            <a:endParaRPr lang="cs-CZ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50000"/>
              </a:spcBef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koncentrace resp. procentuální zastoupení anestetika ve vdechovaném plynu (parciální tlak x100/atmosférický tlak), který vyvolá </a:t>
            </a:r>
            <a:r>
              <a:rPr lang="cs-CZ" b="1" u="sng" dirty="0" smtClean="0">
                <a:latin typeface="Arial" pitchFamily="34" charset="0"/>
                <a:cs typeface="Arial" pitchFamily="34" charset="0"/>
              </a:rPr>
              <a:t>imobilitu u  50% nemocných vystavených bolestivému stimulu.</a:t>
            </a:r>
          </a:p>
          <a:p>
            <a:pPr lvl="2">
              <a:spcBef>
                <a:spcPct val="50000"/>
              </a:spcBef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Křivka MAC-účinek velmi strmá - obvykle stačí 1,1násobek MAC pro vyvolání spolehlivé analgezie u 95,4% nemocných.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7693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1115616" y="-4737"/>
            <a:ext cx="6992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 err="1" smtClean="0">
                <a:latin typeface="Arial" pitchFamily="34" charset="0"/>
                <a:cs typeface="Arial" pitchFamily="34" charset="0"/>
              </a:rPr>
              <a:t>Meyer</a:t>
            </a:r>
            <a:r>
              <a:rPr lang="cs-CZ" sz="4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4400" dirty="0" err="1" smtClean="0">
                <a:latin typeface="Arial" pitchFamily="34" charset="0"/>
                <a:cs typeface="Arial" pitchFamily="34" charset="0"/>
              </a:rPr>
              <a:t>Overtonovo</a:t>
            </a:r>
            <a:r>
              <a:rPr lang="cs-CZ" sz="4400" dirty="0" smtClean="0">
                <a:latin typeface="Arial" pitchFamily="34" charset="0"/>
                <a:cs typeface="Arial" pitchFamily="34" charset="0"/>
              </a:rPr>
              <a:t> pravidlo</a:t>
            </a:r>
            <a:endParaRPr lang="cs-CZ" sz="4400" dirty="0"/>
          </a:p>
        </p:txBody>
      </p:sp>
      <p:sp>
        <p:nvSpPr>
          <p:cNvPr id="7" name="Obdélník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CHARAKTERISTIKA INHALAČNÍ ANSTETIK (I)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51520" y="1772816"/>
          <a:ext cx="8686800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432048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Látka</a:t>
                      </a:r>
                      <a:endParaRPr lang="cs-C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Dělící </a:t>
                      </a:r>
                      <a:r>
                        <a:rPr lang="cs-CZ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koef</a:t>
                      </a:r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cs-C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Dělící </a:t>
                      </a:r>
                      <a:r>
                        <a:rPr lang="cs-CZ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koef</a:t>
                      </a:r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MAC</a:t>
                      </a:r>
                      <a:endParaRPr lang="cs-C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Úvod</a:t>
                      </a:r>
                      <a:endParaRPr lang="cs-C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Krev:plyn</a:t>
                      </a:r>
                      <a:endParaRPr lang="cs-C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Olej:plyn</a:t>
                      </a:r>
                      <a:endParaRPr lang="cs-C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v/v</a:t>
                      </a:r>
                      <a:endParaRPr lang="cs-C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Zotavení</a:t>
                      </a:r>
                      <a:endParaRPr lang="cs-C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Ether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12,0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Pomalý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Halotan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220,0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K. dusný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r>
                        <a:rPr lang="cs-CZ" b="0" baseline="30000" smtClean="0">
                          <a:latin typeface="Arial" pitchFamily="34" charset="0"/>
                          <a:cs typeface="Arial" pitchFamily="34" charset="0"/>
                        </a:rPr>
                        <a:t>+)</a:t>
                      </a:r>
                      <a:endParaRPr lang="cs-CZ" b="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Rychlý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Enfluran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98,0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Isofluran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91,0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Desfluran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23,0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Rychlý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Sevofluran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53,0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Rychlý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11560" y="6021288"/>
            <a:ext cx="570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+) Teoretická hodnota v hyperbarických podmínkách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ANESTETIKA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Celková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Působí v CNS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Inhalační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Nitrožilní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Lokální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Blok vedení v periferních senzorických nervech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Esterová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Amidová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CHARAKTERISTIKA INHALAČNÍ ANSTETIK (II)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323529" y="1188680"/>
          <a:ext cx="856895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35"/>
                <a:gridCol w="4284475"/>
                <a:gridCol w="2880941"/>
              </a:tblGrid>
              <a:tr h="416046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Látka</a:t>
                      </a:r>
                    </a:p>
                    <a:p>
                      <a:endParaRPr lang="cs-C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Hlavní</a:t>
                      </a:r>
                      <a:r>
                        <a:rPr lang="cs-CZ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nežádoucí účinky</a:t>
                      </a:r>
                      <a:endParaRPr lang="cs-CZ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Poznámka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16046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Ether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Respirační iritace, nauzea, zvracení, nebezpečí výbuchu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latin typeface="Arial" pitchFamily="34" charset="0"/>
                          <a:cs typeface="Arial" pitchFamily="34" charset="0"/>
                        </a:rPr>
                        <a:t>Obsolétní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6046"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Halotan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Hypotenze, </a:t>
                      </a:r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dysrytmie</a:t>
                      </a:r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b="0" baseline="0" dirty="0" err="1" smtClean="0">
                          <a:latin typeface="Arial" pitchFamily="34" charset="0"/>
                          <a:cs typeface="Arial" pitchFamily="34" charset="0"/>
                        </a:rPr>
                        <a:t>hepatotoxicita</a:t>
                      </a:r>
                      <a:r>
                        <a:rPr lang="cs-CZ" b="0" baseline="0" dirty="0" smtClean="0">
                          <a:latin typeface="Arial" pitchFamily="34" charset="0"/>
                          <a:cs typeface="Arial" pitchFamily="34" charset="0"/>
                        </a:rPr>
                        <a:t> u opakované dávky, maligní hypertermie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Metabolizován</a:t>
                      </a:r>
                      <a:r>
                        <a:rPr lang="cs-CZ" b="0" baseline="0" dirty="0" smtClean="0">
                          <a:latin typeface="Arial" pitchFamily="34" charset="0"/>
                          <a:cs typeface="Arial" pitchFamily="34" charset="0"/>
                        </a:rPr>
                        <a:t> na </a:t>
                      </a:r>
                      <a:r>
                        <a:rPr lang="cs-CZ" b="0" baseline="0" dirty="0" err="1" smtClean="0">
                          <a:latin typeface="Arial" pitchFamily="34" charset="0"/>
                          <a:cs typeface="Arial" pitchFamily="34" charset="0"/>
                        </a:rPr>
                        <a:t>trifluoroacetát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6046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K. dusný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Riziko anémie u opakovaných</a:t>
                      </a:r>
                      <a:r>
                        <a:rPr lang="cs-CZ" b="0" baseline="0" dirty="0" smtClean="0">
                          <a:latin typeface="Arial" pitchFamily="34" charset="0"/>
                          <a:cs typeface="Arial" pitchFamily="34" charset="0"/>
                        </a:rPr>
                        <a:t> dávek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Kombinován s jinými anestetiky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6046"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Enfluran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Riziko</a:t>
                      </a:r>
                      <a:r>
                        <a:rPr lang="cs-CZ" b="0" baseline="0" dirty="0" smtClean="0">
                          <a:latin typeface="Arial" pitchFamily="34" charset="0"/>
                          <a:cs typeface="Arial" pitchFamily="34" charset="0"/>
                        </a:rPr>
                        <a:t> křečí, maligní hypertermie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Podobný </a:t>
                      </a:r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halotanu</a:t>
                      </a:r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, nižší riziko </a:t>
                      </a:r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hepatotoxicity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6046"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Isofluran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Možné riziko koronární</a:t>
                      </a:r>
                      <a:r>
                        <a:rPr lang="cs-CZ" b="0" baseline="0" dirty="0" smtClean="0">
                          <a:latin typeface="Arial" pitchFamily="34" charset="0"/>
                          <a:cs typeface="Arial" pitchFamily="34" charset="0"/>
                        </a:rPr>
                        <a:t> ischemie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Alternativa k </a:t>
                      </a:r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halotanu</a:t>
                      </a:r>
                      <a:endParaRPr lang="cs-CZ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6046"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Desfluran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Iritace dýchacích cest, kašel,</a:t>
                      </a:r>
                      <a:r>
                        <a:rPr lang="cs-CZ" b="0" baseline="0" dirty="0" smtClean="0">
                          <a:latin typeface="Arial" pitchFamily="34" charset="0"/>
                          <a:cs typeface="Arial" pitchFamily="34" charset="0"/>
                        </a:rPr>
                        <a:t> bronchospasmus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Rychlý nástup a probuzení, podobný N</a:t>
                      </a:r>
                      <a:r>
                        <a:rPr lang="cs-CZ" b="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6046">
                <a:tc>
                  <a:txBody>
                    <a:bodyPr/>
                    <a:lstStyle/>
                    <a:p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Sevofluran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Teoretické riziko </a:t>
                      </a:r>
                      <a:r>
                        <a:rPr lang="cs-CZ" b="0" dirty="0" err="1" smtClean="0">
                          <a:latin typeface="Arial" pitchFamily="34" charset="0"/>
                          <a:cs typeface="Arial" pitchFamily="34" charset="0"/>
                        </a:rPr>
                        <a:t>nefrotoxicity</a:t>
                      </a:r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latin typeface="Arial" pitchFamily="34" charset="0"/>
                          <a:cs typeface="Arial" pitchFamily="34" charset="0"/>
                        </a:rPr>
                        <a:t>Podobný</a:t>
                      </a:r>
                      <a:r>
                        <a:rPr lang="cs-CZ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b="0" baseline="0" dirty="0" err="1" smtClean="0">
                          <a:latin typeface="Arial" pitchFamily="34" charset="0"/>
                          <a:cs typeface="Arial" pitchFamily="34" charset="0"/>
                        </a:rPr>
                        <a:t>desfluranu</a:t>
                      </a:r>
                      <a:endParaRPr lang="cs-CZ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cs-CZ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OXID DUSNÝ N</a:t>
            </a:r>
            <a:r>
              <a:rPr lang="cs-CZ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Méně účinný – nutno kombinovat 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Rychlý nástup účinku a probouzení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Nedráždivý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Dobré analgetické působení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Deprese kostní dřeně – inhibice metionin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syntetázy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při opakovaném podání</a:t>
            </a:r>
          </a:p>
          <a:p>
            <a:pPr marL="571500" indent="-57150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 Příborský\Pictures\N2O - anes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5238242" cy="5424715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OXID DUSNÝ N</a:t>
            </a:r>
            <a:r>
              <a:rPr lang="cs-CZ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008" y="6167045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Molekulární mechanismy N</a:t>
            </a:r>
            <a:r>
              <a:rPr lang="cs-CZ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cs-CZ" b="1" u="sng" dirty="0" smtClean="0">
                <a:latin typeface="Arial" pitchFamily="34" charset="0"/>
                <a:cs typeface="Arial" pitchFamily="34" charset="0"/>
              </a:rPr>
              <a:t>analgezie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. N</a:t>
            </a:r>
            <a:r>
              <a:rPr lang="cs-CZ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O stimuluje uvolnění endogenních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opioidních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peptidů. Patrně se podílí i oxid dusnatý (NO)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r. 2  Anxiolytický účinek oxidu dusného pravděpodobně vzniká jeho interakcí s benzodiazepinovými vazebnými místy v GABAergním komplexu; podle [17] – Emmanouil, Quock, 2007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683" y="764704"/>
            <a:ext cx="5443215" cy="5478446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OXID DUSNÝ N</a:t>
            </a:r>
            <a:r>
              <a:rPr lang="cs-CZ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07504" y="6167045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>
                <a:latin typeface="Arial" pitchFamily="34" charset="0"/>
                <a:cs typeface="Arial" pitchFamily="34" charset="0"/>
              </a:rPr>
              <a:t>Anxiolytický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účinek N</a:t>
            </a:r>
            <a:r>
              <a:rPr lang="cs-CZ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O pravděpodobně vzniká interakcí s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benzodiazepinovými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vazebnými místy v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GABAergním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komplexu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inhalace oxidu dusné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36362" cy="5877272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OXID DUSNÝ N</a:t>
            </a:r>
            <a:r>
              <a:rPr lang="cs-CZ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XENON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Dostupnost omezena vysokou cenou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Špatně rozpustný – rychlý nástup účinku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Není metabolizován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Minimální vliv na KV a ostatní systémy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Užití u vysoce rizikových pacientů</a:t>
            </a:r>
          </a:p>
          <a:p>
            <a:pPr marL="571500" indent="-571500"/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HALOTAN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064896" cy="4349080"/>
          </a:xfrm>
        </p:spPr>
        <p:txBody>
          <a:bodyPr>
            <a:normAutofit/>
          </a:bodyPr>
          <a:lstStyle/>
          <a:p>
            <a:pPr marL="571500" indent="-571500"/>
            <a:r>
              <a:rPr lang="cs-CZ" sz="2800" dirty="0" smtClean="0">
                <a:latin typeface="Arial" pitchFamily="34" charset="0"/>
                <a:cs typeface="Arial" pitchFamily="34" charset="0"/>
              </a:rPr>
              <a:t>Účinný </a:t>
            </a:r>
          </a:p>
          <a:p>
            <a:pPr marL="571500" indent="-571500"/>
            <a:r>
              <a:rPr lang="cs-CZ" sz="2800" dirty="0" smtClean="0">
                <a:latin typeface="Arial" pitchFamily="34" charset="0"/>
                <a:cs typeface="Arial" pitchFamily="34" charset="0"/>
              </a:rPr>
              <a:t>Nevýbušný</a:t>
            </a:r>
          </a:p>
          <a:p>
            <a:pPr marL="571500" indent="-571500"/>
            <a:r>
              <a:rPr lang="cs-CZ" sz="2800" dirty="0" smtClean="0">
                <a:latin typeface="Arial" pitchFamily="34" charset="0"/>
                <a:cs typeface="Arial" pitchFamily="34" charset="0"/>
              </a:rPr>
              <a:t>Nedráždivý</a:t>
            </a:r>
          </a:p>
          <a:p>
            <a:pPr marL="571500" indent="-571500"/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Hangover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– vysoká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liposolubilita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cs-CZ" sz="2800" dirty="0" smtClean="0">
                <a:latin typeface="Arial" pitchFamily="34" charset="0"/>
                <a:cs typeface="Arial" pitchFamily="34" charset="0"/>
              </a:rPr>
              <a:t>Při opakovaném podání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riziko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hepatotoxicity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ENFLURAN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Halogenované anestetikum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Méně rizikový oproti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halotanu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Rychlejší indukce a probouzení z anestézie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Možnost rizika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epileptiformních křečí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IZOFLURAN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Podobný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enfluranu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bez epileptiformních křečí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U pacientů s koronárním postižením může dojít k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ischemii myokardu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5" name="Picture 5" descr="vtextu2006051911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43136"/>
            <a:ext cx="8316416" cy="6114863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SEVOLURAN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CELKOVÁ ANESTETIKA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ETER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Dnes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obsolétní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Snadná aplikace a kontrola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Pomalý nástup a probouzení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Analgetické 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myorelaxační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vlastnosti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Výbušný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Dráždí respirační trakt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Dlouhá II. fáze anestezie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INTRAVENÓZNÍ ANSTETIKA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51520" y="1820768"/>
          <a:ext cx="871296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304256"/>
                <a:gridCol w="2736304"/>
                <a:gridCol w="2304256"/>
              </a:tblGrid>
              <a:tr h="370840"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Nástup/zotavení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Nežádoucí účinky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Poznámka</a:t>
                      </a:r>
                    </a:p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latin typeface="Arial" pitchFamily="34" charset="0"/>
                          <a:cs typeface="Arial" pitchFamily="34" charset="0"/>
                        </a:rPr>
                        <a:t>Thiopental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Rychlý/pomalé (kumulace)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KV, respirační,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hangover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Indukce do anestézie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latin typeface="Arial" pitchFamily="34" charset="0"/>
                          <a:cs typeface="Arial" pitchFamily="34" charset="0"/>
                        </a:rPr>
                        <a:t>Etomidate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Rychlý/rychlé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Excitace v indukci a probouzení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Méně KV a respirační deprese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latin typeface="Arial" pitchFamily="34" charset="0"/>
                          <a:cs typeface="Arial" pitchFamily="34" charset="0"/>
                        </a:rPr>
                        <a:t>Propofol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Rychlý/velmi rychlé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KV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a respirační deprese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Kontinuální infúze možná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latin typeface="Arial" pitchFamily="34" charset="0"/>
                          <a:cs typeface="Arial" pitchFamily="34" charset="0"/>
                        </a:rPr>
                        <a:t>Ketamin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Pomalý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Psychotomimetický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 efekt po zotavení, PONV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Dobrá anestézie a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analgézie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latin typeface="Arial" pitchFamily="34" charset="0"/>
                          <a:cs typeface="Arial" pitchFamily="34" charset="0"/>
                        </a:rPr>
                        <a:t>Midazolam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Pomalý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Méně KV a respirační deprese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THIOPENTAL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52528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Barbiturát s vysokou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liposolubilitou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cs-CZ" b="1" dirty="0" smtClean="0">
                <a:latin typeface="Arial" pitchFamily="34" charset="0"/>
                <a:cs typeface="Arial" pitchFamily="34" charset="0"/>
              </a:rPr>
              <a:t>Rychlý nástup účinku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rychlý přestup BBB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Pomalu metabolizován, akumulace v tuku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Bez analgetického účinku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Úzká hranice mezi anestetickou 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kardiodepresivní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dávkou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Riziko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vazospazmu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při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intraarteriálním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podání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ETOMIDATE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4752528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Rychleji metabolizován než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thiopental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KV deprese méně častá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Mimovolní pohyby při úvodu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Možné riziko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adrenokortikální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suprese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cs-CZ" b="1" dirty="0" smtClean="0">
                <a:latin typeface="Arial" pitchFamily="34" charset="0"/>
                <a:cs typeface="Arial" pitchFamily="34" charset="0"/>
              </a:rPr>
              <a:t>Nemá žádné analgetické schopnosti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Výhradně potentní hypnotikum</a:t>
            </a:r>
          </a:p>
          <a:p>
            <a:pPr marL="971550" lvl="1" indent="-571500"/>
            <a:r>
              <a:rPr lang="cs-CZ" b="1" dirty="0" smtClean="0">
                <a:latin typeface="Arial" pitchFamily="34" charset="0"/>
                <a:cs typeface="Arial" pitchFamily="34" charset="0"/>
              </a:rPr>
              <a:t>Bolestivé výkony nelze v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monoanestézii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etomidátem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provádět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i kdyby byly užity sebevyšší dávky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KETAMIN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752528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Odlišný mechanizmus účinku vliv na NMDA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glutamátový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receptor</a:t>
            </a:r>
          </a:p>
          <a:p>
            <a:pPr marL="571500" indent="-571500"/>
            <a:r>
              <a:rPr lang="cs-CZ" b="1" dirty="0" err="1" smtClean="0">
                <a:latin typeface="Arial" pitchFamily="34" charset="0"/>
                <a:cs typeface="Arial" pitchFamily="34" charset="0"/>
              </a:rPr>
              <a:t>Disociativní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anestézie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pacient bdí a nevnímá intenzivní bolest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Pomalý nástup účinku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Výskyt dysforie a halucinací</a:t>
            </a:r>
          </a:p>
          <a:p>
            <a:pPr marL="1371600" lvl="2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Asociativní – tlumí CNS vs.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Disociativní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některé oblasti CNS tlumí, jiné excitují (jediný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ketamin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71500" indent="-571500"/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PROPOFOL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52528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Krátkodobé hypnotikum bez analgetické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potenciace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Indukce do anestézie 30 – 40 s 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Trvání po jednotlivém bolusu 4 – 6 min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Indikace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Úvod a udržování celkové anestézie</a:t>
            </a:r>
          </a:p>
          <a:p>
            <a:pPr lvl="1"/>
            <a:r>
              <a:rPr lang="cs-CZ" dirty="0" err="1" smtClean="0">
                <a:latin typeface="Arial" pitchFamily="34" charset="0"/>
                <a:cs typeface="Arial" pitchFamily="34" charset="0"/>
              </a:rPr>
              <a:t>Sedace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u diagnostických a chirurgických úkonů</a:t>
            </a:r>
          </a:p>
          <a:p>
            <a:pPr lvl="1"/>
            <a:r>
              <a:rPr lang="cs-CZ" dirty="0" err="1" smtClean="0">
                <a:latin typeface="Arial" pitchFamily="34" charset="0"/>
                <a:cs typeface="Arial" pitchFamily="34" charset="0"/>
              </a:rPr>
              <a:t>Sedace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ventilovaných pacientů starších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X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3671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Snížení nebezpečí a zvýšení účinků 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340769"/>
            <a:ext cx="820891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Premedikací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– atropin (excitace), analgetika-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anodyna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, hypnotika-anxiolytika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Úvodní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(bazální)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narkózou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rychle a krátce působící narkotika (i.v. či i.m.)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Myorelaxací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periferně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působící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myorelaxační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látky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Vyžadují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intubaci pro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event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 možnost řízeného dýchání při paralýze interkostálních dýchacích svalů.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PREMEDIKACE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752528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Benzodiazepiny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Diazepam,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midazolam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Barbituráty</a:t>
            </a:r>
          </a:p>
          <a:p>
            <a:pPr marL="571500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Parasympatolytika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Atropin </a:t>
            </a:r>
          </a:p>
          <a:p>
            <a:pPr marL="571500" indent="-571500"/>
            <a:r>
              <a:rPr lang="cs-CZ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-2-agonisté  </a:t>
            </a:r>
          </a:p>
          <a:p>
            <a:pPr marL="971550" lvl="1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Klonidin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PREMEDIKACE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752528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Opioidy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Morfin</a:t>
            </a:r>
          </a:p>
          <a:p>
            <a:pPr marL="971550" lvl="1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Fentanyl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100x účinnější než morfin </a:t>
            </a:r>
          </a:p>
          <a:p>
            <a:pPr marL="971550" lvl="1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Sufentanyl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10x účinnější než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fentanyl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971550" lvl="1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Alfentanyl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účinek do 1 min</a:t>
            </a:r>
          </a:p>
          <a:p>
            <a:pPr marL="971550" lvl="1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Remifentanyl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ultrakrátké působení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Neuroleptanalgézie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Neuroleptanalgézie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způsob anestezie využívající kombinace nitrožilně podaných silných 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analgetik opiátů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 psychofarmaky 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neuroleptiky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např.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fentanyl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droperidol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CELKOVÁ ANESTETIKA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Oxid dusný (1800), ether (1846)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Termín anestézie –1847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Chloroform r. 1853 použit u porodu 7. potomka královny Viktorie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Teorie anestézie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Účinnost anestetika koreluje s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liposolubilitou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Anestetika se mohou vázat na určité domény molekul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proteinů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iontové kanály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ANTAGONISTÉ V ANESTEZIOLOGII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752528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Flumazenil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benzodiazepiny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Naloxon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opioidy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Neostigmin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periferní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nedepolarizující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myorelaxancia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Sugammadex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steroidní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myorelaxancia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Dantrolen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prevence maligní hypertermie</a:t>
            </a:r>
          </a:p>
          <a:p>
            <a:pPr marL="571500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Doxapram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dechové analeptikum zvyšuje citlivost karotických chemoreceptorů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TIVA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Totální intravenózní anestezie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Technika, při které se používají výhradně intravenózní farmaka s cílem navodit bezvědomí, analgezii,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amnezii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, svalovou relaxaci a dosáhnout kontroly vegetativních reakcí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Kombinace hypnotika +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opioidu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+ svalového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relaxancia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Krátkodobě působící látky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Infuze lepší než i.v. bolus - řiditelnost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TIVA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Hypnotika:</a:t>
            </a:r>
          </a:p>
          <a:p>
            <a:pPr lvl="1"/>
            <a:r>
              <a:rPr lang="cs-CZ" dirty="0" err="1">
                <a:latin typeface="Arial" pitchFamily="34" charset="0"/>
                <a:cs typeface="Arial" pitchFamily="34" charset="0"/>
              </a:rPr>
              <a:t>Propofol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midazolam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ketamin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 err="1">
                <a:latin typeface="Arial" pitchFamily="34" charset="0"/>
                <a:cs typeface="Arial" pitchFamily="34" charset="0"/>
              </a:rPr>
              <a:t>Opioidy</a:t>
            </a:r>
            <a:r>
              <a:rPr lang="cs-CZ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1"/>
            <a:r>
              <a:rPr lang="cs-CZ" dirty="0" err="1">
                <a:latin typeface="Arial" pitchFamily="34" charset="0"/>
                <a:cs typeface="Arial" pitchFamily="34" charset="0"/>
              </a:rPr>
              <a:t>Remifentanyl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alfentanil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fentanyl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sufentanil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1"/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Nejčastěji: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midazolam</a:t>
            </a:r>
            <a:r>
              <a:rPr lang="cs-CZ" dirty="0">
                <a:latin typeface="Arial" pitchFamily="34" charset="0"/>
                <a:cs typeface="Arial" pitchFamily="34" charset="0"/>
              </a:rPr>
              <a:t> +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fentanyl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Minimální účinky na KVS</a:t>
            </a: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LOKÁLNÍ ANESTETIKA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LOKÁLNÍ ANESTETIKA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340768"/>
            <a:ext cx="7848872" cy="4752528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Amfifilní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látky s hydrofobní aromatickou skupinou a s aminoskupinou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Závislé na pH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Vyšší účinnost v alkalickém prostředí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Při zánětu (kyselém pH) nižší účinnost = slabá penetrace –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klinický význam! 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Hyperemie 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vazodilatace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 oblasti zánětu = rychlejší odplavování LA do oběhu.</a:t>
            </a:r>
          </a:p>
          <a:p>
            <a:pPr marL="971550" lvl="1" indent="-571500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971550" lvl="1" indent="-571500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LOKÁLNÍ ANESTETIKA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124744"/>
            <a:ext cx="7128792" cy="5400600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Estery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Prokain,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tetrakain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Rychle metabolizovány plazmatickou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cholinesterázou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na kyselinu p-aminobenzoovou (CAVE sulfonamidy)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Amidy</a:t>
            </a:r>
          </a:p>
          <a:p>
            <a:pPr marL="971550" lvl="1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Trimekain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lidokain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mepivakain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bupivakain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levobupivakain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artikain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ropivakain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Metabolizovány v játrech (CYP450)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Gely a náplasti</a:t>
            </a:r>
          </a:p>
          <a:p>
            <a:pPr marL="971550" lvl="1" indent="-571500"/>
            <a:r>
              <a:rPr lang="cs-CZ" dirty="0" err="1" smtClean="0">
                <a:latin typeface="Arial" pitchFamily="34" charset="0"/>
                <a:cs typeface="Arial" pitchFamily="34" charset="0"/>
              </a:rPr>
              <a:t>Lidokain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tetrakain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prilokain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trimekain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www.wikiskripta.eu/images/d/d9/Struktura_lok%C3%A1ln%C3%ADho_anestet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700808"/>
            <a:ext cx="262778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MECHANIZMUS ÚČINKU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7848872" cy="4752528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Reverzibilně blokují vznik a propagaci akčního potenciálu blokováním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vnitřní části Na</a:t>
            </a:r>
            <a:r>
              <a:rPr lang="cs-CZ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kanálu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K místu účinku 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přes 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axonální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 membránu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pronikají v </a:t>
            </a:r>
            <a:r>
              <a:rPr lang="cs-CZ" b="1" u="sng" dirty="0" smtClean="0">
                <a:latin typeface="Arial" pitchFamily="34" charset="0"/>
                <a:cs typeface="Arial" pitchFamily="34" charset="0"/>
              </a:rPr>
              <a:t>neionizované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formě – slabé báze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V místě účinku – uvnitř axonu – působí v </a:t>
            </a:r>
            <a:r>
              <a:rPr lang="cs-CZ" b="1" u="sng" dirty="0" smtClean="0">
                <a:latin typeface="Arial" pitchFamily="34" charset="0"/>
                <a:cs typeface="Arial" pitchFamily="34" charset="0"/>
              </a:rPr>
              <a:t>ionizované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formě</a:t>
            </a:r>
          </a:p>
          <a:p>
            <a:pPr marL="571500" indent="-57150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o.quizlet.com/NurAat5yQD45qXtN5TZy2A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768752" cy="5076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 txBox="1">
            <a:spLocks/>
          </p:cNvSpPr>
          <p:nvPr/>
        </p:nvSpPr>
        <p:spPr>
          <a:xfrm>
            <a:off x="685800" y="720080"/>
            <a:ext cx="791864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Napěťově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řízený Na</a:t>
            </a: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kanál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MECHANIZMUS ÚČINKU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image sodium_gated_ion_channel for term side of car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923928" y="4293096"/>
            <a:ext cx="1368152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LA blokují napětím řízené Na</a:t>
            </a:r>
            <a:r>
              <a:rPr lang="cs-CZ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kanály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Brání depolarizaci – blokují vedení vzruchu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Receptorové místo na 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intracelulární části kanálu </a:t>
            </a:r>
          </a:p>
          <a:p>
            <a:pPr lvl="1"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Přístup z cytoplazmy nebo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transmemránově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rozhodující pro prostup je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lipofilita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náboj zhoršuje</a:t>
            </a:r>
          </a:p>
          <a:p>
            <a:pPr lvl="1"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Vazba na receptor naopak </a:t>
            </a:r>
          </a:p>
          <a:p>
            <a:pPr lvl="2"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ionizovaná forma vyšší afinitu k receptoru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Důležité obě formy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MECHANIZMUS ÚČINKU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cs-CZ" dirty="0" smtClean="0"/>
              <a:t>Typy vláken</a:t>
            </a:r>
            <a:endParaRPr lang="cs-CZ" dirty="0"/>
          </a:p>
        </p:txBody>
      </p:sp>
      <p:sp>
        <p:nvSpPr>
          <p:cNvPr id="57346" name="AutoShape 2" descr="https://encrypted-tbn3.gstatic.com/images?q=tbn:ANd9GcQh9e7jyr7aY9Ne3byY1GINxpX3u3s7pG4s1SA2pvrQDhegWkOp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31838"/>
            <a:ext cx="30003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348" name="AutoShape 4" descr="https://encrypted-tbn1.gstatic.com/images?q=tbn:ANd9GcQekQj49GXgKlnMvRRL2mRgm4sn6oSJRoiDW-K-PvoAjkRWBpm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22338"/>
            <a:ext cx="5353050" cy="1924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11560" y="162880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Bolestivé vjemy vedeny </a:t>
            </a:r>
            <a:r>
              <a:rPr lang="cs-CZ" sz="3200" dirty="0" err="1" smtClean="0">
                <a:latin typeface="Arial" pitchFamily="34" charset="0"/>
                <a:cs typeface="Arial" pitchFamily="34" charset="0"/>
              </a:rPr>
              <a:t>nemyelinizovanými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C vlákny a </a:t>
            </a:r>
            <a:r>
              <a:rPr lang="cs-CZ" sz="3200" dirty="0" err="1" smtClean="0">
                <a:latin typeface="Arial" pitchFamily="34" charset="0"/>
                <a:cs typeface="Arial" pitchFamily="34" charset="0"/>
              </a:rPr>
              <a:t>myelizovanými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A-δ vlákny. </a:t>
            </a:r>
          </a:p>
          <a:p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Při aplikaci anestetika se v závislosti na koncentraci nejdříve ztrácí vnímání bolesti, potom teploty, dotyku (ve stejnou dobu také ovlivňují vegetativní nervy) a nakonec funkce motorické. Některé ovlivňují i vlákna srdečního svalu.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Mechanizmus účinku (1)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latin typeface="Arial" pitchFamily="34" charset="0"/>
                <a:cs typeface="Arial" pitchFamily="34" charset="0"/>
              </a:rPr>
              <a:t>Lipidní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teorie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 biofyzikální teorie 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Základní předpoklad účinku vysoká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lipofilita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dirty="0" smtClean="0">
                <a:latin typeface="Arial" pitchFamily="34" charset="0"/>
                <a:cs typeface="Arial" pitchFamily="34" charset="0"/>
              </a:rPr>
              <a:t> Vysvětluje účinek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2" tooltip="Inhalační anestezie (pediatrie)"/>
              </a:rPr>
              <a:t>inhalačních anestetik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účinek stoupá se vzrůstají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lipofilitou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cs-CZ" dirty="0" smtClean="0">
                <a:latin typeface="Arial" pitchFamily="34" charset="0"/>
                <a:cs typeface="Arial" pitchFamily="34" charset="0"/>
              </a:rPr>
              <a:t>Lipofilní látky se koncentrují v hydrofobní vrstvě buněčných membrán a tím ovlivňují jejich propustnost 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Tímto mechanismem snižují dráždivost a vodivost a navozují anestezii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LOKÁLNÍ ANESTETIKA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1519701" y="1484784"/>
          <a:ext cx="607663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2"/>
                <a:gridCol w="990492"/>
                <a:gridCol w="1215327"/>
                <a:gridCol w="1215327"/>
                <a:gridCol w="1215327"/>
              </a:tblGrid>
              <a:tr h="370840">
                <a:tc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Nástup účinku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Trvaní účinku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Průnik do tkání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cs-CZ" baseline="-25000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cs-CZ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Kokain</a:t>
                      </a:r>
                    </a:p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dobrý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+/-1h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Prokain</a:t>
                      </a:r>
                    </a:p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krátký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špatný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Wingdings 3" pitchFamily="18" charset="2"/>
                          <a:cs typeface="Arial" pitchFamily="34" charset="0"/>
                        </a:rPr>
                        <a:t>i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1h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Lidokain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rychlý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</a:p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dobrý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+/-2h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Tetrakain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velmi pomalý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dlouhý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+/-1h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Bupivakain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pomalý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dlouhý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</a:p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+/-2h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Prilokain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</a:p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</a:p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+/-2h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LOKÁLNÍ ANESTETIKA NÚ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752528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CNS 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agitovanost, zmatenost, vzácně křeče  - vedoucí k respiračnímu kolapsu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Kardiovaskulární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Bradykardie, snížený srdeční výdej,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vazodilatace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pokles TK – kolaps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Alergické reakce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NÚ způsobené nesprávnou aplikací</a:t>
            </a:r>
          </a:p>
          <a:p>
            <a:pPr marL="971550" lvl="1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Masivní pokles TK, toxicita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Lokální anestézie (LA)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rozdíl od CA je zachováno vědomí</a:t>
            </a:r>
          </a:p>
          <a:p>
            <a:pPr marL="0" indent="0">
              <a:lnSpc>
                <a:spcPct val="9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Místo působení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lvl="4" indent="-177800">
              <a:lnSpc>
                <a:spcPct val="9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míšní kořeny</a:t>
            </a:r>
          </a:p>
          <a:p>
            <a:pPr lvl="4" indent="-177800">
              <a:lnSpc>
                <a:spcPct val="9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nervové plexy</a:t>
            </a:r>
          </a:p>
          <a:p>
            <a:pPr lvl="4" indent="-177800">
              <a:lnSpc>
                <a:spcPct val="9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periferní nervy</a:t>
            </a:r>
          </a:p>
          <a:p>
            <a:pPr marL="0" indent="0">
              <a:lnSpc>
                <a:spcPct val="90000"/>
              </a:lnSpc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Typy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lokální anestézie</a:t>
            </a:r>
          </a:p>
          <a:p>
            <a:pPr lvl="4" indent="-177800">
              <a:lnSpc>
                <a:spcPct val="9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topická (povrchová, slizniční)</a:t>
            </a:r>
          </a:p>
          <a:p>
            <a:pPr lvl="4" indent="-177800">
              <a:lnSpc>
                <a:spcPct val="9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infiltrační</a:t>
            </a:r>
          </a:p>
          <a:p>
            <a:pPr lvl="4" indent="-177800">
              <a:lnSpc>
                <a:spcPct val="9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svodná</a:t>
            </a:r>
          </a:p>
          <a:p>
            <a:pPr lvl="4" indent="-177800">
              <a:lnSpc>
                <a:spcPct val="90000"/>
              </a:lnSpc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spinální	</a:t>
            </a:r>
          </a:p>
          <a:p>
            <a:pPr lvl="4" indent="-177800">
              <a:lnSpc>
                <a:spcPct val="90000"/>
              </a:lnSpc>
              <a:buFontTx/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		- epidurální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         	-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subarachnoidální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90000"/>
              </a:lnSpc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90000"/>
              </a:lnSpc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 Typy lokální anestézie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/>
            <a:endParaRPr lang="cs-CZ">
              <a:solidFill>
                <a:srgbClr val="FFCC66"/>
              </a:solidFill>
              <a:latin typeface="Comic Sans MS" pitchFamily="66" charset="0"/>
            </a:endParaRPr>
          </a:p>
          <a:p>
            <a:pPr marL="0" indent="0"/>
            <a:endParaRPr lang="cs-CZ" sz="2000">
              <a:solidFill>
                <a:srgbClr val="FFCC66"/>
              </a:solidFill>
              <a:latin typeface="Comic Sans MS" pitchFamily="66" charset="0"/>
            </a:endParaRPr>
          </a:p>
          <a:p>
            <a:pPr lvl="3"/>
            <a:endParaRPr lang="cs-CZ">
              <a:solidFill>
                <a:srgbClr val="FFCC66"/>
              </a:solidFill>
              <a:latin typeface="Comic Sans MS" pitchFamily="66" charset="0"/>
            </a:endParaRPr>
          </a:p>
        </p:txBody>
      </p:sp>
      <p:pic>
        <p:nvPicPr>
          <p:cNvPr id="5124" name="Picture 4" descr="anestezie_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514475"/>
            <a:ext cx="7620000" cy="4867275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16013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latin typeface="Arial" pitchFamily="34" charset="0"/>
                <a:cs typeface="Arial" pitchFamily="34" charset="0"/>
              </a:rPr>
              <a:t>topická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66950" y="21986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latin typeface="Arial" pitchFamily="34" charset="0"/>
                <a:cs typeface="Arial" pitchFamily="34" charset="0"/>
              </a:rPr>
              <a:t>infiltrační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48038" y="24860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latin typeface="Arial" pitchFamily="34" charset="0"/>
                <a:cs typeface="Arial" pitchFamily="34" charset="0"/>
              </a:rPr>
              <a:t>svodná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148263" y="33496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latin typeface="Arial" pitchFamily="34" charset="0"/>
                <a:cs typeface="Arial" pitchFamily="34" charset="0"/>
              </a:rPr>
              <a:t>epidurální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443663" y="25654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err="1">
                <a:latin typeface="Arial" pitchFamily="34" charset="0"/>
                <a:cs typeface="Arial" pitchFamily="34" charset="0"/>
              </a:rPr>
              <a:t>subarachnoidální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084168" y="19795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spinální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084168" y="1916832"/>
            <a:ext cx="12241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LOKÁLNÍ ANESTETIKA UŽITÍ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683568" y="1196752"/>
          <a:ext cx="7848872" cy="378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3096344"/>
              </a:tblGrid>
              <a:tr h="496264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Metoda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látky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15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Povrchová (topická)</a:t>
                      </a:r>
                    </a:p>
                    <a:p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Arial" pitchFamily="34" charset="0"/>
                          <a:cs typeface="Arial" pitchFamily="34" charset="0"/>
                        </a:rPr>
                        <a:t>Lidolain</a:t>
                      </a:r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2400" dirty="0" err="1" smtClean="0">
                          <a:latin typeface="Arial" pitchFamily="34" charset="0"/>
                          <a:cs typeface="Arial" pitchFamily="34" charset="0"/>
                        </a:rPr>
                        <a:t>tetrakain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157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Infiltrační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Svodná (nervové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kmeny)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většina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Epidurální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Většina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>
                          <a:latin typeface="Arial" pitchFamily="34" charset="0"/>
                          <a:cs typeface="Arial" pitchFamily="34" charset="0"/>
                        </a:rPr>
                        <a:t>Lidokain</a:t>
                      </a:r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2400" dirty="0" err="1" smtClean="0">
                          <a:latin typeface="Arial" pitchFamily="34" charset="0"/>
                          <a:cs typeface="Arial" pitchFamily="34" charset="0"/>
                        </a:rPr>
                        <a:t>bupivakain</a:t>
                      </a:r>
                      <a:endParaRPr lang="cs-CZ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157">
                <a:tc>
                  <a:txBody>
                    <a:bodyPr/>
                    <a:lstStyle/>
                    <a:p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Subarachnoideální</a:t>
                      </a:r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(míšní, spinální, lumbální)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Arial" pitchFamily="34" charset="0"/>
                          <a:cs typeface="Arial" pitchFamily="34" charset="0"/>
                        </a:rPr>
                        <a:t>Lidokin</a:t>
                      </a:r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2400" dirty="0" err="1" smtClean="0">
                          <a:latin typeface="Arial" pitchFamily="34" charset="0"/>
                          <a:cs typeface="Arial" pitchFamily="34" charset="0"/>
                        </a:rPr>
                        <a:t>tetrakain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683568" y="515719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Vazokonstrikční přísada, adrenalin, snížení vyplavování anestetika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sz="3600" cap="all" dirty="0" smtClean="0">
                <a:latin typeface="Arial" pitchFamily="34" charset="0"/>
                <a:cs typeface="Arial" pitchFamily="34" charset="0"/>
              </a:rPr>
              <a:t>LA stomatologie a LOKÁLNÍ POUŽITÍ</a:t>
            </a:r>
            <a:endParaRPr lang="cs-CZ" sz="36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752528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latin typeface="Arial" pitchFamily="34" charset="0"/>
                <a:cs typeface="Arial" pitchFamily="34" charset="0"/>
              </a:rPr>
              <a:t>Mepivakain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Stomatologie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err="1" smtClean="0">
                <a:latin typeface="Arial" pitchFamily="34" charset="0"/>
                <a:cs typeface="Arial" pitchFamily="34" charset="0"/>
              </a:rPr>
              <a:t>Cinchokain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Jedno z nejúčinnějších i nejtoxičtějších LA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Vysoké riziko absorpce do krevního oběhu 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Výhradně k topické anestezii – součást mastí, krémů, čípků 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Bolestivé hemoroidy, trhliny v oblasti konečníku 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Pásový opar </a:t>
            </a:r>
          </a:p>
          <a:p>
            <a:pPr marL="571500" indent="-571500"/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cap="all" dirty="0" smtClean="0">
                <a:latin typeface="Arial" pitchFamily="34" charset="0"/>
                <a:cs typeface="Arial" pitchFamily="34" charset="0"/>
              </a:rPr>
              <a:t>Vazokonstrikční přísady</a:t>
            </a:r>
            <a:endParaRPr lang="cs-CZ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75252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Zpomalují rychlost vstřebávání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Prodlužují dobu působení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Snižují množství spotřebovaného 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Snižují riziko toxické reakce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Snižují krvácení 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Adrenalin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většinou v koncentraci 1:200 000 (tj. 1 mg/200 ml = 5 </a:t>
            </a:r>
            <a:r>
              <a:rPr lang="cs-CZ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g/ml). </a:t>
            </a:r>
          </a:p>
          <a:p>
            <a:pPr marL="571500" indent="-571500"/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latin typeface="Arial" pitchFamily="34" charset="0"/>
                <a:cs typeface="Arial" pitchFamily="34" charset="0"/>
              </a:rPr>
              <a:t>Proteino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-receptorová teorie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 biochemická </a:t>
            </a: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Aplikovatelná na </a:t>
            </a:r>
            <a:r>
              <a:rPr lang="cs-CZ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intravenózní anestetika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podkladem anestezie interakce s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2" tooltip="Receptory, činnost, rozdělení"/>
              </a:rPr>
              <a:t>receptory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dirty="0" smtClean="0">
                <a:latin typeface="Arial" pitchFamily="34" charset="0"/>
                <a:cs typeface="Arial" pitchFamily="34" charset="0"/>
              </a:rPr>
              <a:t>Receptory asociované s iontovými kanály</a:t>
            </a:r>
          </a:p>
          <a:p>
            <a:pPr lvl="2"/>
            <a:r>
              <a:rPr lang="cs-CZ" b="1" dirty="0" smtClean="0">
                <a:latin typeface="Arial" pitchFamily="34" charset="0"/>
                <a:cs typeface="Arial" pitchFamily="34" charset="0"/>
              </a:rPr>
              <a:t>GABA </a:t>
            </a:r>
            <a:r>
              <a:rPr lang="cs-CZ" b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(inhibiční) </a:t>
            </a:r>
          </a:p>
          <a:p>
            <a:pPr lvl="2"/>
            <a:r>
              <a:rPr lang="cs-CZ" b="1" dirty="0" smtClean="0">
                <a:latin typeface="Arial" pitchFamily="34" charset="0"/>
                <a:cs typeface="Arial" pitchFamily="34" charset="0"/>
              </a:rPr>
              <a:t>NMDA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pro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glutamát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typ N-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methyl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-D-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aspartát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(excitační)</a:t>
            </a:r>
          </a:p>
          <a:p>
            <a:pPr lvl="2"/>
            <a:r>
              <a:rPr lang="cs-CZ" b="1" dirty="0" smtClean="0">
                <a:latin typeface="Arial" pitchFamily="34" charset="0"/>
                <a:cs typeface="Arial" pitchFamily="34" charset="0"/>
              </a:rPr>
              <a:t>N-receptor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(inhibiční) </a:t>
            </a:r>
          </a:p>
          <a:p>
            <a:pPr lvl="2"/>
            <a:r>
              <a:rPr lang="cs-CZ" dirty="0" smtClean="0">
                <a:latin typeface="Arial" pitchFamily="34" charset="0"/>
                <a:cs typeface="Arial" pitchFamily="34" charset="0"/>
              </a:rPr>
              <a:t>Receptor pro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glycin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(inhibiční) 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 txBox="1">
            <a:spLocks/>
          </p:cNvSpPr>
          <p:nvPr/>
        </p:nvSpPr>
        <p:spPr>
          <a:xfrm>
            <a:off x="457200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Mechanizmus účinku (2)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P_Prednasky_Motol.2015_CZ\3._cast_EPI.PAR_MYO.ANESTET_ROZTOKY_ANEMIE\43332385_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41002"/>
            <a:ext cx="4806588" cy="296406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GABA RECEPTOR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http://www.uic.edu/classes/phar/phar402/GABA-Receptor-Benzodiazepine_Receptor-Chloride_ion_Channel_Complex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429" y="4005065"/>
            <a:ext cx="7151971" cy="2736304"/>
          </a:xfrm>
          <a:prstGeom prst="rect">
            <a:avLst/>
          </a:prstGeom>
          <a:noFill/>
        </p:spPr>
      </p:pic>
      <p:pic>
        <p:nvPicPr>
          <p:cNvPr id="8" name="Picture 5" descr="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80728"/>
            <a:ext cx="3995936" cy="324036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0" name="Obdélník 9"/>
          <p:cNvSpPr/>
          <p:nvPr/>
        </p:nvSpPr>
        <p:spPr>
          <a:xfrm>
            <a:off x="5220072" y="980728"/>
            <a:ext cx="33123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STÁDIA ANESTÉZIE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Analgézie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Excitace</a:t>
            </a:r>
          </a:p>
          <a:p>
            <a:pPr marL="571500" indent="-571500">
              <a:buAutoNum type="romanU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Chirurgická anestézie</a:t>
            </a:r>
          </a:p>
          <a:p>
            <a:pPr marL="571500" indent="-571500">
              <a:buAutoNum type="romanU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Medulární paralýza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I. ANALGÉZIE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7"/>
          </a:xfrm>
        </p:spPr>
        <p:txBody>
          <a:bodyPr/>
          <a:lstStyle/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Při vědomí 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Somnolence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Amnézie</a:t>
            </a:r>
          </a:p>
          <a:p>
            <a:pPr marL="571500" indent="-571500"/>
            <a:r>
              <a:rPr lang="cs-CZ" dirty="0" smtClean="0">
                <a:latin typeface="Arial" pitchFamily="34" charset="0"/>
                <a:cs typeface="Arial" pitchFamily="34" charset="0"/>
              </a:rPr>
              <a:t>Snížená odpověď na bolestivé podněty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1617</Words>
  <Application>Microsoft Office PowerPoint</Application>
  <PresentationFormat>Předvádění na obrazovce (4:3)</PresentationFormat>
  <Paragraphs>441</Paragraphs>
  <Slides>56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Motiv sady Office</vt:lpstr>
      <vt:lpstr>ANESTETIKA</vt:lpstr>
      <vt:lpstr>ANESTETIKA</vt:lpstr>
      <vt:lpstr>CELKOVÁ ANESTETIKA</vt:lpstr>
      <vt:lpstr>CELKOVÁ ANESTETIKA</vt:lpstr>
      <vt:lpstr>Mechanizmus účinku (1)</vt:lpstr>
      <vt:lpstr>Snímek 6</vt:lpstr>
      <vt:lpstr>GABA RECEPTOR</vt:lpstr>
      <vt:lpstr>STÁDIA ANESTÉZIE</vt:lpstr>
      <vt:lpstr>I. ANALGÉZIE</vt:lpstr>
      <vt:lpstr>II. EXCITACE</vt:lpstr>
      <vt:lpstr>III. CHIRURGICKÁ ANESTÉZIE</vt:lpstr>
      <vt:lpstr>IV.  MEDULÁRNÍ PARALÝZA</vt:lpstr>
      <vt:lpstr>FARMAKOLOGICKÉ ÚČINKY ANESTETIK</vt:lpstr>
      <vt:lpstr>KARDIÁLNÍ A RESPIRAČNÍ NÚ</vt:lpstr>
      <vt:lpstr>INHALAČNÍ ANSTETIKA (I)</vt:lpstr>
      <vt:lpstr>INHALAČNÍ ANSTETIKA (II)</vt:lpstr>
      <vt:lpstr>MAC</vt:lpstr>
      <vt:lpstr>Snímek 18</vt:lpstr>
      <vt:lpstr>CHARAKTERISTIKA INHALAČNÍ ANSTETIK (I)</vt:lpstr>
      <vt:lpstr>CHARAKTERISTIKA INHALAČNÍ ANSTETIK (II)</vt:lpstr>
      <vt:lpstr>OXID DUSNÝ N2O</vt:lpstr>
      <vt:lpstr>OXID DUSNÝ N2O</vt:lpstr>
      <vt:lpstr>OXID DUSNÝ N2O</vt:lpstr>
      <vt:lpstr>OXID DUSNÝ N2O</vt:lpstr>
      <vt:lpstr>XENON</vt:lpstr>
      <vt:lpstr>HALOTAN</vt:lpstr>
      <vt:lpstr>ENFLURAN</vt:lpstr>
      <vt:lpstr>IZOFLURAN</vt:lpstr>
      <vt:lpstr>SEVOLURAN</vt:lpstr>
      <vt:lpstr>ETER</vt:lpstr>
      <vt:lpstr>INTRAVENÓZNÍ ANSTETIKA</vt:lpstr>
      <vt:lpstr>THIOPENTAL</vt:lpstr>
      <vt:lpstr>ETOMIDATE</vt:lpstr>
      <vt:lpstr>KETAMIN</vt:lpstr>
      <vt:lpstr>PROPOFOL</vt:lpstr>
      <vt:lpstr>Snížení nebezpečí a zvýšení účinků </vt:lpstr>
      <vt:lpstr>PREMEDIKACE</vt:lpstr>
      <vt:lpstr>PREMEDIKACE</vt:lpstr>
      <vt:lpstr>Neuroleptanalgézie</vt:lpstr>
      <vt:lpstr>ANTAGONISTÉ V ANESTEZIOLOGII</vt:lpstr>
      <vt:lpstr>TIVA</vt:lpstr>
      <vt:lpstr>TIVA</vt:lpstr>
      <vt:lpstr>LOKÁLNÍ ANESTETIKA</vt:lpstr>
      <vt:lpstr>LOKÁLNÍ ANESTETIKA</vt:lpstr>
      <vt:lpstr>LOKÁLNÍ ANESTETIKA</vt:lpstr>
      <vt:lpstr>MECHANIZMUS ÚČINKU</vt:lpstr>
      <vt:lpstr>MECHANIZMUS ÚČINKU</vt:lpstr>
      <vt:lpstr>MECHANIZMUS ÚČINKU</vt:lpstr>
      <vt:lpstr>Typy vláken</vt:lpstr>
      <vt:lpstr>LOKÁLNÍ ANESTETIKA</vt:lpstr>
      <vt:lpstr>LOKÁLNÍ ANESTETIKA NÚ</vt:lpstr>
      <vt:lpstr>Lokální anestézie (LA)</vt:lpstr>
      <vt:lpstr> Typy lokální anestézie</vt:lpstr>
      <vt:lpstr>LOKÁLNÍ ANESTETIKA UŽITÍ</vt:lpstr>
      <vt:lpstr>LA stomatologie a LOKÁLNÍ POUŽITÍ</vt:lpstr>
      <vt:lpstr>Vazokonstrikční přísady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ANESTETIKA</dc:title>
  <dc:creator>Jan</dc:creator>
  <cp:lastModifiedBy>Jan Příborský</cp:lastModifiedBy>
  <cp:revision>212</cp:revision>
  <dcterms:created xsi:type="dcterms:W3CDTF">2014-10-22T22:00:16Z</dcterms:created>
  <dcterms:modified xsi:type="dcterms:W3CDTF">2015-04-10T09:06:08Z</dcterms:modified>
</cp:coreProperties>
</file>