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5" r:id="rId4"/>
    <p:sldId id="260" r:id="rId5"/>
    <p:sldId id="264" r:id="rId6"/>
    <p:sldId id="267" r:id="rId7"/>
    <p:sldId id="261" r:id="rId8"/>
    <p:sldId id="259" r:id="rId9"/>
    <p:sldId id="268" r:id="rId10"/>
    <p:sldId id="266" r:id="rId11"/>
    <p:sldId id="269" r:id="rId12"/>
    <p:sldId id="263" r:id="rId13"/>
    <p:sldId id="262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4"/>
  </p:normalViewPr>
  <p:slideViewPr>
    <p:cSldViewPr>
      <p:cViewPr varScale="1">
        <p:scale>
          <a:sx n="95" d="100"/>
          <a:sy n="95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udicerny\Documents\Fakulta\Erasmus\Erasmus16_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Studentské pobyty od 2003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488099867210522E-2"/>
          <c:w val="0.96944444444444444"/>
          <c:h val="0.87601989329227969"/>
        </c:manualLayout>
      </c:layout>
      <c:lineChart>
        <c:grouping val="standard"/>
        <c:varyColors val="0"/>
        <c:ser>
          <c:idx val="0"/>
          <c:order val="0"/>
          <c:tx>
            <c:strRef>
              <c:f>Statistiky!$B$16</c:f>
              <c:strCache>
                <c:ptCount val="1"/>
                <c:pt idx="0">
                  <c:v>In-comming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Statistiky!$A$17:$A$28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</c:strCache>
            </c:strRef>
          </c:cat>
          <c:val>
            <c:numRef>
              <c:f>Statistiky!$B$17:$B$28</c:f>
              <c:numCache>
                <c:formatCode>General</c:formatCode>
                <c:ptCount val="12"/>
                <c:pt idx="0">
                  <c:v>11</c:v>
                </c:pt>
                <c:pt idx="1">
                  <c:v>10</c:v>
                </c:pt>
                <c:pt idx="2">
                  <c:v>15</c:v>
                </c:pt>
                <c:pt idx="3">
                  <c:v>16</c:v>
                </c:pt>
                <c:pt idx="4">
                  <c:v>23</c:v>
                </c:pt>
                <c:pt idx="5">
                  <c:v>30</c:v>
                </c:pt>
                <c:pt idx="6">
                  <c:v>32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40</c:v>
                </c:pt>
                <c:pt idx="11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7A-874C-8E83-51226A1D0796}"/>
            </c:ext>
          </c:extLst>
        </c:ser>
        <c:ser>
          <c:idx val="1"/>
          <c:order val="1"/>
          <c:tx>
            <c:strRef>
              <c:f>Statistiky!$C$16</c:f>
              <c:strCache>
                <c:ptCount val="1"/>
                <c:pt idx="0">
                  <c:v>Out-going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Statistiky!$A$17:$A$28</c:f>
              <c:strCache>
                <c:ptCount val="12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</c:strCache>
            </c:strRef>
          </c:cat>
          <c:val>
            <c:numRef>
              <c:f>Statistiky!$C$17:$C$28</c:f>
              <c:numCache>
                <c:formatCode>General</c:formatCode>
                <c:ptCount val="12"/>
                <c:pt idx="0">
                  <c:v>14</c:v>
                </c:pt>
                <c:pt idx="1">
                  <c:v>18</c:v>
                </c:pt>
                <c:pt idx="2">
                  <c:v>22</c:v>
                </c:pt>
                <c:pt idx="3">
                  <c:v>29</c:v>
                </c:pt>
                <c:pt idx="4">
                  <c:v>30</c:v>
                </c:pt>
                <c:pt idx="5">
                  <c:v>38</c:v>
                </c:pt>
                <c:pt idx="6">
                  <c:v>55</c:v>
                </c:pt>
                <c:pt idx="7">
                  <c:v>54</c:v>
                </c:pt>
                <c:pt idx="8">
                  <c:v>52</c:v>
                </c:pt>
                <c:pt idx="9">
                  <c:v>40</c:v>
                </c:pt>
                <c:pt idx="10">
                  <c:v>44</c:v>
                </c:pt>
                <c:pt idx="1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7A-874C-8E83-51226A1D07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3405536"/>
        <c:axId val="1683097728"/>
      </c:lineChart>
      <c:catAx>
        <c:axId val="16834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83097728"/>
        <c:crosses val="autoZero"/>
        <c:auto val="1"/>
        <c:lblAlgn val="ctr"/>
        <c:lblOffset val="100"/>
        <c:noMultiLvlLbl val="0"/>
      </c:catAx>
      <c:valAx>
        <c:axId val="1683097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340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D85F-CA60-CE4E-ABB0-2AFA9B9652F8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1AC7-CAFF-8C44-8CC4-FBA33B4738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89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202AE-274A-466B-8A00-58C66E6D7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4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17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1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9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9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4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9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13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12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92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913D-4D97-41CB-9244-9AEC7F3587DF}" type="datetimeFigureOut">
              <a:rPr lang="cs-CZ" smtClean="0"/>
              <a:t>07.03.2022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A78B-69D4-4F4C-A8FD-BE37BB7DDF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f2.cuni.cz/zahranici/studium-v-zahranici/erasmus/vyjizdejici-studen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B52CE0-F45B-41C1-BB56-E5DCA7C2F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392" y="2130425"/>
            <a:ext cx="4294608" cy="1470025"/>
          </a:xfrm>
        </p:spPr>
        <p:txBody>
          <a:bodyPr/>
          <a:lstStyle/>
          <a:p>
            <a:r>
              <a:rPr lang="cs-CZ" dirty="0"/>
              <a:t>VÍTÁME VÁS</a:t>
            </a:r>
            <a:br>
              <a:rPr lang="cs-CZ" dirty="0"/>
            </a:br>
            <a:r>
              <a:rPr lang="cs-CZ" dirty="0"/>
              <a:t>WELCOME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5D5FCDD-D6DC-4260-B796-DBC74A4F2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392" y="3936693"/>
            <a:ext cx="4269862" cy="1752600"/>
          </a:xfrm>
        </p:spPr>
        <p:txBody>
          <a:bodyPr/>
          <a:lstStyle/>
          <a:p>
            <a:r>
              <a:rPr lang="cs-CZ" dirty="0"/>
              <a:t>INFO SCHŮZKA</a:t>
            </a:r>
          </a:p>
          <a:p>
            <a:r>
              <a:rPr lang="cs-CZ" dirty="0"/>
              <a:t>ERASMUS+</a:t>
            </a:r>
          </a:p>
          <a:p>
            <a:r>
              <a:rPr lang="cs-CZ" dirty="0"/>
              <a:t>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26"/>
            <a:ext cx="4885904" cy="687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43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B0B9-93D9-6542-B618-8A889539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332656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Proč se nejezdí do vynikajících univerzit?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AF8BD-C083-EF4F-B6F9-6B8A0D7B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Itálie</a:t>
            </a:r>
          </a:p>
          <a:p>
            <a:pPr lvl="1"/>
            <a:r>
              <a:rPr lang="cs-CZ" dirty="0"/>
              <a:t>Padova, Janov jsou světové špičky</a:t>
            </a:r>
          </a:p>
          <a:p>
            <a:r>
              <a:rPr lang="cs-CZ" dirty="0"/>
              <a:t>Polsko, Maďarsko, Litva </a:t>
            </a:r>
          </a:p>
          <a:p>
            <a:pPr lvl="1"/>
            <a:r>
              <a:rPr lang="cs-CZ" dirty="0"/>
              <a:t>úroveň výuky vynikající, výuka v angličtině</a:t>
            </a:r>
          </a:p>
          <a:p>
            <a:r>
              <a:rPr lang="cs-CZ" dirty="0"/>
              <a:t>Španělsko </a:t>
            </a:r>
          </a:p>
          <a:p>
            <a:pPr lvl="1"/>
            <a:r>
              <a:rPr lang="cs-CZ" dirty="0"/>
              <a:t>Córdoba, Santiago de </a:t>
            </a:r>
            <a:r>
              <a:rPr lang="cs-CZ" dirty="0" err="1"/>
              <a:t>Compostella</a:t>
            </a:r>
            <a:endParaRPr lang="cs-CZ" dirty="0"/>
          </a:p>
          <a:p>
            <a:r>
              <a:rPr lang="cs-CZ" dirty="0"/>
              <a:t>Nové příležitosti:</a:t>
            </a:r>
          </a:p>
          <a:p>
            <a:pPr lvl="1"/>
            <a:r>
              <a:rPr lang="cs-CZ" dirty="0"/>
              <a:t>Srbsko </a:t>
            </a:r>
            <a:r>
              <a:rPr lang="cs-CZ" dirty="0" err="1"/>
              <a:t>Niš</a:t>
            </a:r>
            <a:endParaRPr lang="cs-CZ" dirty="0"/>
          </a:p>
          <a:p>
            <a:pPr lvl="1"/>
            <a:r>
              <a:rPr lang="cs-CZ" dirty="0" err="1"/>
              <a:t>Witten</a:t>
            </a:r>
            <a:endParaRPr lang="cs-CZ" dirty="0"/>
          </a:p>
          <a:p>
            <a:pPr lvl="1"/>
            <a:r>
              <a:rPr lang="cs-CZ" dirty="0"/>
              <a:t>Lyon</a:t>
            </a:r>
          </a:p>
          <a:p>
            <a:pPr lvl="1"/>
            <a:r>
              <a:rPr lang="cs-CZ" dirty="0" err="1"/>
              <a:t>Ljubljana</a:t>
            </a:r>
            <a:endParaRPr lang="cs-CZ" dirty="0"/>
          </a:p>
          <a:p>
            <a:r>
              <a:rPr lang="cs-CZ" dirty="0"/>
              <a:t>Byl by zájem o pobyty </a:t>
            </a:r>
            <a:r>
              <a:rPr lang="cs-CZ"/>
              <a:t>v Turecku?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05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Students</a:t>
            </a:r>
            <a:r>
              <a:rPr lang="cs-CZ" dirty="0"/>
              <a:t>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b="1" u="sng" dirty="0"/>
              <a:t>my </a:t>
            </a:r>
            <a:r>
              <a:rPr lang="cs-CZ" b="1" u="sng" dirty="0" err="1"/>
              <a:t>faculty</a:t>
            </a:r>
            <a:r>
              <a:rPr lang="cs-CZ" b="1" u="sng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670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Naši Erasmus+ absolventi: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proč bych doporučil/a</a:t>
            </a:r>
          </a:p>
          <a:p>
            <a:r>
              <a:rPr lang="cs-CZ" dirty="0"/>
              <a:t>Erasmus</a:t>
            </a:r>
          </a:p>
        </p:txBody>
      </p:sp>
    </p:spTree>
    <p:extLst>
      <p:ext uri="{BB962C8B-B14F-4D97-AF65-F5344CB8AC3E}">
        <p14:creationId xmlns:p14="http://schemas.microsoft.com/office/powerpoint/2010/main" val="103148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Diskuse</a:t>
            </a:r>
            <a:br>
              <a:rPr lang="cs-CZ" dirty="0"/>
            </a:br>
            <a:r>
              <a:rPr lang="cs-CZ" dirty="0"/>
              <a:t>Free </a:t>
            </a:r>
            <a:r>
              <a:rPr lang="cs-CZ" dirty="0" err="1"/>
              <a:t>discussion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Czech and International </a:t>
            </a:r>
            <a:r>
              <a:rPr lang="cs-CZ" dirty="0" err="1"/>
              <a:t>Students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02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B52CE0-F45B-41C1-BB56-E5DCA7C2F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392" y="2130425"/>
            <a:ext cx="4294608" cy="1470025"/>
          </a:xfrm>
        </p:spPr>
        <p:txBody>
          <a:bodyPr/>
          <a:lstStyle/>
          <a:p>
            <a:r>
              <a:rPr lang="cs-CZ" dirty="0"/>
              <a:t>Na shledanou</a:t>
            </a:r>
            <a:br>
              <a:rPr lang="cs-CZ" dirty="0"/>
            </a:b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bye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5D5FCDD-D6DC-4260-B796-DBC74A4F2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392" y="3936693"/>
            <a:ext cx="4269862" cy="1752600"/>
          </a:xfrm>
        </p:spPr>
        <p:txBody>
          <a:bodyPr/>
          <a:lstStyle/>
          <a:p>
            <a:r>
              <a:rPr lang="cs-CZ" dirty="0"/>
              <a:t>INFO SCHŮZKA</a:t>
            </a:r>
          </a:p>
          <a:p>
            <a:r>
              <a:rPr lang="cs-CZ" dirty="0"/>
              <a:t>ERASMUS+</a:t>
            </a:r>
          </a:p>
          <a:p>
            <a:r>
              <a:rPr lang="cs-CZ" dirty="0"/>
              <a:t>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26"/>
            <a:ext cx="4885904" cy="687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2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017" y="332656"/>
            <a:ext cx="3823260" cy="2736304"/>
          </a:xfrm>
        </p:spPr>
        <p:txBody>
          <a:bodyPr>
            <a:normAutofit fontScale="90000"/>
          </a:bodyPr>
          <a:lstStyle/>
          <a:p>
            <a:r>
              <a:rPr lang="cs-CZ" dirty="0"/>
              <a:t>Historie:</a:t>
            </a:r>
            <a:br>
              <a:rPr lang="cs-CZ" dirty="0"/>
            </a:br>
            <a:r>
              <a:rPr lang="cs-CZ" u="sng" dirty="0">
                <a:solidFill>
                  <a:srgbClr val="FF0000"/>
                </a:solidFill>
              </a:rPr>
              <a:t>20</a:t>
            </a:r>
            <a:r>
              <a:rPr lang="cs-CZ" b="1" dirty="0">
                <a:solidFill>
                  <a:srgbClr val="FF0000"/>
                </a:solidFill>
              </a:rPr>
              <a:t> let programu Erasmus na 2. lékařské fakultě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3789040"/>
            <a:ext cx="3823260" cy="2917244"/>
          </a:xfrm>
        </p:spPr>
        <p:txBody>
          <a:bodyPr>
            <a:normAutofit/>
          </a:bodyPr>
          <a:lstStyle/>
          <a:p>
            <a:r>
              <a:rPr lang="cs-CZ" sz="2400" dirty="0"/>
              <a:t>pomoc Univerzitě </a:t>
            </a:r>
            <a:r>
              <a:rPr lang="cs-CZ" sz="2400" dirty="0" err="1"/>
              <a:t>Aquila</a:t>
            </a:r>
            <a:r>
              <a:rPr lang="cs-CZ" sz="2400" dirty="0"/>
              <a:t> po zemětřesení v roce 2009</a:t>
            </a:r>
          </a:p>
          <a:p>
            <a:r>
              <a:rPr lang="cs-CZ" sz="2400" dirty="0"/>
              <a:t>stále narůstající počet výměn srazila od 2020 pandemie covid-19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68758A-ED50-2542-B5C3-FF326523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60" y="28575"/>
            <a:ext cx="4863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4E61477-05FC-034C-8549-C5C861063D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191230"/>
              </p:ext>
            </p:extLst>
          </p:nvPr>
        </p:nvGraphicFramePr>
        <p:xfrm>
          <a:off x="1217" y="0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82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Partnerské univerzity z celé Evropy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Studijní pobyty:</a:t>
            </a:r>
          </a:p>
          <a:p>
            <a:pPr lvl="1"/>
            <a:r>
              <a:rPr lang="cs-CZ" dirty="0"/>
              <a:t>15 zemí, 33 fakult, 53 míst na výměnu</a:t>
            </a:r>
          </a:p>
          <a:p>
            <a:r>
              <a:rPr lang="cs-CZ" dirty="0"/>
              <a:t>Praktické stáže</a:t>
            </a:r>
          </a:p>
          <a:p>
            <a:pPr lvl="1"/>
            <a:r>
              <a:rPr lang="cs-CZ" dirty="0"/>
              <a:t>15 zemí, 20 míst na výměnu</a:t>
            </a:r>
          </a:p>
          <a:p>
            <a:r>
              <a:rPr lang="cs-CZ" dirty="0"/>
              <a:t>5 míst pro studenty PhD programu</a:t>
            </a:r>
          </a:p>
          <a:p>
            <a:r>
              <a:rPr lang="cs-CZ" dirty="0"/>
              <a:t>Po 2 místech FT a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2364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62EAF172-90D3-9F4C-B57E-86687F00E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32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00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vám Erasmus+ nabízí?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/>
              <a:t>Zdarma výuku a výcvik na prestižních institucích</a:t>
            </a:r>
          </a:p>
          <a:p>
            <a:r>
              <a:rPr lang="cs-CZ" dirty="0"/>
              <a:t>Finanční podporu na pobytové náklady (obvykle téměř 100%)</a:t>
            </a:r>
          </a:p>
          <a:p>
            <a:r>
              <a:rPr lang="cs-CZ" dirty="0"/>
              <a:t>Pomoc při jazykové přípravě</a:t>
            </a:r>
          </a:p>
          <a:p>
            <a:r>
              <a:rPr lang="cs-CZ" dirty="0"/>
              <a:t>Pomoc při administraci výjezdu</a:t>
            </a:r>
          </a:p>
          <a:p>
            <a:r>
              <a:rPr lang="cs-CZ" dirty="0"/>
              <a:t>Celoživotní zážitek, zásadní zlepšení jazyka, přátelství a kontakty…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88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Jazyková příprava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Předpokládá se znalost </a:t>
            </a:r>
            <a:r>
              <a:rPr lang="cs-CZ" dirty="0" smtClean="0"/>
              <a:t>jazyka, ve </a:t>
            </a:r>
            <a:r>
              <a:rPr lang="cs-CZ" dirty="0" err="1" smtClean="0"/>
              <a:t>kt</a:t>
            </a:r>
            <a:r>
              <a:rPr lang="cs-CZ" dirty="0" smtClean="0"/>
              <a:t>. Bude probíhat výuka / stáž alespoň </a:t>
            </a:r>
            <a:r>
              <a:rPr lang="cs-CZ" dirty="0"/>
              <a:t>na úrovni </a:t>
            </a:r>
            <a:r>
              <a:rPr lang="cs-CZ" dirty="0" smtClean="0"/>
              <a:t>B2</a:t>
            </a:r>
            <a:endParaRPr lang="cs-CZ" dirty="0"/>
          </a:p>
          <a:p>
            <a:r>
              <a:rPr lang="cs-CZ" dirty="0"/>
              <a:t>Začít od nuly je obtížné, ale mnoho studentů to zvládlo s vynikajícími výsledky</a:t>
            </a:r>
          </a:p>
          <a:p>
            <a:r>
              <a:rPr lang="cs-CZ" dirty="0"/>
              <a:t>Začít včas, EU zajišťuje on line kurzy zdarma v OLC programu</a:t>
            </a:r>
          </a:p>
          <a:p>
            <a:r>
              <a:rPr lang="cs-CZ" u="sng" dirty="0"/>
              <a:t>Ústav jazyků </a:t>
            </a:r>
            <a:r>
              <a:rPr lang="cs-CZ" dirty="0"/>
              <a:t>je schopen zajistit výuku italštiny, španělštiny, francouzštiny pokud se přihlásí dostatek zájemců</a:t>
            </a:r>
          </a:p>
          <a:p>
            <a:r>
              <a:rPr lang="cs-CZ" dirty="0"/>
              <a:t>Pozor na kurzy v cílové zemi, chodí nabídky, které ale nelze uhradit z grantu Erasmus!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1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pro vyjíždějící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https://www.lf2.cuni.cz/zahranici/studium-v-zahranici/erasmus/vyjizdejici-studenti</a:t>
            </a:r>
            <a:endParaRPr lang="cs-CZ" dirty="0"/>
          </a:p>
          <a:p>
            <a:endParaRPr lang="cs-CZ" dirty="0"/>
          </a:p>
          <a:p>
            <a:r>
              <a:rPr lang="cs-CZ" dirty="0"/>
              <a:t>Informační prezentace v </a:t>
            </a:r>
            <a:r>
              <a:rPr lang="cs-CZ" dirty="0" err="1"/>
              <a:t>pdf</a:t>
            </a:r>
            <a:r>
              <a:rPr lang="cs-CZ" dirty="0"/>
              <a:t> obsahuje přesné pokyny jak postupovat ve všech fázích výměny</a:t>
            </a:r>
          </a:p>
        </p:txBody>
      </p:sp>
    </p:spTree>
    <p:extLst>
      <p:ext uri="{BB962C8B-B14F-4D97-AF65-F5344CB8AC3E}">
        <p14:creationId xmlns:p14="http://schemas.microsoft.com/office/powerpoint/2010/main" val="329846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B0B9-93D9-6542-B618-8A889539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56" y="332656"/>
            <a:ext cx="8507288" cy="1143000"/>
          </a:xfrm>
        </p:spPr>
        <p:txBody>
          <a:bodyPr>
            <a:normAutofit/>
          </a:bodyPr>
          <a:lstStyle/>
          <a:p>
            <a:r>
              <a:rPr lang="cs-CZ" dirty="0"/>
              <a:t>První kroky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AF8BD-C083-EF4F-B6F9-6B8A0D7B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Motivace, iniciativnost, komunikace!</a:t>
            </a:r>
          </a:p>
          <a:p>
            <a:r>
              <a:rPr lang="cs-CZ" dirty="0"/>
              <a:t>NEBÁT SE  TOHO</a:t>
            </a:r>
          </a:p>
          <a:p>
            <a:r>
              <a:rPr lang="cs-CZ" dirty="0"/>
              <a:t>Chci se věnovat …kardiologii..</a:t>
            </a:r>
          </a:p>
          <a:p>
            <a:r>
              <a:rPr lang="cs-CZ" u="sng" dirty="0"/>
              <a:t>Prohlédnu si co partneři nabízí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Informace online</a:t>
            </a:r>
          </a:p>
          <a:p>
            <a:pPr lvl="1"/>
            <a:r>
              <a:rPr lang="cs-CZ" dirty="0"/>
              <a:t>Email na  Erasmus kancelář</a:t>
            </a:r>
          </a:p>
          <a:p>
            <a:pPr lvl="1"/>
            <a:r>
              <a:rPr lang="cs-CZ" dirty="0"/>
              <a:t>Zeptám se kolegů kteří stáž absolvovali</a:t>
            </a:r>
          </a:p>
          <a:p>
            <a:r>
              <a:rPr lang="cs-CZ" dirty="0"/>
              <a:t>Mám dobrý prospěch?</a:t>
            </a:r>
          </a:p>
          <a:p>
            <a:r>
              <a:rPr lang="cs-CZ" dirty="0"/>
              <a:t>Jak umím jazyk?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219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337</Words>
  <Application>Microsoft Office PowerPoint</Application>
  <PresentationFormat>Předvádění na obrazovce (4:3)</PresentationFormat>
  <Paragraphs>67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VÍTÁME VÁS WELCOME</vt:lpstr>
      <vt:lpstr>Historie: 20 let programu Erasmus na 2. lékařské fakultě</vt:lpstr>
      <vt:lpstr>Prezentace aplikace PowerPoint</vt:lpstr>
      <vt:lpstr>Partnerské univerzity z celé Evropy</vt:lpstr>
      <vt:lpstr>Prezentace aplikace PowerPoint</vt:lpstr>
      <vt:lpstr>Co vám Erasmus+ nabízí?</vt:lpstr>
      <vt:lpstr>Jazyková příprava</vt:lpstr>
      <vt:lpstr>Informace pro vyjíždějící studenty</vt:lpstr>
      <vt:lpstr>První kroky</vt:lpstr>
      <vt:lpstr>Proč se nejezdí do vynikajících univerzit?</vt:lpstr>
      <vt:lpstr>International Students:</vt:lpstr>
      <vt:lpstr>Naši Erasmus+ absolventi:</vt:lpstr>
      <vt:lpstr>Diskuse Free discussion</vt:lpstr>
      <vt:lpstr>Na shledanou Good bye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na 2. LF</dc:title>
  <dc:creator>Rudolf Černý 4105</dc:creator>
  <cp:lastModifiedBy>Pavla Byrne</cp:lastModifiedBy>
  <cp:revision>19</cp:revision>
  <dcterms:created xsi:type="dcterms:W3CDTF">2022-02-16T16:44:09Z</dcterms:created>
  <dcterms:modified xsi:type="dcterms:W3CDTF">2022-03-07T09:30:08Z</dcterms:modified>
</cp:coreProperties>
</file>