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306" r:id="rId5"/>
    <p:sldId id="303" r:id="rId6"/>
    <p:sldId id="305" r:id="rId7"/>
    <p:sldId id="330" r:id="rId8"/>
    <p:sldId id="280" r:id="rId9"/>
    <p:sldId id="321" r:id="rId10"/>
    <p:sldId id="315" r:id="rId11"/>
    <p:sldId id="311" r:id="rId12"/>
    <p:sldId id="281" r:id="rId13"/>
    <p:sldId id="286" r:id="rId14"/>
    <p:sldId id="307" r:id="rId15"/>
    <p:sldId id="327" r:id="rId16"/>
    <p:sldId id="328" r:id="rId17"/>
    <p:sldId id="329" r:id="rId18"/>
    <p:sldId id="287" r:id="rId19"/>
    <p:sldId id="262" r:id="rId20"/>
    <p:sldId id="293" r:id="rId21"/>
    <p:sldId id="325" r:id="rId22"/>
    <p:sldId id="267" r:id="rId23"/>
    <p:sldId id="263" r:id="rId24"/>
    <p:sldId id="324" r:id="rId25"/>
    <p:sldId id="266" r:id="rId26"/>
    <p:sldId id="278" r:id="rId27"/>
    <p:sldId id="312" r:id="rId28"/>
    <p:sldId id="272" r:id="rId29"/>
    <p:sldId id="275" r:id="rId30"/>
    <p:sldId id="274" r:id="rId31"/>
    <p:sldId id="273" r:id="rId32"/>
    <p:sldId id="299" r:id="rId33"/>
    <p:sldId id="316" r:id="rId34"/>
    <p:sldId id="298" r:id="rId35"/>
    <p:sldId id="320" r:id="rId36"/>
    <p:sldId id="309" r:id="rId37"/>
    <p:sldId id="331" r:id="rId38"/>
    <p:sldId id="322" r:id="rId39"/>
    <p:sldId id="310" r:id="rId40"/>
    <p:sldId id="308" r:id="rId41"/>
    <p:sldId id="295" r:id="rId42"/>
    <p:sldId id="264" r:id="rId43"/>
    <p:sldId id="317" r:id="rId44"/>
    <p:sldId id="326" r:id="rId45"/>
    <p:sldId id="318" r:id="rId46"/>
    <p:sldId id="270" r:id="rId47"/>
    <p:sldId id="271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26" autoAdjust="0"/>
    <p:restoredTop sz="68049" autoAdjust="0"/>
  </p:normalViewPr>
  <p:slideViewPr>
    <p:cSldViewPr snapToGrid="0">
      <p:cViewPr varScale="1">
        <p:scale>
          <a:sx n="57" d="100"/>
          <a:sy n="57" d="100"/>
        </p:scale>
        <p:origin x="-1020" y="-90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75" d="100"/>
        <a:sy n="75" d="100"/>
      </p:scale>
      <p:origin x="0" y="64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CEFE92-BA69-43D1-A6B5-66629D0EC4B7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53E6402F-EBA9-4B53-BB08-F68EC61A612A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5% </a:t>
          </a:r>
        </a:p>
        <a:p>
          <a:r>
            <a:rPr lang="cs-CZ" sz="2000" dirty="0" smtClean="0">
              <a:solidFill>
                <a:schemeClr val="bg1"/>
              </a:solidFill>
            </a:rPr>
            <a:t>Kritický </a:t>
          </a:r>
        </a:p>
        <a:p>
          <a:r>
            <a:rPr lang="cs-CZ" sz="2000" dirty="0" smtClean="0">
              <a:solidFill>
                <a:schemeClr val="bg1"/>
              </a:solidFill>
            </a:rPr>
            <a:t>stav</a:t>
          </a:r>
          <a:endParaRPr lang="en-US" sz="2000" dirty="0">
            <a:solidFill>
              <a:schemeClr val="bg1"/>
            </a:solidFill>
          </a:endParaRPr>
        </a:p>
      </dgm:t>
    </dgm:pt>
    <dgm:pt modelId="{4B6264F7-B6E0-4C2B-84C5-9948047D5221}" type="parTrans" cxnId="{6519C8F7-C015-4F86-816F-8689B654C42D}">
      <dgm:prSet/>
      <dgm:spPr/>
      <dgm:t>
        <a:bodyPr/>
        <a:lstStyle/>
        <a:p>
          <a:endParaRPr lang="en-US"/>
        </a:p>
      </dgm:t>
    </dgm:pt>
    <dgm:pt modelId="{65B49165-AB50-485A-B97D-661DF0DBE8F6}" type="sibTrans" cxnId="{6519C8F7-C015-4F86-816F-8689B654C42D}">
      <dgm:prSet/>
      <dgm:spPr/>
      <dgm:t>
        <a:bodyPr/>
        <a:lstStyle/>
        <a:p>
          <a:endParaRPr lang="en-US"/>
        </a:p>
      </dgm:t>
    </dgm:pt>
    <dgm:pt modelId="{8661658F-DC03-4D06-A507-7EA6644C928A}">
      <dgm:prSet phldrT="[Text]" custT="1"/>
      <dgm:spPr>
        <a:solidFill>
          <a:srgbClr val="087B7E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14% </a:t>
          </a:r>
          <a:r>
            <a:rPr lang="cs-CZ" sz="2000" dirty="0" smtClean="0">
              <a:solidFill>
                <a:schemeClr val="bg1"/>
              </a:solidFill>
            </a:rPr>
            <a:t>těžký</a:t>
          </a:r>
        </a:p>
        <a:p>
          <a:r>
            <a:rPr lang="cs-CZ" sz="2000" dirty="0" smtClean="0">
              <a:solidFill>
                <a:schemeClr val="bg1"/>
              </a:solidFill>
            </a:rPr>
            <a:t>průběh</a:t>
          </a:r>
          <a:endParaRPr lang="en-US" sz="2000" dirty="0">
            <a:solidFill>
              <a:schemeClr val="bg1"/>
            </a:solidFill>
          </a:endParaRPr>
        </a:p>
      </dgm:t>
    </dgm:pt>
    <dgm:pt modelId="{F772FDBD-5D0C-450D-9AFF-F9FB7C308742}" type="parTrans" cxnId="{5EA3FE09-8B82-4949-A1C1-417683173E7B}">
      <dgm:prSet/>
      <dgm:spPr/>
      <dgm:t>
        <a:bodyPr/>
        <a:lstStyle/>
        <a:p>
          <a:endParaRPr lang="en-US"/>
        </a:p>
      </dgm:t>
    </dgm:pt>
    <dgm:pt modelId="{AFC9FB63-6CBF-4211-9CC5-3A7C88267B4D}" type="sibTrans" cxnId="{5EA3FE09-8B82-4949-A1C1-417683173E7B}">
      <dgm:prSet/>
      <dgm:spPr/>
      <dgm:t>
        <a:bodyPr/>
        <a:lstStyle/>
        <a:p>
          <a:endParaRPr lang="en-US"/>
        </a:p>
      </dgm:t>
    </dgm:pt>
    <dgm:pt modelId="{C279C38B-EFF0-47F8-8CA5-29726CB11232}">
      <dgm:prSet phldrT="[Text]" custT="1"/>
      <dgm:spPr/>
      <dgm:t>
        <a:bodyPr/>
        <a:lstStyle/>
        <a:p>
          <a:r>
            <a:rPr lang="en-US" sz="2000" dirty="0">
              <a:solidFill>
                <a:schemeClr val="bg1"/>
              </a:solidFill>
            </a:rPr>
            <a:t>81% </a:t>
          </a:r>
          <a:r>
            <a:rPr lang="cs-CZ" sz="2000" dirty="0" smtClean="0">
              <a:solidFill>
                <a:schemeClr val="bg1"/>
              </a:solidFill>
            </a:rPr>
            <a:t>mírný průběh</a:t>
          </a:r>
          <a:endParaRPr lang="en-US" sz="2000" dirty="0">
            <a:solidFill>
              <a:schemeClr val="bg1"/>
            </a:solidFill>
          </a:endParaRPr>
        </a:p>
      </dgm:t>
    </dgm:pt>
    <dgm:pt modelId="{12A9D143-2A93-4878-ADEA-3DDA1DB16FEE}" type="parTrans" cxnId="{C6ABA4C0-84BF-46EC-A2B0-240157A820F5}">
      <dgm:prSet/>
      <dgm:spPr/>
      <dgm:t>
        <a:bodyPr/>
        <a:lstStyle/>
        <a:p>
          <a:endParaRPr lang="en-US"/>
        </a:p>
      </dgm:t>
    </dgm:pt>
    <dgm:pt modelId="{60342864-A07C-4B99-B0A5-CA9E7EDD598A}" type="sibTrans" cxnId="{C6ABA4C0-84BF-46EC-A2B0-240157A820F5}">
      <dgm:prSet/>
      <dgm:spPr/>
      <dgm:t>
        <a:bodyPr/>
        <a:lstStyle/>
        <a:p>
          <a:endParaRPr lang="en-US"/>
        </a:p>
      </dgm:t>
    </dgm:pt>
    <dgm:pt modelId="{42D676F2-1C58-40D5-B6AA-BD7A9AA1D428}" type="pres">
      <dgm:prSet presAssocID="{75CEFE92-BA69-43D1-A6B5-66629D0EC4B7}" presName="Name0" presStyleCnt="0">
        <dgm:presLayoutVars>
          <dgm:dir/>
          <dgm:animLvl val="lvl"/>
          <dgm:resizeHandles val="exact"/>
        </dgm:presLayoutVars>
      </dgm:prSet>
      <dgm:spPr/>
    </dgm:pt>
    <dgm:pt modelId="{C691A081-D65E-4DDA-A757-99320B66BCD9}" type="pres">
      <dgm:prSet presAssocID="{53E6402F-EBA9-4B53-BB08-F68EC61A612A}" presName="Name8" presStyleCnt="0"/>
      <dgm:spPr/>
    </dgm:pt>
    <dgm:pt modelId="{6D4E9CC2-2B97-470A-B5FF-15EE0118E996}" type="pres">
      <dgm:prSet presAssocID="{53E6402F-EBA9-4B53-BB08-F68EC61A612A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24E8BBF-9347-47B9-9288-B1A852345627}" type="pres">
      <dgm:prSet presAssocID="{53E6402F-EBA9-4B53-BB08-F68EC61A612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413B7E6-B934-4E5A-95D8-8B9EF7DAD5E6}" type="pres">
      <dgm:prSet presAssocID="{8661658F-DC03-4D06-A507-7EA6644C928A}" presName="Name8" presStyleCnt="0"/>
      <dgm:spPr/>
    </dgm:pt>
    <dgm:pt modelId="{A2C374A0-6DFF-4609-8630-33C381D531DA}" type="pres">
      <dgm:prSet presAssocID="{8661658F-DC03-4D06-A507-7EA6644C928A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B6B0412-D41A-45E7-9D62-5559B3703370}" type="pres">
      <dgm:prSet presAssocID="{8661658F-DC03-4D06-A507-7EA6644C928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97AC1FF-28CD-4AEA-BBC5-3F2F5B299101}" type="pres">
      <dgm:prSet presAssocID="{C279C38B-EFF0-47F8-8CA5-29726CB11232}" presName="Name8" presStyleCnt="0"/>
      <dgm:spPr/>
    </dgm:pt>
    <dgm:pt modelId="{AE4A6C80-A998-4370-AF91-F6D89B3887C4}" type="pres">
      <dgm:prSet presAssocID="{C279C38B-EFF0-47F8-8CA5-29726CB11232}" presName="level" presStyleLbl="node1" presStyleIdx="2" presStyleCnt="3" custLinFactNeighborX="3951" custLinFactNeighborY="2375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298BF22-9204-4644-B7C8-F26156E6B9BD}" type="pres">
      <dgm:prSet presAssocID="{C279C38B-EFF0-47F8-8CA5-29726CB1123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1D155A2-474F-4714-B0D3-1ABFF58C9FC6}" type="presOf" srcId="{C279C38B-EFF0-47F8-8CA5-29726CB11232}" destId="{C298BF22-9204-4644-B7C8-F26156E6B9BD}" srcOrd="1" destOrd="0" presId="urn:microsoft.com/office/officeart/2005/8/layout/pyramid1"/>
    <dgm:cxn modelId="{478B151C-036B-4A8E-9DB9-1AAF57C56D32}" type="presOf" srcId="{8661658F-DC03-4D06-A507-7EA6644C928A}" destId="{CB6B0412-D41A-45E7-9D62-5559B3703370}" srcOrd="1" destOrd="0" presId="urn:microsoft.com/office/officeart/2005/8/layout/pyramid1"/>
    <dgm:cxn modelId="{6519C8F7-C015-4F86-816F-8689B654C42D}" srcId="{75CEFE92-BA69-43D1-A6B5-66629D0EC4B7}" destId="{53E6402F-EBA9-4B53-BB08-F68EC61A612A}" srcOrd="0" destOrd="0" parTransId="{4B6264F7-B6E0-4C2B-84C5-9948047D5221}" sibTransId="{65B49165-AB50-485A-B97D-661DF0DBE8F6}"/>
    <dgm:cxn modelId="{D66C481C-DD49-4A72-9639-F53143DBC17F}" type="presOf" srcId="{8661658F-DC03-4D06-A507-7EA6644C928A}" destId="{A2C374A0-6DFF-4609-8630-33C381D531DA}" srcOrd="0" destOrd="0" presId="urn:microsoft.com/office/officeart/2005/8/layout/pyramid1"/>
    <dgm:cxn modelId="{C6ABA4C0-84BF-46EC-A2B0-240157A820F5}" srcId="{75CEFE92-BA69-43D1-A6B5-66629D0EC4B7}" destId="{C279C38B-EFF0-47F8-8CA5-29726CB11232}" srcOrd="2" destOrd="0" parTransId="{12A9D143-2A93-4878-ADEA-3DDA1DB16FEE}" sibTransId="{60342864-A07C-4B99-B0A5-CA9E7EDD598A}"/>
    <dgm:cxn modelId="{877FC5A5-14F0-4579-AE50-923E09A6C209}" type="presOf" srcId="{C279C38B-EFF0-47F8-8CA5-29726CB11232}" destId="{AE4A6C80-A998-4370-AF91-F6D89B3887C4}" srcOrd="0" destOrd="0" presId="urn:microsoft.com/office/officeart/2005/8/layout/pyramid1"/>
    <dgm:cxn modelId="{AE8F465B-5C5B-415E-A898-06DBCCF493D2}" type="presOf" srcId="{53E6402F-EBA9-4B53-BB08-F68EC61A612A}" destId="{C24E8BBF-9347-47B9-9288-B1A852345627}" srcOrd="1" destOrd="0" presId="urn:microsoft.com/office/officeart/2005/8/layout/pyramid1"/>
    <dgm:cxn modelId="{52C239DD-34B6-45BA-9F07-349CC1871711}" type="presOf" srcId="{53E6402F-EBA9-4B53-BB08-F68EC61A612A}" destId="{6D4E9CC2-2B97-470A-B5FF-15EE0118E996}" srcOrd="0" destOrd="0" presId="urn:microsoft.com/office/officeart/2005/8/layout/pyramid1"/>
    <dgm:cxn modelId="{5EA3FE09-8B82-4949-A1C1-417683173E7B}" srcId="{75CEFE92-BA69-43D1-A6B5-66629D0EC4B7}" destId="{8661658F-DC03-4D06-A507-7EA6644C928A}" srcOrd="1" destOrd="0" parTransId="{F772FDBD-5D0C-450D-9AFF-F9FB7C308742}" sibTransId="{AFC9FB63-6CBF-4211-9CC5-3A7C88267B4D}"/>
    <dgm:cxn modelId="{A764BF2B-9EF7-4BB0-9EE7-D1C758ABFD5A}" type="presOf" srcId="{75CEFE92-BA69-43D1-A6B5-66629D0EC4B7}" destId="{42D676F2-1C58-40D5-B6AA-BD7A9AA1D428}" srcOrd="0" destOrd="0" presId="urn:microsoft.com/office/officeart/2005/8/layout/pyramid1"/>
    <dgm:cxn modelId="{DB3EA20E-8FE6-44AC-880F-9C4EB4697DAB}" type="presParOf" srcId="{42D676F2-1C58-40D5-B6AA-BD7A9AA1D428}" destId="{C691A081-D65E-4DDA-A757-99320B66BCD9}" srcOrd="0" destOrd="0" presId="urn:microsoft.com/office/officeart/2005/8/layout/pyramid1"/>
    <dgm:cxn modelId="{BEAD58E3-0115-4A54-8399-F8673BCB768D}" type="presParOf" srcId="{C691A081-D65E-4DDA-A757-99320B66BCD9}" destId="{6D4E9CC2-2B97-470A-B5FF-15EE0118E996}" srcOrd="0" destOrd="0" presId="urn:microsoft.com/office/officeart/2005/8/layout/pyramid1"/>
    <dgm:cxn modelId="{B9FCEA54-5CAA-4C7F-B007-DD757646D63C}" type="presParOf" srcId="{C691A081-D65E-4DDA-A757-99320B66BCD9}" destId="{C24E8BBF-9347-47B9-9288-B1A852345627}" srcOrd="1" destOrd="0" presId="urn:microsoft.com/office/officeart/2005/8/layout/pyramid1"/>
    <dgm:cxn modelId="{5CDA2C16-D7B4-43D1-83A7-75640A077C34}" type="presParOf" srcId="{42D676F2-1C58-40D5-B6AA-BD7A9AA1D428}" destId="{2413B7E6-B934-4E5A-95D8-8B9EF7DAD5E6}" srcOrd="1" destOrd="0" presId="urn:microsoft.com/office/officeart/2005/8/layout/pyramid1"/>
    <dgm:cxn modelId="{E9944C6B-8023-41D4-B041-5574FBB16BD4}" type="presParOf" srcId="{2413B7E6-B934-4E5A-95D8-8B9EF7DAD5E6}" destId="{A2C374A0-6DFF-4609-8630-33C381D531DA}" srcOrd="0" destOrd="0" presId="urn:microsoft.com/office/officeart/2005/8/layout/pyramid1"/>
    <dgm:cxn modelId="{13F48258-6429-4523-94B8-EC25CBD3CF1A}" type="presParOf" srcId="{2413B7E6-B934-4E5A-95D8-8B9EF7DAD5E6}" destId="{CB6B0412-D41A-45E7-9D62-5559B3703370}" srcOrd="1" destOrd="0" presId="urn:microsoft.com/office/officeart/2005/8/layout/pyramid1"/>
    <dgm:cxn modelId="{9D0F1E3B-3935-46FA-93A3-A80766A4ECE4}" type="presParOf" srcId="{42D676F2-1C58-40D5-B6AA-BD7A9AA1D428}" destId="{097AC1FF-28CD-4AEA-BBC5-3F2F5B299101}" srcOrd="2" destOrd="0" presId="urn:microsoft.com/office/officeart/2005/8/layout/pyramid1"/>
    <dgm:cxn modelId="{8E47BB49-AF82-403B-8EDF-935990DBFCAB}" type="presParOf" srcId="{097AC1FF-28CD-4AEA-BBC5-3F2F5B299101}" destId="{AE4A6C80-A998-4370-AF91-F6D89B3887C4}" srcOrd="0" destOrd="0" presId="urn:microsoft.com/office/officeart/2005/8/layout/pyramid1"/>
    <dgm:cxn modelId="{9FFF8B80-4FED-42AC-8819-1784F50D9194}" type="presParOf" srcId="{097AC1FF-28CD-4AEA-BBC5-3F2F5B299101}" destId="{C298BF22-9204-4644-B7C8-F26156E6B9B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4E9CC2-2B97-470A-B5FF-15EE0118E996}">
      <dsp:nvSpPr>
        <dsp:cNvPr id="0" name=""/>
        <dsp:cNvSpPr/>
      </dsp:nvSpPr>
      <dsp:spPr>
        <a:xfrm>
          <a:off x="1763254" y="0"/>
          <a:ext cx="1763254" cy="1365384"/>
        </a:xfrm>
        <a:prstGeom prst="trapezoid">
          <a:avLst>
            <a:gd name="adj" fmla="val 64570"/>
          </a:avLst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bg1"/>
              </a:solidFill>
            </a:rPr>
            <a:t>5%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>
              <a:solidFill>
                <a:schemeClr val="bg1"/>
              </a:solidFill>
            </a:rPr>
            <a:t>Kritický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>
              <a:solidFill>
                <a:schemeClr val="bg1"/>
              </a:solidFill>
            </a:rPr>
            <a:t>stav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1763254" y="0"/>
        <a:ext cx="1763254" cy="1365384"/>
      </dsp:txXfrm>
    </dsp:sp>
    <dsp:sp modelId="{A2C374A0-6DFF-4609-8630-33C381D531DA}">
      <dsp:nvSpPr>
        <dsp:cNvPr id="0" name=""/>
        <dsp:cNvSpPr/>
      </dsp:nvSpPr>
      <dsp:spPr>
        <a:xfrm>
          <a:off x="881627" y="1365384"/>
          <a:ext cx="3526508" cy="1365384"/>
        </a:xfrm>
        <a:prstGeom prst="trapezoid">
          <a:avLst>
            <a:gd name="adj" fmla="val 64570"/>
          </a:avLst>
        </a:prstGeom>
        <a:solidFill>
          <a:srgbClr val="087B7E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bg1"/>
              </a:solidFill>
            </a:rPr>
            <a:t>14% </a:t>
          </a:r>
          <a:r>
            <a:rPr lang="cs-CZ" sz="2000" kern="1200" dirty="0" smtClean="0">
              <a:solidFill>
                <a:schemeClr val="bg1"/>
              </a:solidFill>
            </a:rPr>
            <a:t>těžký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>
              <a:solidFill>
                <a:schemeClr val="bg1"/>
              </a:solidFill>
            </a:rPr>
            <a:t>průběh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1498766" y="1365384"/>
        <a:ext cx="2292230" cy="1365384"/>
      </dsp:txXfrm>
    </dsp:sp>
    <dsp:sp modelId="{AE4A6C80-A998-4370-AF91-F6D89B3887C4}">
      <dsp:nvSpPr>
        <dsp:cNvPr id="0" name=""/>
        <dsp:cNvSpPr/>
      </dsp:nvSpPr>
      <dsp:spPr>
        <a:xfrm>
          <a:off x="0" y="2730769"/>
          <a:ext cx="5289763" cy="1365384"/>
        </a:xfrm>
        <a:prstGeom prst="trapezoid">
          <a:avLst>
            <a:gd name="adj" fmla="val 645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solidFill>
                <a:schemeClr val="bg1"/>
              </a:solidFill>
            </a:rPr>
            <a:t>81% </a:t>
          </a:r>
          <a:r>
            <a:rPr lang="cs-CZ" sz="2000" kern="1200" dirty="0" smtClean="0">
              <a:solidFill>
                <a:schemeClr val="bg1"/>
              </a:solidFill>
            </a:rPr>
            <a:t>mírný průběh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925708" y="2730769"/>
        <a:ext cx="3438345" cy="13653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908CB-C4F6-4425-B516-68712E466F0E}" type="datetimeFigureOut">
              <a:rPr lang="cs-CZ" smtClean="0"/>
              <a:t>25.3.2020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AB0F0-07F0-477C-AF29-7E6E196B27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9862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1515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543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5181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4416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5212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9006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7817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67858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62853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6102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9931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5020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25011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44069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8309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Laboratorní diagnostika v </a:t>
            </a:r>
            <a:r>
              <a:rPr lang="cs-CZ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akutní fázi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onemocnění COVID-19 se v současnosti opírá pouze o </a:t>
            </a:r>
            <a:r>
              <a:rPr lang="cs-CZ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přímý průkaz nukleové kyseliny SARS-CoV-2 (RT-PCR).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Sérologické testy vzhledem k několikadennímu intervalu od prvních příznaků do nástupu protilátkové odpovědi (takzvané imunologické okno), mají pouze </a:t>
            </a:r>
            <a:r>
              <a:rPr lang="cs-CZ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podpůrnou roli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viz doporučení WHO: https://www.who.int/</a:t>
            </a:r>
            <a:r>
              <a:rPr lang="cs-CZ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publications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-detail/laboratory-testing-for-2019-novel-coronavirus-in-suspected-human-cases-20200117. Výsledky takových testů je třeba pro stanovení diagnózy </a:t>
            </a:r>
            <a:r>
              <a:rPr lang="cs-CZ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akutního onemocnění 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COVID-19 </a:t>
            </a:r>
            <a:r>
              <a:rPr lang="cs-CZ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vždy ověřit přímým průkazem viru</a:t>
            </a:r>
            <a:r>
              <a:rPr lang="cs-CZ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55879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25632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52771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67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32275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92631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2292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0143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04758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74159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Bude však evidentně nutno zvyknout si na novou nákazu, která svět jen tak neopustí, patogen možná bude hledat další</a:t>
            </a:r>
            <a:r>
              <a:rPr lang="cs-CZ" baseline="0" dirty="0" smtClean="0"/>
              <a:t> </a:t>
            </a:r>
            <a:r>
              <a:rPr lang="cs-CZ" dirty="0" smtClean="0"/>
              <a:t>reprodukční výhody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ale teprve čas přinese poznání</a:t>
            </a:r>
          </a:p>
          <a:p>
            <a:endParaRPr lang="cs-CZ" dirty="0" smtClean="0"/>
          </a:p>
          <a:p>
            <a:r>
              <a:rPr lang="cs-CZ" dirty="0" smtClean="0"/>
              <a:t>Je tady </a:t>
            </a:r>
            <a:r>
              <a:rPr lang="cs-CZ" dirty="0" err="1" smtClean="0"/>
              <a:t>tedy..opravdu</a:t>
            </a:r>
            <a:r>
              <a:rPr lang="cs-CZ" dirty="0" smtClean="0"/>
              <a:t> Včetně přípravy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9939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4649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6997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822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381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1356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AB0F0-07F0-477C-AF29-7E6E196B270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9635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5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hyperlink" Target="http://www.szu.cz/" TargetMode="External"/><Relationship Id="rId5" Type="http://schemas.openxmlformats.org/officeDocument/2006/relationships/hyperlink" Target="http://www.mzcr.cz/" TargetMode="External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9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37.png"/><Relationship Id="rId4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37.png"/><Relationship Id="rId4" Type="http://schemas.openxmlformats.org/officeDocument/2006/relationships/image" Target="../media/image4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44.png"/><Relationship Id="rId5" Type="http://schemas.openxmlformats.org/officeDocument/2006/relationships/hyperlink" Target="Evidence%20of%20the%20COVID-19%20Virus%20Targeting%20the%20CNS:%20Tissue%20Distribution,%20Host&#8211;Virus%20Interaction,%20and%20Proposed%20Neurotropic%20Mechanisms,%20Abdul%20Mannan%20Baig,%20Areeba%20Khaleeq,%20Usman%20Ali,%20and%20Hira%20Syeda" TargetMode="External"/><Relationship Id="rId4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5.png"/><Relationship Id="rId4" Type="http://schemas.openxmlformats.org/officeDocument/2006/relationships/hyperlink" Target="https://www.sciencedirect.com/science/article/pii/S221326002030076X#!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4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5.png"/><Relationship Id="rId5" Type="http://schemas.openxmlformats.org/officeDocument/2006/relationships/image" Target="../media/image46.emf"/><Relationship Id="rId4" Type="http://schemas.openxmlformats.org/officeDocument/2006/relationships/notesSlide" Target="../notesSlides/notesSlide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4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ecdc.com/" TargetMode="Externa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hyperlink" Target="https://systems.jhu.edu/" TargetMode="External"/><Relationship Id="rId5" Type="http://schemas.openxmlformats.org/officeDocument/2006/relationships/hyperlink" Target="http://www.szu.cz/" TargetMode="External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5.png"/><Relationship Id="rId4" Type="http://schemas.openxmlformats.org/officeDocument/2006/relationships/hyperlink" Target="http://www.mzcr.cz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5.png"/><Relationship Id="rId5" Type="http://schemas.openxmlformats.org/officeDocument/2006/relationships/image" Target="../media/image48.png"/><Relationship Id="rId4" Type="http://schemas.openxmlformats.org/officeDocument/2006/relationships/hyperlink" Target="https://koronavirus.mzcr.cz/informace-pro-zdravotniky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5.png"/><Relationship Id="rId5" Type="http://schemas.openxmlformats.org/officeDocument/2006/relationships/image" Target="../media/image49.png"/><Relationship Id="rId4" Type="http://schemas.openxmlformats.org/officeDocument/2006/relationships/hyperlink" Target="Covid-19.pptx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5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0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diagramLayout" Target="../diagrams/layout1.xml"/><Relationship Id="rId12" Type="http://schemas.openxmlformats.org/officeDocument/2006/relationships/image" Target="../media/image35.sv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diagramData" Target="../diagrams/data1.xml"/><Relationship Id="rId11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6.xml"/><Relationship Id="rId9" Type="http://schemas.openxmlformats.org/officeDocument/2006/relationships/diagramColors" Target="../diagrams/colors1.xml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51012" y="1300786"/>
            <a:ext cx="8689976" cy="1804880"/>
          </a:xfrm>
        </p:spPr>
        <p:txBody>
          <a:bodyPr>
            <a:normAutofit/>
          </a:bodyPr>
          <a:lstStyle/>
          <a:p>
            <a:r>
              <a:rPr lang="cs-CZ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Covid19 </a:t>
            </a:r>
            <a:br>
              <a:rPr lang="cs-CZ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globalizovaném světě </a:t>
            </a:r>
            <a:br>
              <a:rPr lang="cs-CZ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třech měsících</a:t>
            </a:r>
            <a:endParaRPr lang="cs-CZ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Dana Göpfertová</a:t>
            </a:r>
          </a:p>
          <a:p>
            <a:r>
              <a:rPr lang="cs-CZ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UK2LF, březen 2020</a:t>
            </a:r>
            <a:endParaRPr lang="cs-CZ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4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Prvé Odhady důsledků a nároků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Pokud najednou onemocní </a:t>
            </a:r>
            <a:r>
              <a:rPr lang="cs-C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</a:t>
            </a:r>
            <a:r>
              <a:rPr lang="cs-CZ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000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lidí</a:t>
            </a:r>
          </a:p>
          <a:p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000 z nich bude vyžadovat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hospitalizaci </a:t>
            </a:r>
          </a:p>
          <a:p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000 bude potřebovat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ošetření na JIP</a:t>
            </a:r>
          </a:p>
          <a:p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000 bude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potřebovat ECMO </a:t>
            </a:r>
            <a:r>
              <a:rPr lang="cs-CZ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přístrojE</a:t>
            </a:r>
            <a:endParaRPr 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2-3000 zemřou</a:t>
            </a:r>
            <a:endParaRPr 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1593" y="3218083"/>
            <a:ext cx="2556051" cy="2418418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0707" y="5636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540582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smrtnost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846" y="1406146"/>
            <a:ext cx="10168319" cy="51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890" y="5909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3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1074"/>
            <a:ext cx="109728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Distribuce případů infekcí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COVID-19 </a:t>
            </a:r>
            <a:r>
              <a:rPr lang="cs-CZ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Číně a mimo Čínu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podle data hlášení k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r>
              <a:rPr lang="cs-CZ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únoru </a:t>
            </a: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70804" y="6375460"/>
            <a:ext cx="2743200" cy="365125"/>
          </a:xfrm>
        </p:spPr>
        <p:txBody>
          <a:bodyPr/>
          <a:lstStyle/>
          <a:p>
            <a:fld id="{F9E29A8E-A0F1-419A-8E8B-A78BF9C70DE8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8275593" y="6229721"/>
            <a:ext cx="26639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* Case definition change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69127" y="5048452"/>
            <a:ext cx="207818" cy="31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*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12983" y="1666920"/>
            <a:ext cx="229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*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2" y="1313644"/>
            <a:ext cx="11442419" cy="533328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BE6980E7-DAE6-42E8-B974-98F7E77668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861" y="5455273"/>
            <a:ext cx="1277491" cy="1132566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3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99" y="223936"/>
            <a:ext cx="10578507" cy="10392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Geogarfické</a:t>
            </a:r>
            <a:r>
              <a:rPr lang="cs-CZ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rozložení </a:t>
            </a: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COVID-19 </a:t>
            </a:r>
            <a:r>
              <a:rPr lang="cs-CZ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Asie, k </a:t>
            </a:r>
            <a:r>
              <a:rPr lang="cs-CZ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datu</a:t>
            </a: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25</a:t>
            </a:r>
            <a:r>
              <a:rPr lang="cs-CZ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.2.</a:t>
            </a: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n-GB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9A8E-A0F1-419A-8E8B-A78BF9C70DE8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78" y="1267461"/>
            <a:ext cx="7580889" cy="5362627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4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Přehled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situace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ČR</a:t>
            </a:r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 25.3.2020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Celkový </a:t>
            </a:r>
            <a:r>
              <a:rPr lang="cs-CZ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počet 1497</a:t>
            </a:r>
            <a:endParaRPr lang="cs-CZ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Počet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úmrtí 4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Počet </a:t>
            </a:r>
            <a:r>
              <a:rPr lang="cs-CZ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uzdravených 10</a:t>
            </a:r>
            <a:endParaRPr lang="cs-CZ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akualizaci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dat sledujte  web MZČR </a:t>
            </a:r>
            <a:r>
              <a:rPr lang="cs-CZ" cap="none" dirty="0" smtClean="0">
                <a:hlinkClick r:id="rId5"/>
              </a:rPr>
              <a:t>http://www.mzcr.cz</a:t>
            </a:r>
            <a:endParaRPr lang="cs-CZ" cap="none" dirty="0" smtClean="0"/>
          </a:p>
          <a:p>
            <a:pPr marL="0" indent="0">
              <a:buNone/>
            </a:pPr>
            <a:r>
              <a:rPr lang="cs-CZ" cap="none" dirty="0" smtClean="0"/>
              <a:t>nebo</a:t>
            </a:r>
            <a:r>
              <a:rPr lang="cs-CZ" cap="none" dirty="0" smtClean="0">
                <a:hlinkClick r:id="rId6"/>
              </a:rPr>
              <a:t>www.szu.cz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839" y="3090930"/>
            <a:ext cx="3484857" cy="246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00038"/>
            <a:ext cx="11172825" cy="625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703025" y="6488668"/>
            <a:ext cx="197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Zdroj MZČR a UZIS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70591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338138"/>
            <a:ext cx="10963275" cy="618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9614876" y="6470256"/>
            <a:ext cx="197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Zdroj MZČR a UZIS</a:t>
            </a:r>
            <a:endParaRPr lang="cs-CZ" i="1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9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633413"/>
            <a:ext cx="11115675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412481" y="6230973"/>
            <a:ext cx="197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Zdroj MZČR a UZIS</a:t>
            </a:r>
            <a:endParaRPr lang="cs-CZ" i="1" dirty="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0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502" y="309424"/>
            <a:ext cx="10364451" cy="1596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Geogarfické</a:t>
            </a:r>
            <a:r>
              <a:rPr lang="cs-CZ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rozložení </a:t>
            </a: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COVID-19 </a:t>
            </a:r>
            <a:r>
              <a:rPr lang="cs-CZ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svět, k </a:t>
            </a:r>
            <a:r>
              <a:rPr lang="cs-CZ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datu</a:t>
            </a: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25</a:t>
            </a:r>
            <a:r>
              <a:rPr lang="cs-CZ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.3.</a:t>
            </a:r>
            <a:r>
              <a:rPr lang="en-GB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  <a:endParaRPr lang="en-GB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29A8E-A0F1-419A-8E8B-A78BF9C70DE8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4"/>
          <a:stretch/>
        </p:blipFill>
        <p:spPr>
          <a:xfrm>
            <a:off x="2446987" y="1624823"/>
            <a:ext cx="7566356" cy="488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Proč Nový virus? Proč v Číně?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913774" y="1968844"/>
            <a:ext cx="10363826" cy="4217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Analogie se vznikem </a:t>
            </a:r>
            <a:r>
              <a:rPr lang="cs-CZ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SARs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2003, </a:t>
            </a:r>
            <a:r>
              <a:rPr lang="cs-CZ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mers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2012, </a:t>
            </a:r>
            <a:r>
              <a:rPr lang="cs-CZ" sz="2400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</a:t>
            </a:r>
            <a:r>
              <a:rPr lang="cs-CZ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cs-CZ" sz="2400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borne</a:t>
            </a:r>
            <a:r>
              <a:rPr lang="cs-CZ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koronaviry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buFont typeface="Wingdings" pitchFamily="2" charset="2"/>
              <a:buChar char="ü"/>
            </a:pPr>
            <a:r>
              <a:rPr lang="cs-CZ" sz="24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ysoká schopnost mutace u </a:t>
            </a:r>
            <a:r>
              <a:rPr lang="cs-CZ" sz="2400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koronavirů</a:t>
            </a:r>
            <a:r>
              <a:rPr lang="cs-CZ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šikovná adaptace na nový rezervoár</a:t>
            </a:r>
          </a:p>
          <a:p>
            <a:pPr>
              <a:buFont typeface="Wingdings" pitchFamily="2" charset="2"/>
              <a:buChar char="ü"/>
            </a:pPr>
            <a:r>
              <a:rPr lang="cs-CZ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nový virus, žádná imunita v naivní populaci</a:t>
            </a:r>
          </a:p>
          <a:p>
            <a:pPr>
              <a:buFont typeface="Wingdings" pitchFamily="2" charset="2"/>
              <a:buChar char="ü"/>
            </a:pPr>
            <a:r>
              <a:rPr lang="cs-CZ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přelidněné oblasti, v pohybu milióny osob</a:t>
            </a:r>
          </a:p>
          <a:p>
            <a:pPr>
              <a:buFont typeface="Wingdings" pitchFamily="2" charset="2"/>
              <a:buChar char="ü"/>
            </a:pPr>
            <a:r>
              <a:rPr lang="cs-CZ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hygienické a behaviorální  (ne)návyky usnadňující přenos</a:t>
            </a:r>
          </a:p>
          <a:p>
            <a:pPr>
              <a:buFont typeface="Wingdings" pitchFamily="2" charset="2"/>
              <a:buChar char="ü"/>
            </a:pPr>
            <a:r>
              <a:rPr lang="cs-CZ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zpočátku utajení, rychlé šíření</a:t>
            </a:r>
          </a:p>
          <a:p>
            <a:pPr>
              <a:buFont typeface="Wingdings" pitchFamily="2" charset="2"/>
              <a:buChar char="ü"/>
            </a:pPr>
            <a:r>
              <a:rPr lang="cs-CZ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podobné lidské tragické příběhy na počátku epidemie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9796" y="4123775"/>
            <a:ext cx="1595608" cy="23017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037" y="4123774"/>
            <a:ext cx="2522839" cy="2309978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0313" y="58283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9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745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4835" y="231339"/>
            <a:ext cx="10364451" cy="748964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definice </a:t>
            </a:r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 3.3. 2020, WHO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145058" y="1367482"/>
            <a:ext cx="10527958" cy="4909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Suspektní 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případ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vyžadující laboratorní diagnostiku,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nehlásí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na evropské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úrovni</a:t>
            </a:r>
          </a:p>
          <a:p>
            <a:pPr marL="0" indent="0">
              <a:buNone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všichni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pacienti s 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příznaky akutní respirační infekce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primární péči nebo na pohotovostním oddělení nemocnice (při prvním kontaktu se zdravotnickým systémem) budou považováni za suspektní případy.</a:t>
            </a:r>
          </a:p>
          <a:p>
            <a:pPr marL="0" indent="0">
              <a:buNone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Pravděpodobný případ </a:t>
            </a:r>
            <a:endParaRPr lang="cs-CZ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suspektní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případ, u kterého je laboratorní vyšetření na SARS-CoV-2 neprůkazné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nebo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kterého bylo testování na pan-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coronavirus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pozitivní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Potvrzený případ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osoba s 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laboratorním potvrzením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infekce virem SARS-CoV-2  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 ohledu na klinický stav a příznaky onemocnění</a:t>
            </a:r>
          </a:p>
          <a:p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Šipka doprava 4"/>
          <p:cNvSpPr/>
          <p:nvPr/>
        </p:nvSpPr>
        <p:spPr>
          <a:xfrm>
            <a:off x="154115" y="3557472"/>
            <a:ext cx="978408" cy="289276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>
            <a:off x="154115" y="4856092"/>
            <a:ext cx="978408" cy="289276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319" y="5973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4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Vznik nákazy, Tržiště ve WU Han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80" y="2410832"/>
            <a:ext cx="4943475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222" y="2410831"/>
            <a:ext cx="5988082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6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319214"/>
              </p:ext>
            </p:extLst>
          </p:nvPr>
        </p:nvGraphicFramePr>
        <p:xfrm>
          <a:off x="614234" y="881337"/>
          <a:ext cx="10585620" cy="5741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5447"/>
                <a:gridCol w="2824160"/>
                <a:gridCol w="2536620"/>
                <a:gridCol w="2819393"/>
              </a:tblGrid>
              <a:tr h="48538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SARS</a:t>
                      </a:r>
                      <a:endParaRPr lang="cs-CZ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MERS</a:t>
                      </a:r>
                      <a:endParaRPr lang="cs-CZ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COVID-19</a:t>
                      </a:r>
                      <a:endParaRPr lang="cs-CZ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60330">
                <a:tc>
                  <a:txBody>
                    <a:bodyPr/>
                    <a:lstStyle/>
                    <a:p>
                      <a:r>
                        <a:rPr lang="cs-CZ" sz="2800" b="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Původce</a:t>
                      </a:r>
                      <a:endParaRPr lang="cs-CZ" sz="2800" b="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SARS </a:t>
                      </a:r>
                      <a:r>
                        <a:rPr lang="cs-CZ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COV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MERS COV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SARS</a:t>
                      </a:r>
                      <a:r>
                        <a:rPr lang="cs-CZ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COV-2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996778">
                <a:tc>
                  <a:txBody>
                    <a:bodyPr/>
                    <a:lstStyle/>
                    <a:p>
                      <a:r>
                        <a:rPr lang="cs-CZ" sz="280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Zdroj nákazy</a:t>
                      </a:r>
                      <a:endParaRPr lang="cs-CZ" sz="280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Nemocný</a:t>
                      </a:r>
                      <a:r>
                        <a:rPr lang="cs-CZ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člověk</a:t>
                      </a:r>
                      <a:endParaRPr lang="cs-CZ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Velbloud</a:t>
                      </a: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nemocný člověk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Infikovaný</a:t>
                      </a: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člověk</a:t>
                      </a:r>
                    </a:p>
                    <a:p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Prodromální</a:t>
                      </a:r>
                      <a:r>
                        <a:rPr lang="cs-CZ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st.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54834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800" b="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Rezervoár</a:t>
                      </a:r>
                    </a:p>
                    <a:p>
                      <a:endParaRPr lang="cs-CZ" sz="4000" b="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Cibetky, fretky, jezevci…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Velbloudi,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netopýři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?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0956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800" b="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Přenos</a:t>
                      </a:r>
                    </a:p>
                    <a:p>
                      <a:endParaRPr lang="cs-CZ" sz="2800" b="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Kapénkami</a:t>
                      </a: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kontaminovanými předměty, rukami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Kontaktem, kapénkami</a:t>
                      </a: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alimentárně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Kapénkami</a:t>
                      </a: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rukami, alimentárně,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vertikálně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829552">
                <a:tc>
                  <a:txBody>
                    <a:bodyPr/>
                    <a:lstStyle/>
                    <a:p>
                      <a:r>
                        <a:rPr lang="cs-CZ" sz="2800" b="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Inkubační doba</a:t>
                      </a:r>
                      <a:endParaRPr lang="cs-CZ" sz="2800" b="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 </a:t>
                      </a:r>
                      <a:r>
                        <a:rPr lang="cs-CZ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dní (2-7-10)</a:t>
                      </a:r>
                      <a:endParaRPr lang="cs-CZ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lang="cs-CZ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dní (2-14)</a:t>
                      </a:r>
                      <a:endParaRPr lang="cs-CZ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5,6</a:t>
                      </a:r>
                      <a:r>
                        <a:rPr lang="cs-CZ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dní (14 ?)</a:t>
                      </a:r>
                      <a:endParaRPr lang="cs-CZ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930876" y="82378"/>
            <a:ext cx="1006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POROVNÁNÍ EPIDEMIOLOGICKÝCH CHARAKTERISTIK</a:t>
            </a:r>
            <a:endParaRPr lang="cs-CZ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5997" y="3095889"/>
            <a:ext cx="2628900" cy="14990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7044" y="3095889"/>
            <a:ext cx="2454875" cy="14990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3010" y="3122398"/>
            <a:ext cx="2574504" cy="147252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0197804" y="4775200"/>
            <a:ext cx="627095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cs-CZ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84" y="6202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1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288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36420"/>
            <a:ext cx="5080748" cy="530165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096000" y="564196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i="1" dirty="0" smtClean="0"/>
              <a:t>Zdroj: https</a:t>
            </a:r>
            <a:r>
              <a:rPr lang="cs-CZ" i="1" dirty="0"/>
              <a:t>://</a:t>
            </a:r>
            <a:r>
              <a:rPr lang="cs-CZ" i="1" dirty="0" smtClean="0"/>
              <a:t>upload.wikimedia.org/wikipedia/commons/thumb/2/2a/Chinese_Pangolin_area.png/230px-</a:t>
            </a:r>
            <a:endParaRPr lang="cs-CZ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25262" y="636420"/>
            <a:ext cx="5256888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REZERVOÁR</a:t>
            </a:r>
          </a:p>
          <a:p>
            <a:endParaRPr lang="cs-CZ" sz="2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PANGOLIN/LUSKOUN 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krátkoocasý</a:t>
            </a:r>
          </a:p>
          <a:p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chráněné zvíře, nadace</a:t>
            </a:r>
          </a:p>
          <a:p>
            <a:r>
              <a:rPr lang="cs-CZ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oví se pro maso, šupiny</a:t>
            </a:r>
          </a:p>
          <a:p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Ilegální obchod, </a:t>
            </a:r>
          </a:p>
          <a:p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užití v čínské medicíně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" y="57988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0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461351"/>
              </p:ext>
            </p:extLst>
          </p:nvPr>
        </p:nvGraphicFramePr>
        <p:xfrm>
          <a:off x="614234" y="881337"/>
          <a:ext cx="10585620" cy="5741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5447"/>
                <a:gridCol w="2824160"/>
                <a:gridCol w="2536620"/>
                <a:gridCol w="2819393"/>
              </a:tblGrid>
              <a:tr h="48538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SARS</a:t>
                      </a:r>
                      <a:endParaRPr lang="cs-CZ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MERS</a:t>
                      </a:r>
                      <a:endParaRPr lang="cs-CZ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COVID-19</a:t>
                      </a:r>
                      <a:endParaRPr lang="cs-CZ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60330">
                <a:tc>
                  <a:txBody>
                    <a:bodyPr/>
                    <a:lstStyle/>
                    <a:p>
                      <a:r>
                        <a:rPr lang="cs-CZ" sz="2800" b="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Původce</a:t>
                      </a:r>
                      <a:endParaRPr lang="cs-CZ" sz="2800" b="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SARS </a:t>
                      </a:r>
                      <a:r>
                        <a:rPr lang="cs-CZ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COV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MERS COV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SARS</a:t>
                      </a:r>
                      <a:r>
                        <a:rPr lang="cs-CZ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COV-2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996778">
                <a:tc>
                  <a:txBody>
                    <a:bodyPr/>
                    <a:lstStyle/>
                    <a:p>
                      <a:r>
                        <a:rPr lang="cs-CZ" sz="280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Zdroj nákazy</a:t>
                      </a:r>
                      <a:endParaRPr lang="cs-CZ" sz="280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Nemocný</a:t>
                      </a:r>
                      <a:r>
                        <a:rPr lang="cs-CZ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člověk</a:t>
                      </a:r>
                      <a:endParaRPr lang="cs-CZ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Velbloud</a:t>
                      </a: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nemocný člověk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Infikovaný</a:t>
                      </a: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člověk</a:t>
                      </a:r>
                    </a:p>
                    <a:p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Prodromální</a:t>
                      </a:r>
                      <a:r>
                        <a:rPr lang="cs-CZ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st.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54834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800" b="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Rezervoár</a:t>
                      </a:r>
                    </a:p>
                    <a:p>
                      <a:endParaRPr lang="cs-CZ" sz="4000" b="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Cibetky, fretky, jezevci…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Velbloudi,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netopýři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?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0956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800" b="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Přenos</a:t>
                      </a:r>
                    </a:p>
                    <a:p>
                      <a:endParaRPr lang="cs-CZ" sz="2800" b="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Kapénkami</a:t>
                      </a: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kontaminovanými předměty, rukami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Kontaktem, kapénkami</a:t>
                      </a: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alimentárně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Kapénkami</a:t>
                      </a: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, rukami, alimentárně,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vertikálně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829552">
                <a:tc>
                  <a:txBody>
                    <a:bodyPr/>
                    <a:lstStyle/>
                    <a:p>
                      <a:r>
                        <a:rPr lang="cs-CZ" sz="2800" b="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Inkubační doba</a:t>
                      </a:r>
                      <a:endParaRPr lang="cs-CZ" sz="2800" b="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 </a:t>
                      </a:r>
                      <a:r>
                        <a:rPr lang="cs-CZ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dní (2-7-10)</a:t>
                      </a:r>
                      <a:endParaRPr lang="cs-CZ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r>
                        <a:rPr lang="cs-CZ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dní (2-14)</a:t>
                      </a:r>
                      <a:endParaRPr lang="cs-CZ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5,6 dní (14 ?)</a:t>
                      </a:r>
                      <a:endParaRPr lang="cs-CZ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930876" y="82378"/>
            <a:ext cx="1006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POROVNÁNÍ EPIDEMIOLOGICKÝCH CHARAKTERISTIK</a:t>
            </a:r>
            <a:endParaRPr lang="cs-CZ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997" y="3095889"/>
            <a:ext cx="2628900" cy="14990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044" y="3095889"/>
            <a:ext cx="2454875" cy="14990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3010" y="3122398"/>
            <a:ext cx="2574504" cy="147252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039" y="3025050"/>
            <a:ext cx="8148776" cy="164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10197804" y="4775200"/>
            <a:ext cx="627095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cs-CZ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896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Období nakažlivosti </a:t>
            </a:r>
            <a:r>
              <a:rPr lang="cs-CZ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covid</a:t>
            </a:r>
            <a:r>
              <a:rPr lang="cs-CZ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</a:t>
            </a:r>
            <a:endParaRPr lang="cs-CZ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bousměrná vodorovná šipka 7"/>
          <p:cNvSpPr/>
          <p:nvPr/>
        </p:nvSpPr>
        <p:spPr>
          <a:xfrm>
            <a:off x="1609859" y="2756080"/>
            <a:ext cx="2671465" cy="373486"/>
          </a:xfrm>
          <a:prstGeom prst="leftRightArrow">
            <a:avLst>
              <a:gd name="adj1" fmla="val 3620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ousměrná vodorovná šipka 8"/>
          <p:cNvSpPr/>
          <p:nvPr/>
        </p:nvSpPr>
        <p:spPr>
          <a:xfrm>
            <a:off x="4083671" y="3277346"/>
            <a:ext cx="4532792" cy="345085"/>
          </a:xfrm>
          <a:prstGeom prst="leftRight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ousměrná vodorovná šipka 9"/>
          <p:cNvSpPr/>
          <p:nvPr/>
        </p:nvSpPr>
        <p:spPr>
          <a:xfrm>
            <a:off x="3763108" y="4501662"/>
            <a:ext cx="7397261" cy="328246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innerShdw blurRad="266700" dist="12319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ousměrná vodorovná šipka 16"/>
          <p:cNvSpPr/>
          <p:nvPr/>
        </p:nvSpPr>
        <p:spPr>
          <a:xfrm>
            <a:off x="5151549" y="3858050"/>
            <a:ext cx="3464913" cy="350535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2" name="Přímá spojnice 21"/>
          <p:cNvCxnSpPr/>
          <p:nvPr/>
        </p:nvCxnSpPr>
        <p:spPr>
          <a:xfrm flipV="1">
            <a:off x="3763108" y="2942824"/>
            <a:ext cx="0" cy="246110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ousměrná vodorovná šipka 24"/>
          <p:cNvSpPr/>
          <p:nvPr/>
        </p:nvSpPr>
        <p:spPr>
          <a:xfrm>
            <a:off x="3767637" y="5218289"/>
            <a:ext cx="1538654" cy="198878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ousměrná vodorovná šipka 30"/>
          <p:cNvSpPr/>
          <p:nvPr/>
        </p:nvSpPr>
        <p:spPr>
          <a:xfrm>
            <a:off x="8616462" y="5231532"/>
            <a:ext cx="2518894" cy="185635"/>
          </a:xfrm>
          <a:prstGeom prst="left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Zástupný symbol pro obsah 25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612818" cy="3801888"/>
          </a:xfrm>
          <a:effectLst>
            <a:innerShdw dist="50800" dir="108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 marL="0" indent="0">
              <a:buNone/>
            </a:pPr>
            <a:r>
              <a:rPr lang="cs-CZ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INKUBAČNÍ DOBA</a:t>
            </a:r>
          </a:p>
          <a:p>
            <a:pPr marL="0" indent="0">
              <a:buNone/>
            </a:pPr>
            <a:r>
              <a:rPr lang="cs-CZ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PŘÍZNAKY</a:t>
            </a:r>
          </a:p>
          <a:p>
            <a:pPr marL="0" indent="0">
              <a:buNone/>
            </a:pPr>
            <a:r>
              <a:rPr lang="cs-CZ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</a:t>
            </a:r>
          </a:p>
          <a:p>
            <a:pPr marL="0" indent="0">
              <a:buNone/>
            </a:pPr>
            <a:r>
              <a:rPr lang="cs-CZ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</a:t>
            </a:r>
            <a:endParaRPr lang="cs-CZ" i="1" cap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cs-CZ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         	</a:t>
            </a:r>
          </a:p>
          <a:p>
            <a:pPr marL="0" indent="0">
              <a:buNone/>
            </a:pPr>
            <a:endParaRPr lang="cs-CZ" cap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cs-CZ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kritické období pro přenos			Vylučování v rekonvalescenci</a:t>
            </a:r>
            <a:endParaRPr lang="cs-CZ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5525037" y="3608990"/>
            <a:ext cx="283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IZOLACE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6243391" y="4173374"/>
            <a:ext cx="2666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OBDOBÍ NAKAŽLIVOSTI</a:t>
            </a:r>
            <a:endParaRPr lang="cs-CZ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0640" y="5422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5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52727"/>
              </p:ext>
            </p:extLst>
          </p:nvPr>
        </p:nvGraphicFramePr>
        <p:xfrm>
          <a:off x="871869" y="1182309"/>
          <a:ext cx="10617361" cy="5152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618"/>
                <a:gridCol w="2768005"/>
                <a:gridCol w="2486183"/>
                <a:gridCol w="3005555"/>
              </a:tblGrid>
              <a:tr h="502185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SARS</a:t>
                      </a:r>
                      <a:endParaRPr lang="cs-CZ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MERS</a:t>
                      </a:r>
                      <a:endParaRPr lang="cs-CZ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COVID-19</a:t>
                      </a:r>
                      <a:endParaRPr lang="cs-CZ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502185">
                <a:tc>
                  <a:txBody>
                    <a:bodyPr/>
                    <a:lstStyle/>
                    <a:p>
                      <a:r>
                        <a:rPr lang="cs-CZ" sz="2800" b="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Infekční dávka</a:t>
                      </a:r>
                      <a:endParaRPr lang="cs-CZ" sz="2800" b="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?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? vyšší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?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502185">
                <a:tc>
                  <a:txBody>
                    <a:bodyPr/>
                    <a:lstStyle/>
                    <a:p>
                      <a:r>
                        <a:rPr lang="cs-CZ" sz="2800" b="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Manifestnost</a:t>
                      </a:r>
                      <a:endParaRPr lang="cs-CZ" sz="2800" b="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 + -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+++ -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 - - 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335810">
                <a:tc>
                  <a:txBody>
                    <a:bodyPr/>
                    <a:lstStyle/>
                    <a:p>
                      <a:r>
                        <a:rPr lang="cs-CZ" sz="2800" b="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Specifická nemocnost</a:t>
                      </a:r>
                      <a:endParaRPr lang="cs-CZ" sz="2800" b="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Starší a zdravotně stigmatizované</a:t>
                      </a:r>
                    </a:p>
                    <a:p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osoby 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Muži (profesionální expozice)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Starší a zdravotně stigmatizované</a:t>
                      </a:r>
                    </a:p>
                    <a:p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osoby, častěji muži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2111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800" b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Smrtnost</a:t>
                      </a:r>
                      <a:r>
                        <a:rPr lang="cs-CZ" sz="2800" b="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800" b="0" dirty="0" smtClean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(u hospitalizovaných)</a:t>
                      </a:r>
                      <a:endParaRPr lang="cs-CZ" sz="2800" b="0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cs-CZ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10%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cs-CZ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35%</a:t>
                      </a:r>
                      <a:endParaRPr lang="cs-CZ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2-3%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11-14%</a:t>
                      </a:r>
                    </a:p>
                  </a:txBody>
                  <a:tcPr/>
                </a:tc>
              </a:tr>
              <a:tr h="10125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800" b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Nakažlivost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800" b="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Vysoká</a:t>
                      </a:r>
                    </a:p>
                    <a:p>
                      <a:r>
                        <a:rPr lang="cs-CZ" sz="24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Nízká</a:t>
                      </a:r>
                    </a:p>
                    <a:p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0,3-0,8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Vysoká</a:t>
                      </a:r>
                    </a:p>
                    <a:p>
                      <a:r>
                        <a:rPr lang="cs-CZ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 – 6,5!    2,79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1191789" y="321689"/>
            <a:ext cx="10162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POROVNÁNÍ EPIDEMIOLOGICKÝCH CHARAKTERISTIK</a:t>
            </a:r>
            <a:endParaRPr lang="cs-CZ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vál 2"/>
          <p:cNvSpPr/>
          <p:nvPr/>
        </p:nvSpPr>
        <p:spPr>
          <a:xfrm>
            <a:off x="9874730" y="5744307"/>
            <a:ext cx="914400" cy="5744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0018382" y="4175035"/>
            <a:ext cx="627095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cs-CZ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270" y="6248400"/>
            <a:ext cx="609600" cy="6096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9874730" y="1680502"/>
            <a:ext cx="77074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cs-CZ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470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09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Základní koeficient reprodukce</a:t>
            </a:r>
            <a:br>
              <a:rPr lang="cs-CZ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endParaRPr lang="cs-CZ" cap="non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683033" y="2374383"/>
            <a:ext cx="9304282" cy="3424107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cs-CZ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SIR (</a:t>
            </a:r>
            <a:r>
              <a:rPr lang="cs-CZ" sz="2400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Kermack-Mc</a:t>
            </a:r>
            <a:r>
              <a:rPr lang="cs-CZ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Kendrick</a:t>
            </a:r>
            <a:r>
              <a:rPr lang="cs-CZ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cs-CZ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Nemoc se začne šířit pokud je Ro menší než 1, epidemie vyhasne</a:t>
            </a:r>
          </a:p>
          <a:p>
            <a:r>
              <a:rPr lang="cs-CZ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Výpočet Ro</a:t>
            </a:r>
          </a:p>
          <a:p>
            <a:pPr marL="0" indent="0">
              <a:buNone/>
            </a:pPr>
            <a:r>
              <a:rPr lang="cs-CZ" dirty="0" smtClean="0"/>
              <a:t>				        x   </a:t>
            </a:r>
            <a:r>
              <a:rPr lang="cs-CZ" sz="2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</a:t>
            </a:r>
            <a:r>
              <a:rPr lang="cs-CZ" sz="2800" cap="none" dirty="0" smtClean="0"/>
              <a:t>		So </a:t>
            </a:r>
            <a:r>
              <a:rPr lang="cs-CZ" sz="2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vnímaví</a:t>
            </a:r>
          </a:p>
          <a:p>
            <a:pPr marL="0" indent="0">
              <a:buNone/>
            </a:pPr>
            <a:r>
              <a:rPr lang="cs-CZ" cap="none" dirty="0" smtClean="0"/>
              <a:t>			</a:t>
            </a:r>
            <a:r>
              <a:rPr lang="cs-CZ" sz="2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 -----------------</a:t>
            </a:r>
          </a:p>
          <a:p>
            <a:pPr marL="3657600" lvl="8" indent="0">
              <a:buNone/>
            </a:pPr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cs-CZ" sz="2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sz="2800" cap="none" dirty="0" smtClean="0"/>
              <a:t>		v </a:t>
            </a:r>
            <a:r>
              <a:rPr lang="cs-CZ" sz="2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nevnímaví</a:t>
            </a:r>
            <a:endParaRPr lang="cs-CZ" sz="28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039" y="4111256"/>
            <a:ext cx="647700" cy="383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ál 3"/>
          <p:cNvSpPr/>
          <p:nvPr/>
        </p:nvSpPr>
        <p:spPr>
          <a:xfrm>
            <a:off x="6247559" y="3954162"/>
            <a:ext cx="820900" cy="62607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Zakřivená spojnice 5"/>
          <p:cNvCxnSpPr/>
          <p:nvPr/>
        </p:nvCxnSpPr>
        <p:spPr>
          <a:xfrm rot="5400000">
            <a:off x="6499662" y="4511205"/>
            <a:ext cx="1137593" cy="522513"/>
          </a:xfrm>
          <a:prstGeom prst="curvedConnector3">
            <a:avLst>
              <a:gd name="adj1" fmla="val 5000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5302" y="5824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1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5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889" y="322906"/>
            <a:ext cx="10364451" cy="1055737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Porovnání nakažlivosti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496" y="1378643"/>
            <a:ext cx="9053848" cy="5270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656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9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Oval 3"/>
          <p:cNvSpPr>
            <a:spLocks noChangeArrowheads="1"/>
          </p:cNvSpPr>
          <p:nvPr/>
        </p:nvSpPr>
        <p:spPr bwMode="auto">
          <a:xfrm>
            <a:off x="5797378" y="3865606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205827" name="Oval 4"/>
          <p:cNvSpPr>
            <a:spLocks noChangeArrowheads="1"/>
          </p:cNvSpPr>
          <p:nvPr/>
        </p:nvSpPr>
        <p:spPr bwMode="auto">
          <a:xfrm>
            <a:off x="4114800" y="4419600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205828" name="Oval 5"/>
          <p:cNvSpPr>
            <a:spLocks noChangeArrowheads="1"/>
          </p:cNvSpPr>
          <p:nvPr/>
        </p:nvSpPr>
        <p:spPr bwMode="auto">
          <a:xfrm>
            <a:off x="2744788" y="3124200"/>
            <a:ext cx="912812" cy="914400"/>
          </a:xfrm>
          <a:prstGeom prst="ellipse">
            <a:avLst/>
          </a:prstGeom>
          <a:solidFill>
            <a:srgbClr val="0070C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205829" name="Oval 6"/>
          <p:cNvSpPr>
            <a:spLocks noChangeArrowheads="1"/>
          </p:cNvSpPr>
          <p:nvPr/>
        </p:nvSpPr>
        <p:spPr bwMode="auto">
          <a:xfrm>
            <a:off x="4648200" y="2438400"/>
            <a:ext cx="914400" cy="914400"/>
          </a:xfrm>
          <a:prstGeom prst="ellipse">
            <a:avLst/>
          </a:prstGeom>
          <a:solidFill>
            <a:srgbClr val="0070C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205830" name="Oval 7"/>
          <p:cNvSpPr>
            <a:spLocks noChangeArrowheads="1"/>
          </p:cNvSpPr>
          <p:nvPr/>
        </p:nvSpPr>
        <p:spPr bwMode="auto">
          <a:xfrm>
            <a:off x="8833021" y="2506663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205831" name="Oval 8"/>
          <p:cNvSpPr>
            <a:spLocks noChangeArrowheads="1"/>
          </p:cNvSpPr>
          <p:nvPr/>
        </p:nvSpPr>
        <p:spPr bwMode="auto">
          <a:xfrm>
            <a:off x="9069388" y="4227513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205832" name="Oval 9"/>
          <p:cNvSpPr>
            <a:spLocks noChangeArrowheads="1"/>
          </p:cNvSpPr>
          <p:nvPr/>
        </p:nvSpPr>
        <p:spPr bwMode="auto">
          <a:xfrm>
            <a:off x="7696200" y="3124200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205833" name="Oval 10"/>
          <p:cNvSpPr>
            <a:spLocks noChangeArrowheads="1"/>
          </p:cNvSpPr>
          <p:nvPr/>
        </p:nvSpPr>
        <p:spPr bwMode="auto">
          <a:xfrm>
            <a:off x="2590800" y="1524000"/>
            <a:ext cx="914400" cy="914400"/>
          </a:xfrm>
          <a:prstGeom prst="ellipse">
            <a:avLst/>
          </a:prstGeom>
          <a:solidFill>
            <a:srgbClr val="00206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205834" name="Oval 11"/>
          <p:cNvSpPr>
            <a:spLocks noChangeArrowheads="1"/>
          </p:cNvSpPr>
          <p:nvPr/>
        </p:nvSpPr>
        <p:spPr bwMode="auto">
          <a:xfrm>
            <a:off x="3907631" y="1153297"/>
            <a:ext cx="914400" cy="914400"/>
          </a:xfrm>
          <a:prstGeom prst="ellipse">
            <a:avLst/>
          </a:prstGeom>
          <a:solidFill>
            <a:srgbClr val="0070C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205835" name="Oval 12"/>
          <p:cNvSpPr>
            <a:spLocks noChangeArrowheads="1"/>
          </p:cNvSpPr>
          <p:nvPr/>
        </p:nvSpPr>
        <p:spPr bwMode="auto">
          <a:xfrm>
            <a:off x="2857500" y="4953000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205836" name="Oval 13"/>
          <p:cNvSpPr>
            <a:spLocks noChangeArrowheads="1"/>
          </p:cNvSpPr>
          <p:nvPr/>
        </p:nvSpPr>
        <p:spPr bwMode="auto">
          <a:xfrm>
            <a:off x="6858000" y="1676400"/>
            <a:ext cx="914400" cy="914400"/>
          </a:xfrm>
          <a:prstGeom prst="ellipse">
            <a:avLst/>
          </a:prstGeom>
          <a:solidFill>
            <a:srgbClr val="0070C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205837" name="Line 14"/>
          <p:cNvSpPr>
            <a:spLocks noChangeShapeType="1"/>
          </p:cNvSpPr>
          <p:nvPr/>
        </p:nvSpPr>
        <p:spPr bwMode="auto">
          <a:xfrm>
            <a:off x="1752600" y="1371600"/>
            <a:ext cx="762000" cy="3810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838" name="Line 15"/>
          <p:cNvSpPr>
            <a:spLocks noChangeShapeType="1"/>
          </p:cNvSpPr>
          <p:nvPr/>
        </p:nvSpPr>
        <p:spPr bwMode="auto">
          <a:xfrm>
            <a:off x="3505201" y="2304730"/>
            <a:ext cx="1060620" cy="446902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839" name="Line 16"/>
          <p:cNvSpPr>
            <a:spLocks noChangeShapeType="1"/>
          </p:cNvSpPr>
          <p:nvPr/>
        </p:nvSpPr>
        <p:spPr bwMode="auto">
          <a:xfrm flipH="1">
            <a:off x="3733800" y="3124200"/>
            <a:ext cx="838200" cy="3048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840" name="Line 17"/>
          <p:cNvSpPr>
            <a:spLocks noChangeShapeType="1"/>
          </p:cNvSpPr>
          <p:nvPr/>
        </p:nvSpPr>
        <p:spPr bwMode="auto">
          <a:xfrm flipV="1">
            <a:off x="5626442" y="2286000"/>
            <a:ext cx="1155358" cy="374822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841" name="Line 18"/>
          <p:cNvSpPr>
            <a:spLocks noChangeShapeType="1"/>
          </p:cNvSpPr>
          <p:nvPr/>
        </p:nvSpPr>
        <p:spPr bwMode="auto">
          <a:xfrm flipH="1">
            <a:off x="3295136" y="4104503"/>
            <a:ext cx="5148" cy="7620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842" name="Line 19"/>
          <p:cNvSpPr>
            <a:spLocks noChangeShapeType="1"/>
          </p:cNvSpPr>
          <p:nvPr/>
        </p:nvSpPr>
        <p:spPr bwMode="auto">
          <a:xfrm>
            <a:off x="3581400" y="4029685"/>
            <a:ext cx="703306" cy="38991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843" name="Line 20"/>
          <p:cNvSpPr>
            <a:spLocks noChangeShapeType="1"/>
          </p:cNvSpPr>
          <p:nvPr/>
        </p:nvSpPr>
        <p:spPr bwMode="auto">
          <a:xfrm>
            <a:off x="5480222" y="3297194"/>
            <a:ext cx="438194" cy="589006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844" name="Line 21"/>
          <p:cNvSpPr>
            <a:spLocks noChangeShapeType="1"/>
          </p:cNvSpPr>
          <p:nvPr/>
        </p:nvSpPr>
        <p:spPr bwMode="auto">
          <a:xfrm>
            <a:off x="7620000" y="2590800"/>
            <a:ext cx="304800" cy="4572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845" name="Oval 22"/>
          <p:cNvSpPr>
            <a:spLocks noChangeArrowheads="1"/>
          </p:cNvSpPr>
          <p:nvPr/>
        </p:nvSpPr>
        <p:spPr bwMode="auto">
          <a:xfrm>
            <a:off x="5503027" y="5195290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205847" name="Oval 24"/>
          <p:cNvSpPr>
            <a:spLocks noChangeArrowheads="1"/>
          </p:cNvSpPr>
          <p:nvPr/>
        </p:nvSpPr>
        <p:spPr bwMode="auto">
          <a:xfrm>
            <a:off x="8651875" y="1341438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205848" name="Text Box 25"/>
          <p:cNvSpPr txBox="1">
            <a:spLocks noChangeArrowheads="1"/>
          </p:cNvSpPr>
          <p:nvPr/>
        </p:nvSpPr>
        <p:spPr bwMode="auto">
          <a:xfrm>
            <a:off x="9069388" y="1363973"/>
            <a:ext cx="1547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vnímaví</a:t>
            </a:r>
            <a:endParaRPr lang="en-US" alt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05849" name="Line 26"/>
          <p:cNvSpPr>
            <a:spLocks noChangeShapeType="1"/>
          </p:cNvSpPr>
          <p:nvPr/>
        </p:nvSpPr>
        <p:spPr bwMode="auto">
          <a:xfrm>
            <a:off x="7924800" y="2286000"/>
            <a:ext cx="990600" cy="2286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9466" name="Rectangle 2"/>
          <p:cNvSpPr>
            <a:spLocks noChangeArrowheads="1"/>
          </p:cNvSpPr>
          <p:nvPr/>
        </p:nvSpPr>
        <p:spPr bwMode="auto">
          <a:xfrm>
            <a:off x="1703389" y="1"/>
            <a:ext cx="8485187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5400" dirty="0">
                <a:solidFill>
                  <a:schemeClr val="tx2"/>
                </a:solidFill>
                <a:latin typeface="+mj-lt"/>
              </a:rPr>
              <a:t>   </a:t>
            </a:r>
            <a:r>
              <a:rPr lang="cs-CZ" altLang="cs-CZ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ŠÍŘENÍ VIRU</a:t>
            </a:r>
            <a:endParaRPr lang="cs-CZ" altLang="cs-CZ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9" name="Line 17"/>
          <p:cNvSpPr>
            <a:spLocks noChangeShapeType="1"/>
          </p:cNvSpPr>
          <p:nvPr/>
        </p:nvSpPr>
        <p:spPr bwMode="auto">
          <a:xfrm flipV="1">
            <a:off x="3562781" y="1923729"/>
            <a:ext cx="407858" cy="190638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" name="Oval 8"/>
          <p:cNvSpPr>
            <a:spLocks noChangeArrowheads="1"/>
          </p:cNvSpPr>
          <p:nvPr/>
        </p:nvSpPr>
        <p:spPr bwMode="auto">
          <a:xfrm>
            <a:off x="9602788" y="4280890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>
            <a:off x="9907588" y="4780006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35" name="Oval 8"/>
          <p:cNvSpPr>
            <a:spLocks noChangeArrowheads="1"/>
          </p:cNvSpPr>
          <p:nvPr/>
        </p:nvSpPr>
        <p:spPr bwMode="auto">
          <a:xfrm>
            <a:off x="10389030" y="5471985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36" name="Oval 8"/>
          <p:cNvSpPr>
            <a:spLocks noChangeArrowheads="1"/>
          </p:cNvSpPr>
          <p:nvPr/>
        </p:nvSpPr>
        <p:spPr bwMode="auto">
          <a:xfrm>
            <a:off x="9221788" y="5393725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37" name="Oval 8"/>
          <p:cNvSpPr>
            <a:spLocks noChangeArrowheads="1"/>
          </p:cNvSpPr>
          <p:nvPr/>
        </p:nvSpPr>
        <p:spPr bwMode="auto">
          <a:xfrm>
            <a:off x="7723767" y="5237206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38" name="Oval 8"/>
          <p:cNvSpPr>
            <a:spLocks noChangeArrowheads="1"/>
          </p:cNvSpPr>
          <p:nvPr/>
        </p:nvSpPr>
        <p:spPr bwMode="auto">
          <a:xfrm>
            <a:off x="6804861" y="5014785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39" name="Oval 8"/>
          <p:cNvSpPr>
            <a:spLocks noChangeArrowheads="1"/>
          </p:cNvSpPr>
          <p:nvPr/>
        </p:nvSpPr>
        <p:spPr bwMode="auto">
          <a:xfrm>
            <a:off x="10440988" y="4029685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11187" y="2955624"/>
            <a:ext cx="1792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 2-3</a:t>
            </a:r>
            <a:endParaRPr lang="cs-CZ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0280822" y="3060412"/>
            <a:ext cx="1561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denzita</a:t>
            </a:r>
            <a:endParaRPr lang="cs-CZ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954966" y="879773"/>
            <a:ext cx="1342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infikovaní</a:t>
            </a:r>
            <a:endParaRPr 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Oval 24"/>
          <p:cNvSpPr>
            <a:spLocks noChangeArrowheads="1"/>
          </p:cNvSpPr>
          <p:nvPr/>
        </p:nvSpPr>
        <p:spPr bwMode="auto">
          <a:xfrm>
            <a:off x="8610600" y="958205"/>
            <a:ext cx="304800" cy="304800"/>
          </a:xfrm>
          <a:prstGeom prst="ellipse">
            <a:avLst/>
          </a:prstGeom>
          <a:solidFill>
            <a:srgbClr val="0070C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87" y="57767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51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7" name="Oval 4"/>
          <p:cNvSpPr>
            <a:spLocks noChangeArrowheads="1"/>
          </p:cNvSpPr>
          <p:nvPr/>
        </p:nvSpPr>
        <p:spPr bwMode="auto">
          <a:xfrm>
            <a:off x="4114800" y="4419600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205828" name="Oval 5"/>
          <p:cNvSpPr>
            <a:spLocks noChangeArrowheads="1"/>
          </p:cNvSpPr>
          <p:nvPr/>
        </p:nvSpPr>
        <p:spPr bwMode="auto">
          <a:xfrm>
            <a:off x="2744788" y="3124200"/>
            <a:ext cx="912812" cy="914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205829" name="Oval 6"/>
          <p:cNvSpPr>
            <a:spLocks noChangeArrowheads="1"/>
          </p:cNvSpPr>
          <p:nvPr/>
        </p:nvSpPr>
        <p:spPr bwMode="auto">
          <a:xfrm>
            <a:off x="4648200" y="2438400"/>
            <a:ext cx="914400" cy="914400"/>
          </a:xfrm>
          <a:prstGeom prst="ellipse">
            <a:avLst/>
          </a:prstGeom>
          <a:solidFill>
            <a:srgbClr val="0070C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205830" name="Oval 7"/>
          <p:cNvSpPr>
            <a:spLocks noChangeArrowheads="1"/>
          </p:cNvSpPr>
          <p:nvPr/>
        </p:nvSpPr>
        <p:spPr bwMode="auto">
          <a:xfrm>
            <a:off x="8833021" y="2506663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205831" name="Oval 8"/>
          <p:cNvSpPr>
            <a:spLocks noChangeArrowheads="1"/>
          </p:cNvSpPr>
          <p:nvPr/>
        </p:nvSpPr>
        <p:spPr bwMode="auto">
          <a:xfrm>
            <a:off x="9069388" y="4227513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205832" name="Oval 9"/>
          <p:cNvSpPr>
            <a:spLocks noChangeArrowheads="1"/>
          </p:cNvSpPr>
          <p:nvPr/>
        </p:nvSpPr>
        <p:spPr bwMode="auto">
          <a:xfrm>
            <a:off x="7696200" y="3124200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205833" name="Oval 10"/>
          <p:cNvSpPr>
            <a:spLocks noChangeArrowheads="1"/>
          </p:cNvSpPr>
          <p:nvPr/>
        </p:nvSpPr>
        <p:spPr bwMode="auto">
          <a:xfrm>
            <a:off x="2590800" y="1524000"/>
            <a:ext cx="914400" cy="914400"/>
          </a:xfrm>
          <a:prstGeom prst="ellipse">
            <a:avLst/>
          </a:prstGeom>
          <a:solidFill>
            <a:srgbClr val="0070C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solidFill>
                <a:srgbClr val="FFFF00"/>
              </a:solidFill>
              <a:latin typeface="Tahoma" panose="020B0604030504040204" pitchFamily="34" charset="0"/>
            </a:endParaRPr>
          </a:p>
        </p:txBody>
      </p:sp>
      <p:sp>
        <p:nvSpPr>
          <p:cNvPr id="205834" name="Oval 11"/>
          <p:cNvSpPr>
            <a:spLocks noChangeArrowheads="1"/>
          </p:cNvSpPr>
          <p:nvPr/>
        </p:nvSpPr>
        <p:spPr bwMode="auto">
          <a:xfrm>
            <a:off x="3907631" y="1153297"/>
            <a:ext cx="914400" cy="914400"/>
          </a:xfrm>
          <a:prstGeom prst="ellipse">
            <a:avLst/>
          </a:prstGeom>
          <a:solidFill>
            <a:srgbClr val="0070C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205835" name="Oval 12"/>
          <p:cNvSpPr>
            <a:spLocks noChangeArrowheads="1"/>
          </p:cNvSpPr>
          <p:nvPr/>
        </p:nvSpPr>
        <p:spPr bwMode="auto">
          <a:xfrm>
            <a:off x="2857500" y="4953000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205836" name="Oval 13"/>
          <p:cNvSpPr>
            <a:spLocks noChangeArrowheads="1"/>
          </p:cNvSpPr>
          <p:nvPr/>
        </p:nvSpPr>
        <p:spPr bwMode="auto">
          <a:xfrm>
            <a:off x="6858000" y="1676400"/>
            <a:ext cx="914400" cy="914400"/>
          </a:xfrm>
          <a:prstGeom prst="ellipse">
            <a:avLst/>
          </a:prstGeom>
          <a:solidFill>
            <a:srgbClr val="0070C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205837" name="Line 14"/>
          <p:cNvSpPr>
            <a:spLocks noChangeShapeType="1"/>
          </p:cNvSpPr>
          <p:nvPr/>
        </p:nvSpPr>
        <p:spPr bwMode="auto">
          <a:xfrm>
            <a:off x="1752600" y="1371600"/>
            <a:ext cx="762000" cy="3810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838" name="Line 15"/>
          <p:cNvSpPr>
            <a:spLocks noChangeShapeType="1"/>
          </p:cNvSpPr>
          <p:nvPr/>
        </p:nvSpPr>
        <p:spPr bwMode="auto">
          <a:xfrm>
            <a:off x="3554239" y="2375672"/>
            <a:ext cx="841375" cy="30162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839" name="Line 16"/>
          <p:cNvSpPr>
            <a:spLocks noChangeShapeType="1"/>
          </p:cNvSpPr>
          <p:nvPr/>
        </p:nvSpPr>
        <p:spPr bwMode="auto">
          <a:xfrm flipH="1">
            <a:off x="3733800" y="3124200"/>
            <a:ext cx="838200" cy="3048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840" name="Line 17"/>
          <p:cNvSpPr>
            <a:spLocks noChangeShapeType="1"/>
          </p:cNvSpPr>
          <p:nvPr/>
        </p:nvSpPr>
        <p:spPr bwMode="auto">
          <a:xfrm flipV="1">
            <a:off x="5715000" y="2286000"/>
            <a:ext cx="1066800" cy="3810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841" name="Line 18"/>
          <p:cNvSpPr>
            <a:spLocks noChangeShapeType="1"/>
          </p:cNvSpPr>
          <p:nvPr/>
        </p:nvSpPr>
        <p:spPr bwMode="auto">
          <a:xfrm flipH="1">
            <a:off x="3295136" y="4104503"/>
            <a:ext cx="5148" cy="7620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842" name="Line 19"/>
          <p:cNvSpPr>
            <a:spLocks noChangeShapeType="1"/>
          </p:cNvSpPr>
          <p:nvPr/>
        </p:nvSpPr>
        <p:spPr bwMode="auto">
          <a:xfrm>
            <a:off x="3582194" y="3985054"/>
            <a:ext cx="650874" cy="4572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844" name="Line 21"/>
          <p:cNvSpPr>
            <a:spLocks noChangeShapeType="1"/>
          </p:cNvSpPr>
          <p:nvPr/>
        </p:nvSpPr>
        <p:spPr bwMode="auto">
          <a:xfrm>
            <a:off x="7620000" y="2590800"/>
            <a:ext cx="304800" cy="4572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845" name="Oval 22"/>
          <p:cNvSpPr>
            <a:spLocks noChangeArrowheads="1"/>
          </p:cNvSpPr>
          <p:nvPr/>
        </p:nvSpPr>
        <p:spPr bwMode="auto">
          <a:xfrm>
            <a:off x="5257800" y="5410200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205846" name="Oval 23"/>
          <p:cNvSpPr>
            <a:spLocks noChangeArrowheads="1"/>
          </p:cNvSpPr>
          <p:nvPr/>
        </p:nvSpPr>
        <p:spPr bwMode="auto">
          <a:xfrm>
            <a:off x="6103273" y="3813393"/>
            <a:ext cx="912812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205847" name="Oval 24"/>
          <p:cNvSpPr>
            <a:spLocks noChangeArrowheads="1"/>
          </p:cNvSpPr>
          <p:nvPr/>
        </p:nvSpPr>
        <p:spPr bwMode="auto">
          <a:xfrm>
            <a:off x="8651875" y="1341438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205848" name="Text Box 25"/>
          <p:cNvSpPr txBox="1">
            <a:spLocks noChangeArrowheads="1"/>
          </p:cNvSpPr>
          <p:nvPr/>
        </p:nvSpPr>
        <p:spPr bwMode="auto">
          <a:xfrm>
            <a:off x="8970963" y="1341438"/>
            <a:ext cx="15478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vnímaví</a:t>
            </a:r>
            <a:endParaRPr lang="en-US" alt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05849" name="Line 26"/>
          <p:cNvSpPr>
            <a:spLocks noChangeShapeType="1"/>
          </p:cNvSpPr>
          <p:nvPr/>
        </p:nvSpPr>
        <p:spPr bwMode="auto">
          <a:xfrm>
            <a:off x="7924800" y="2286000"/>
            <a:ext cx="990600" cy="2286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9466" name="Rectangle 2"/>
          <p:cNvSpPr>
            <a:spLocks noChangeArrowheads="1"/>
          </p:cNvSpPr>
          <p:nvPr/>
        </p:nvSpPr>
        <p:spPr bwMode="auto">
          <a:xfrm>
            <a:off x="1703389" y="1"/>
            <a:ext cx="8485187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5400" dirty="0">
                <a:solidFill>
                  <a:schemeClr val="tx2"/>
                </a:solidFill>
                <a:latin typeface="+mj-lt"/>
              </a:rPr>
              <a:t>   </a:t>
            </a:r>
            <a:r>
              <a:rPr lang="cs-CZ" altLang="cs-CZ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ŠÍŘENÍ VIRU</a:t>
            </a:r>
            <a:endParaRPr lang="cs-CZ" altLang="cs-CZ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8" name="Line 17"/>
          <p:cNvSpPr>
            <a:spLocks noChangeShapeType="1"/>
          </p:cNvSpPr>
          <p:nvPr/>
        </p:nvSpPr>
        <p:spPr bwMode="auto">
          <a:xfrm>
            <a:off x="5480220" y="3270422"/>
            <a:ext cx="779807" cy="564848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" name="Line 17"/>
          <p:cNvSpPr>
            <a:spLocks noChangeShapeType="1"/>
          </p:cNvSpPr>
          <p:nvPr/>
        </p:nvSpPr>
        <p:spPr bwMode="auto">
          <a:xfrm flipV="1">
            <a:off x="3540126" y="1903413"/>
            <a:ext cx="488177" cy="314819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" name="Oval 22"/>
          <p:cNvSpPr>
            <a:spLocks noChangeArrowheads="1"/>
          </p:cNvSpPr>
          <p:nvPr/>
        </p:nvSpPr>
        <p:spPr bwMode="auto">
          <a:xfrm>
            <a:off x="1657350" y="4953000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31" name="Line 18"/>
          <p:cNvSpPr>
            <a:spLocks noChangeShapeType="1"/>
          </p:cNvSpPr>
          <p:nvPr/>
        </p:nvSpPr>
        <p:spPr bwMode="auto">
          <a:xfrm flipH="1">
            <a:off x="2197958" y="3985054"/>
            <a:ext cx="720415" cy="875508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" name="Oval 8"/>
          <p:cNvSpPr>
            <a:spLocks noChangeArrowheads="1"/>
          </p:cNvSpPr>
          <p:nvPr/>
        </p:nvSpPr>
        <p:spPr bwMode="auto">
          <a:xfrm>
            <a:off x="9602788" y="4280890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>
            <a:off x="9907588" y="4780006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35" name="Oval 8"/>
          <p:cNvSpPr>
            <a:spLocks noChangeArrowheads="1"/>
          </p:cNvSpPr>
          <p:nvPr/>
        </p:nvSpPr>
        <p:spPr bwMode="auto">
          <a:xfrm>
            <a:off x="10389030" y="5471985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36" name="Oval 8"/>
          <p:cNvSpPr>
            <a:spLocks noChangeArrowheads="1"/>
          </p:cNvSpPr>
          <p:nvPr/>
        </p:nvSpPr>
        <p:spPr bwMode="auto">
          <a:xfrm>
            <a:off x="9221788" y="5393725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37" name="Oval 8"/>
          <p:cNvSpPr>
            <a:spLocks noChangeArrowheads="1"/>
          </p:cNvSpPr>
          <p:nvPr/>
        </p:nvSpPr>
        <p:spPr bwMode="auto">
          <a:xfrm>
            <a:off x="7723767" y="5237206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38" name="Oval 8"/>
          <p:cNvSpPr>
            <a:spLocks noChangeArrowheads="1"/>
          </p:cNvSpPr>
          <p:nvPr/>
        </p:nvSpPr>
        <p:spPr bwMode="auto">
          <a:xfrm>
            <a:off x="7057361" y="5184993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39" name="Oval 8"/>
          <p:cNvSpPr>
            <a:spLocks noChangeArrowheads="1"/>
          </p:cNvSpPr>
          <p:nvPr/>
        </p:nvSpPr>
        <p:spPr bwMode="auto">
          <a:xfrm>
            <a:off x="10440988" y="4029685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11188" y="2955624"/>
            <a:ext cx="18037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 </a:t>
            </a:r>
            <a:r>
              <a:rPr lang="cs-CZ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spreader</a:t>
            </a:r>
            <a:endParaRPr lang="cs-CZ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0280822" y="3060412"/>
            <a:ext cx="1561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denzita</a:t>
            </a:r>
            <a:endParaRPr lang="cs-CZ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954966" y="879773"/>
            <a:ext cx="1342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infikovaní</a:t>
            </a:r>
            <a:endParaRPr 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Oval 24"/>
          <p:cNvSpPr>
            <a:spLocks noChangeArrowheads="1"/>
          </p:cNvSpPr>
          <p:nvPr/>
        </p:nvSpPr>
        <p:spPr bwMode="auto">
          <a:xfrm>
            <a:off x="8610600" y="958205"/>
            <a:ext cx="304800" cy="304800"/>
          </a:xfrm>
          <a:prstGeom prst="ellipse">
            <a:avLst/>
          </a:prstGeom>
          <a:solidFill>
            <a:srgbClr val="0070C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2788746" y="4104503"/>
            <a:ext cx="259254" cy="675503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3" name="Line 18"/>
          <p:cNvSpPr>
            <a:spLocks noChangeShapeType="1"/>
          </p:cNvSpPr>
          <p:nvPr/>
        </p:nvSpPr>
        <p:spPr bwMode="auto">
          <a:xfrm flipH="1">
            <a:off x="1899138" y="3861790"/>
            <a:ext cx="889608" cy="651515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" name="Oval 12"/>
          <p:cNvSpPr>
            <a:spLocks noChangeArrowheads="1"/>
          </p:cNvSpPr>
          <p:nvPr/>
        </p:nvSpPr>
        <p:spPr bwMode="auto">
          <a:xfrm>
            <a:off x="1219200" y="4513305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45" name="Oval 22"/>
          <p:cNvSpPr>
            <a:spLocks noChangeArrowheads="1"/>
          </p:cNvSpPr>
          <p:nvPr/>
        </p:nvSpPr>
        <p:spPr bwMode="auto">
          <a:xfrm>
            <a:off x="2209800" y="4759953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sp>
        <p:nvSpPr>
          <p:cNvPr id="47" name="Line 19"/>
          <p:cNvSpPr>
            <a:spLocks noChangeShapeType="1"/>
          </p:cNvSpPr>
          <p:nvPr/>
        </p:nvSpPr>
        <p:spPr bwMode="auto">
          <a:xfrm>
            <a:off x="3456384" y="4069795"/>
            <a:ext cx="402431" cy="633587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" name="Oval 4"/>
          <p:cNvSpPr>
            <a:spLocks noChangeArrowheads="1"/>
          </p:cNvSpPr>
          <p:nvPr/>
        </p:nvSpPr>
        <p:spPr bwMode="auto">
          <a:xfrm>
            <a:off x="3481754" y="4738090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1800">
              <a:latin typeface="Tahoma" panose="020B0604030504040204" pitchFamily="34" charset="0"/>
            </a:endParaRP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024" y="59028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651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416908" y="425003"/>
            <a:ext cx="10289988" cy="6323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Blízký/úzký 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/>
              <a:t>je </a:t>
            </a:r>
            <a:r>
              <a:rPr lang="cs-CZ" dirty="0"/>
              <a:t>definován jako:</a:t>
            </a:r>
          </a:p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osoba, která žije ve 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společné domácnosti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 případem onemocnění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COVID-19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osoba, která měla přímý fyzický kontakt s případem onemocnění COVID-19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např. podání ruky)</a:t>
            </a:r>
            <a:endParaRPr lang="cs-CZ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osoba, která měla nechráněný přímý kontakt s 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infekčními sekrety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případu onemocnění COVID-19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např. při kašli, kontaktu holou rukou s použitými papírovými kapesníky)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osoba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která byla v bezprostřední blízkosti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případem onemocnění COVID-19 ve vzdálenosti 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2 metrů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po dobu delší než 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</a:t>
            </a:r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minut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osoba, která sdílela 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stejné uzavřené prostředí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s případem onemocnění COVID-19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např. ve třídě, v zasedací místnosti, v čekárně ve zdravotnickém zařízení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zdravotnický pracovník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nebo jiná osoba přímo pečující o případ onemocnění COVID-19 nebo 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laboratorní pracovníci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manipulující se vzorky od nemocného s COVID-19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 použití doporučených osobních ochranných prostředků nebo při poškození)</a:t>
            </a:r>
          </a:p>
          <a:p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kontakt 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 letadle </a:t>
            </a: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102" y="5846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0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4964" y="247815"/>
            <a:ext cx="10364451" cy="246456"/>
          </a:xfrm>
        </p:spPr>
        <p:txBody>
          <a:bodyPr>
            <a:normAutofit fontScale="90000"/>
          </a:bodyPr>
          <a:lstStyle/>
          <a:p>
            <a:r>
              <a:rPr lang="cs-CZ" cap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cap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Sekundární </a:t>
            </a:r>
            <a:r>
              <a:rPr lang="cs-CZ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attack</a:t>
            </a:r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325394" y="1145059"/>
            <a:ext cx="11623590" cy="38964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800" cap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sledování šíření nemoci, účinnosti opatření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cs-CZ" sz="2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počet osob exponovaných index case,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cs-CZ" sz="2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které onemocněly v inkubační době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cs-CZ" sz="36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  =		                               </a:t>
            </a:r>
            <a:r>
              <a:rPr lang="cs-CZ" sz="2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x100 (%)</a:t>
            </a:r>
          </a:p>
          <a:p>
            <a:pPr marL="0" indent="0" algn="ctr">
              <a:buNone/>
            </a:pPr>
            <a:r>
              <a:rPr lang="cs-CZ" sz="2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celkový počet osob exponovaných index case</a:t>
            </a:r>
            <a:endParaRPr lang="cs-CZ" sz="28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3393989" y="3245708"/>
            <a:ext cx="5288692" cy="82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>
            <a:off x="5659395" y="3509319"/>
            <a:ext cx="2166551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675" y="4522573"/>
            <a:ext cx="6755027" cy="2141838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5042" y="5846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9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4964" y="247815"/>
            <a:ext cx="10364451" cy="246456"/>
          </a:xfrm>
        </p:spPr>
        <p:txBody>
          <a:bodyPr>
            <a:normAutofit fontScale="90000"/>
          </a:bodyPr>
          <a:lstStyle/>
          <a:p>
            <a:r>
              <a:rPr lang="cs-CZ" cap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cap="none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Sekundární </a:t>
            </a:r>
            <a:r>
              <a:rPr lang="cs-CZ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attack</a:t>
            </a:r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325394" y="1145059"/>
            <a:ext cx="11623590" cy="389649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cs-CZ" sz="2800" cap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cs-CZ" sz="2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634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cs-CZ" sz="36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  =  	        </a:t>
            </a:r>
            <a:r>
              <a:rPr lang="cs-CZ" sz="2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		100 = 17%</a:t>
            </a:r>
          </a:p>
          <a:p>
            <a:pPr marL="0" indent="0" algn="ctr">
              <a:buNone/>
            </a:pPr>
            <a:r>
              <a:rPr lang="cs-CZ" sz="2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3711</a:t>
            </a:r>
            <a:endParaRPr lang="cs-CZ" sz="28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28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cs-CZ" sz="28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60" y="3862318"/>
            <a:ext cx="6755027" cy="2358478"/>
          </a:xfrm>
          <a:prstGeom prst="rect">
            <a:avLst/>
          </a:prstGeom>
        </p:spPr>
      </p:pic>
      <p:cxnSp>
        <p:nvCxnSpPr>
          <p:cNvPr id="11" name="Přímá spojnice 10"/>
          <p:cNvCxnSpPr/>
          <p:nvPr/>
        </p:nvCxnSpPr>
        <p:spPr>
          <a:xfrm>
            <a:off x="5206314" y="2561968"/>
            <a:ext cx="1754659" cy="164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776" y="5915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0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93130" y="218336"/>
            <a:ext cx="5774460" cy="1301372"/>
          </a:xfrm>
        </p:spPr>
        <p:txBody>
          <a:bodyPr/>
          <a:lstStyle/>
          <a:p>
            <a:pPr algn="r"/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Vnímavost k SARS-CoV-2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53172" y="2560275"/>
            <a:ext cx="10837308" cy="3995071"/>
          </a:xfrm>
        </p:spPr>
        <p:txBody>
          <a:bodyPr>
            <a:normAutofit lnSpcReduction="10000"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cs-CZ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oronavirus</a:t>
            </a:r>
            <a:r>
              <a:rPr lang="cs-CZ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RNK, 2 linie….</a:t>
            </a:r>
          </a:p>
          <a:p>
            <a:r>
              <a:rPr lang="cs-CZ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Příbuzný </a:t>
            </a:r>
            <a:r>
              <a:rPr lang="cs-CZ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PůvoDci</a:t>
            </a:r>
            <a:r>
              <a:rPr lang="cs-CZ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SARS, cca 88%</a:t>
            </a:r>
          </a:p>
          <a:p>
            <a:r>
              <a:rPr lang="cs-CZ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Obalený, složitý, odolný?</a:t>
            </a:r>
          </a:p>
          <a:p>
            <a:r>
              <a:rPr lang="cs-CZ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Schopný mutací</a:t>
            </a:r>
          </a:p>
          <a:p>
            <a:r>
              <a:rPr lang="cs-CZ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Receptory ACE2</a:t>
            </a:r>
            <a:endParaRPr lang="cs-CZ" sz="2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18" y="533398"/>
            <a:ext cx="4981780" cy="3357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498" y="1814511"/>
            <a:ext cx="6181725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ál 3"/>
          <p:cNvSpPr/>
          <p:nvPr/>
        </p:nvSpPr>
        <p:spPr>
          <a:xfrm>
            <a:off x="7856113" y="4185633"/>
            <a:ext cx="1442434" cy="99167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2918" y="6168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6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8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47731" y="5934670"/>
            <a:ext cx="117648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smtClean="0"/>
              <a:t>Zdroj: </a:t>
            </a:r>
            <a:r>
              <a:rPr lang="cs-CZ" b="1" i="1" dirty="0" smtClean="0">
                <a:hlinkClick r:id="rId5"/>
              </a:rPr>
              <a:t>Evidence </a:t>
            </a:r>
            <a:r>
              <a:rPr lang="cs-CZ" b="1" i="1" dirty="0" err="1">
                <a:hlinkClick r:id="rId5"/>
              </a:rPr>
              <a:t>of</a:t>
            </a:r>
            <a:r>
              <a:rPr lang="cs-CZ" b="1" i="1" dirty="0">
                <a:hlinkClick r:id="rId5"/>
              </a:rPr>
              <a:t> </a:t>
            </a:r>
            <a:r>
              <a:rPr lang="cs-CZ" b="1" i="1" dirty="0" err="1">
                <a:hlinkClick r:id="rId5"/>
              </a:rPr>
              <a:t>the</a:t>
            </a:r>
            <a:r>
              <a:rPr lang="cs-CZ" b="1" i="1" dirty="0">
                <a:hlinkClick r:id="rId5"/>
              </a:rPr>
              <a:t> COVID-19 Virus </a:t>
            </a:r>
            <a:r>
              <a:rPr lang="cs-CZ" b="1" i="1" dirty="0" err="1">
                <a:hlinkClick r:id="rId5"/>
              </a:rPr>
              <a:t>Targeting</a:t>
            </a:r>
            <a:r>
              <a:rPr lang="cs-CZ" b="1" i="1" dirty="0">
                <a:hlinkClick r:id="rId5"/>
              </a:rPr>
              <a:t> </a:t>
            </a:r>
            <a:r>
              <a:rPr lang="cs-CZ" b="1" i="1" dirty="0" err="1">
                <a:hlinkClick r:id="rId5"/>
              </a:rPr>
              <a:t>the</a:t>
            </a:r>
            <a:r>
              <a:rPr lang="cs-CZ" b="1" i="1" dirty="0">
                <a:hlinkClick r:id="rId5"/>
              </a:rPr>
              <a:t> CNS: </a:t>
            </a:r>
            <a:r>
              <a:rPr lang="cs-CZ" b="1" i="1" dirty="0" err="1">
                <a:hlinkClick r:id="rId5"/>
              </a:rPr>
              <a:t>Tissue</a:t>
            </a:r>
            <a:r>
              <a:rPr lang="cs-CZ" b="1" i="1" dirty="0">
                <a:hlinkClick r:id="rId5"/>
              </a:rPr>
              <a:t> </a:t>
            </a:r>
            <a:r>
              <a:rPr lang="cs-CZ" b="1" i="1" dirty="0" err="1">
                <a:hlinkClick r:id="rId5"/>
              </a:rPr>
              <a:t>Distribution</a:t>
            </a:r>
            <a:r>
              <a:rPr lang="cs-CZ" b="1" i="1" dirty="0">
                <a:hlinkClick r:id="rId5"/>
              </a:rPr>
              <a:t>, Host–Virus </a:t>
            </a:r>
            <a:r>
              <a:rPr lang="cs-CZ" b="1" i="1" dirty="0" err="1">
                <a:hlinkClick r:id="rId5"/>
              </a:rPr>
              <a:t>Interaction</a:t>
            </a:r>
            <a:r>
              <a:rPr lang="cs-CZ" b="1" i="1" dirty="0">
                <a:hlinkClick r:id="rId5"/>
              </a:rPr>
              <a:t>, and </a:t>
            </a:r>
            <a:r>
              <a:rPr lang="cs-CZ" b="1" i="1" dirty="0" err="1">
                <a:hlinkClick r:id="rId5"/>
              </a:rPr>
              <a:t>Proposed</a:t>
            </a:r>
            <a:r>
              <a:rPr lang="cs-CZ" b="1" i="1" dirty="0">
                <a:hlinkClick r:id="rId5"/>
              </a:rPr>
              <a:t> </a:t>
            </a:r>
            <a:r>
              <a:rPr lang="cs-CZ" b="1" i="1" dirty="0" err="1">
                <a:hlinkClick r:id="rId5"/>
              </a:rPr>
              <a:t>Neurotropic</a:t>
            </a:r>
            <a:r>
              <a:rPr lang="cs-CZ" b="1" i="1" dirty="0">
                <a:hlinkClick r:id="rId5"/>
              </a:rPr>
              <a:t> </a:t>
            </a:r>
            <a:r>
              <a:rPr lang="cs-CZ" b="1" i="1" dirty="0" err="1" smtClean="0">
                <a:hlinkClick r:id="rId5"/>
              </a:rPr>
              <a:t>Mechanisms</a:t>
            </a:r>
            <a:r>
              <a:rPr lang="cs-CZ" b="1" i="1" dirty="0" smtClean="0">
                <a:hlinkClick r:id="rId5"/>
              </a:rPr>
              <a:t>, </a:t>
            </a:r>
            <a:r>
              <a:rPr lang="cs-CZ" i="1" dirty="0" smtClean="0">
                <a:hlinkClick r:id="rId5"/>
              </a:rPr>
              <a:t>Abdul </a:t>
            </a:r>
            <a:r>
              <a:rPr lang="cs-CZ" i="1" dirty="0" err="1">
                <a:hlinkClick r:id="rId5"/>
              </a:rPr>
              <a:t>Mannan</a:t>
            </a:r>
            <a:r>
              <a:rPr lang="cs-CZ" i="1" dirty="0">
                <a:hlinkClick r:id="rId5"/>
              </a:rPr>
              <a:t> </a:t>
            </a:r>
            <a:r>
              <a:rPr lang="cs-CZ" i="1" dirty="0" err="1">
                <a:hlinkClick r:id="rId5"/>
              </a:rPr>
              <a:t>Baig</a:t>
            </a:r>
            <a:r>
              <a:rPr lang="cs-CZ" i="1" dirty="0">
                <a:hlinkClick r:id="rId5"/>
              </a:rPr>
              <a:t>, </a:t>
            </a:r>
            <a:r>
              <a:rPr lang="cs-CZ" i="1" dirty="0" err="1">
                <a:hlinkClick r:id="rId5"/>
              </a:rPr>
              <a:t>Areeba</a:t>
            </a:r>
            <a:r>
              <a:rPr lang="cs-CZ" i="1" dirty="0">
                <a:hlinkClick r:id="rId5"/>
              </a:rPr>
              <a:t> </a:t>
            </a:r>
            <a:r>
              <a:rPr lang="cs-CZ" i="1" dirty="0" err="1">
                <a:hlinkClick r:id="rId5"/>
              </a:rPr>
              <a:t>Khaleeq</a:t>
            </a:r>
            <a:r>
              <a:rPr lang="cs-CZ" i="1" dirty="0">
                <a:hlinkClick r:id="rId5"/>
              </a:rPr>
              <a:t>, </a:t>
            </a:r>
            <a:r>
              <a:rPr lang="cs-CZ" i="1" dirty="0" err="1">
                <a:hlinkClick r:id="rId5"/>
              </a:rPr>
              <a:t>Usman</a:t>
            </a:r>
            <a:r>
              <a:rPr lang="cs-CZ" i="1" dirty="0">
                <a:hlinkClick r:id="rId5"/>
              </a:rPr>
              <a:t> Ali, and </a:t>
            </a:r>
            <a:r>
              <a:rPr lang="cs-CZ" i="1" dirty="0" err="1">
                <a:hlinkClick r:id="rId5"/>
              </a:rPr>
              <a:t>Hira</a:t>
            </a:r>
            <a:r>
              <a:rPr lang="cs-CZ" i="1" dirty="0">
                <a:hlinkClick r:id="rId5"/>
              </a:rPr>
              <a:t> </a:t>
            </a:r>
            <a:r>
              <a:rPr lang="cs-CZ" i="1" dirty="0" err="1">
                <a:hlinkClick r:id="rId5"/>
              </a:rPr>
              <a:t>Syeda</a:t>
            </a:r>
            <a:endParaRPr lang="cs-CZ" i="1" dirty="0"/>
          </a:p>
          <a:p>
            <a:r>
              <a:rPr lang="cs-CZ" i="1" dirty="0"/>
              <a:t>ACS </a:t>
            </a:r>
            <a:r>
              <a:rPr lang="cs-CZ" i="1" dirty="0" err="1"/>
              <a:t>Chemical</a:t>
            </a:r>
            <a:r>
              <a:rPr lang="cs-CZ" i="1" dirty="0"/>
              <a:t> </a:t>
            </a:r>
            <a:r>
              <a:rPr lang="cs-CZ" i="1" dirty="0" err="1"/>
              <a:t>Neuroscience</a:t>
            </a:r>
            <a:r>
              <a:rPr lang="cs-CZ" i="1" dirty="0"/>
              <a:t> </a:t>
            </a:r>
            <a:r>
              <a:rPr lang="cs-CZ" b="1" i="1" dirty="0" err="1"/>
              <a:t>Article</a:t>
            </a:r>
            <a:r>
              <a:rPr lang="cs-CZ" b="1" i="1" dirty="0"/>
              <a:t> ASAP</a:t>
            </a:r>
            <a:r>
              <a:rPr lang="cs-CZ" i="1" dirty="0"/>
              <a:t>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767" y="579607"/>
            <a:ext cx="6870186" cy="5123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257" y="5093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9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165100"/>
            <a:ext cx="11747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KAZUISTIKA</a:t>
            </a:r>
            <a:endParaRPr lang="cs-CZ" sz="3600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="" xmlns:a16="http://schemas.microsoft.com/office/drawing/2014/main" id="{B8D4BD75-2181-4607-8FDF-46749D36FC06}"/>
              </a:ext>
            </a:extLst>
          </p:cNvPr>
          <p:cNvSpPr/>
          <p:nvPr/>
        </p:nvSpPr>
        <p:spPr>
          <a:xfrm>
            <a:off x="323850" y="671691"/>
            <a:ext cx="11557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Přijat muž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50-</a:t>
            </a:r>
            <a:r>
              <a:rPr lang="cs-CZ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</a:t>
            </a:r>
            <a:r>
              <a:rPr lang="cs-CZ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  teplotou, zimnicí, dušností, kašlem, v anamnéze nedávná cesta </a:t>
            </a:r>
            <a:r>
              <a:rPr lang="cs-CZ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Wuhan</a:t>
            </a:r>
            <a:r>
              <a:rPr lang="cs-CZ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r>
              <a:rPr lang="cs-CZ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.Začátek onemocnění14. ledna, pracoval </a:t>
            </a:r>
            <a:r>
              <a:rPr lang="cs-CZ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21.ledna, </a:t>
            </a:r>
            <a:r>
              <a:rPr lang="cs-CZ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lékaře </a:t>
            </a:r>
            <a:r>
              <a:rPr lang="cs-CZ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nenavštívil</a:t>
            </a:r>
            <a:r>
              <a:rPr lang="cs-CZ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Komorbidity neudány. Na </a:t>
            </a:r>
            <a:r>
              <a:rPr lang="cs-CZ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RTG Plic mnohočetné 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patchy </a:t>
            </a:r>
            <a:r>
              <a:rPr lang="cs-CZ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stíny v obou </a:t>
            </a:r>
            <a:r>
              <a:rPr lang="cs-CZ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plicích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cs-CZ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odběr  </a:t>
            </a:r>
            <a:r>
              <a:rPr lang="cs-CZ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krku 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r>
              <a:rPr lang="cs-CZ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ledna, 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PCR </a:t>
            </a:r>
            <a:r>
              <a:rPr lang="cs-CZ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poitivní</a:t>
            </a:r>
            <a:r>
              <a:rPr lang="cs-CZ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COVID-19.</a:t>
            </a:r>
            <a:r>
              <a:rPr lang="cs-CZ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Příjem na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izolační oddělení, oxygenoterapie kyslíkovou maskou.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Podán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interferon alfa-2b (5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MIU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2x denně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inhalačně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lopinavir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ritonavir (500 mg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2x denně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p.o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moxifloxacin (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400mg 1x denně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i.v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 prevenci sekundární infekce. Pro zhoršující se dušnost a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hypoxémii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methylprednisolone (80 mg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2x denně,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.v.)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Teplota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snížila z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39·0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36·4 °C.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den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nemoci progrese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infitrátů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gridding shadow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obou plicích.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Pacient odmítá ventilaci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zahájena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HFNC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kyslíkovou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léčbou .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den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nemoci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symptomy nelepší,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saturace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95%. 14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den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zhoršení dušnosti a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hypoxemie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HFNC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kyslíková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terapie, pokles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saturace na 60% a srdeční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zástava. Invazivní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ventilace,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masáž srdce,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adrenalin </a:t>
            </a:r>
            <a:r>
              <a:rPr lang="cs-C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………exitus </a:t>
            </a:r>
            <a:r>
              <a:rPr lang="cs-CZ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letalis</a:t>
            </a:r>
            <a:endParaRPr lang="cs-CZ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i="1" dirty="0" smtClean="0"/>
              <a:t>Zdroj: </a:t>
            </a:r>
            <a:r>
              <a:rPr lang="cs-CZ" i="1" dirty="0" err="1" smtClean="0"/>
              <a:t>Pathological</a:t>
            </a:r>
            <a:r>
              <a:rPr lang="cs-CZ" i="1" dirty="0" smtClean="0"/>
              <a:t> </a:t>
            </a:r>
            <a:r>
              <a:rPr lang="cs-CZ" i="1" dirty="0" err="1"/>
              <a:t>findings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COVID-19 </a:t>
            </a:r>
            <a:r>
              <a:rPr lang="cs-CZ" i="1" dirty="0" err="1"/>
              <a:t>associated</a:t>
            </a:r>
            <a:r>
              <a:rPr lang="cs-CZ" i="1" dirty="0"/>
              <a:t> </a:t>
            </a:r>
            <a:r>
              <a:rPr lang="cs-CZ" i="1" dirty="0" err="1"/>
              <a:t>with</a:t>
            </a:r>
            <a:r>
              <a:rPr lang="cs-CZ" i="1" dirty="0"/>
              <a:t> </a:t>
            </a:r>
            <a:r>
              <a:rPr lang="cs-CZ" i="1" dirty="0" err="1"/>
              <a:t>acute</a:t>
            </a:r>
            <a:r>
              <a:rPr lang="cs-CZ" i="1" dirty="0"/>
              <a:t> </a:t>
            </a:r>
            <a:r>
              <a:rPr lang="cs-CZ" i="1" dirty="0" err="1"/>
              <a:t>respiratory</a:t>
            </a:r>
            <a:r>
              <a:rPr lang="cs-CZ" i="1" dirty="0"/>
              <a:t> </a:t>
            </a:r>
            <a:r>
              <a:rPr lang="cs-CZ" i="1" dirty="0" err="1"/>
              <a:t>distress</a:t>
            </a:r>
            <a:r>
              <a:rPr lang="cs-CZ" i="1" dirty="0"/>
              <a:t> syndrome</a:t>
            </a:r>
          </a:p>
          <a:p>
            <a:r>
              <a:rPr lang="cs-CZ" i="1" dirty="0" err="1"/>
              <a:t>Author</a:t>
            </a:r>
            <a:r>
              <a:rPr lang="cs-CZ" i="1" dirty="0"/>
              <a:t> </a:t>
            </a:r>
            <a:r>
              <a:rPr lang="cs-CZ" i="1" dirty="0" err="1"/>
              <a:t>links</a:t>
            </a:r>
            <a:r>
              <a:rPr lang="cs-CZ" i="1" dirty="0"/>
              <a:t> open </a:t>
            </a:r>
            <a:r>
              <a:rPr lang="cs-CZ" i="1" dirty="0" err="1"/>
              <a:t>overlay</a:t>
            </a:r>
            <a:r>
              <a:rPr lang="cs-CZ" i="1" dirty="0"/>
              <a:t> </a:t>
            </a:r>
            <a:r>
              <a:rPr lang="cs-CZ" i="1" baseline="30000" dirty="0"/>
              <a:t>https://doi.org/10.1016/S2213-2600(20)30076-X</a:t>
            </a:r>
          </a:p>
          <a:p>
            <a:r>
              <a:rPr lang="cs-CZ" i="1" dirty="0" smtClean="0">
                <a:hlinkClick r:id="rId4"/>
              </a:rPr>
              <a:t>ZheXuMD</a:t>
            </a:r>
            <a:r>
              <a:rPr lang="cs-CZ" i="1" baseline="30000" dirty="0" smtClean="0">
                <a:hlinkClick r:id="rId4"/>
              </a:rPr>
              <a:t>a†</a:t>
            </a:r>
            <a:r>
              <a:rPr lang="cs-CZ" i="1" dirty="0" smtClean="0">
                <a:hlinkClick r:id="rId4"/>
              </a:rPr>
              <a:t>LeiShiMD</a:t>
            </a:r>
            <a:r>
              <a:rPr lang="cs-CZ" i="1" baseline="30000" dirty="0" smtClean="0">
                <a:hlinkClick r:id="rId4"/>
              </a:rPr>
              <a:t>a†</a:t>
            </a:r>
            <a:r>
              <a:rPr lang="cs-CZ" i="1" dirty="0" smtClean="0">
                <a:hlinkClick r:id="rId4"/>
              </a:rPr>
              <a:t>YijinWangPhD</a:t>
            </a:r>
            <a:r>
              <a:rPr lang="cs-CZ" i="1" baseline="30000" dirty="0" smtClean="0">
                <a:hlinkClick r:id="rId4"/>
              </a:rPr>
              <a:t>b†</a:t>
            </a:r>
            <a:r>
              <a:rPr lang="cs-CZ" i="1" dirty="0" smtClean="0">
                <a:hlinkClick r:id="rId4"/>
              </a:rPr>
              <a:t>JiyuanZhangPhD</a:t>
            </a:r>
            <a:r>
              <a:rPr lang="cs-CZ" i="1" baseline="30000" dirty="0" smtClean="0">
                <a:hlinkClick r:id="rId4"/>
              </a:rPr>
              <a:t>a</a:t>
            </a:r>
            <a:r>
              <a:rPr lang="cs-CZ" i="1" dirty="0" smtClean="0">
                <a:hlinkClick r:id="rId4"/>
              </a:rPr>
              <a:t>LeiHuangMD</a:t>
            </a:r>
            <a:r>
              <a:rPr lang="cs-CZ" i="1" baseline="30000" dirty="0" smtClean="0">
                <a:hlinkClick r:id="rId4"/>
              </a:rPr>
              <a:t>a</a:t>
            </a:r>
            <a:r>
              <a:rPr lang="cs-CZ" i="1" dirty="0" smtClean="0">
                <a:hlinkClick r:id="rId4"/>
              </a:rPr>
              <a:t>ChaoZhangPhD</a:t>
            </a:r>
            <a:r>
              <a:rPr lang="cs-CZ" i="1" baseline="30000" dirty="0" smtClean="0">
                <a:hlinkClick r:id="rId4"/>
              </a:rPr>
              <a:t>a</a:t>
            </a:r>
            <a:r>
              <a:rPr lang="cs-CZ" i="1" dirty="0" smtClean="0">
                <a:hlinkClick r:id="rId4"/>
              </a:rPr>
              <a:t>ShuhongLiuMSc</a:t>
            </a:r>
            <a:r>
              <a:rPr lang="cs-CZ" i="1" baseline="30000" dirty="0" smtClean="0">
                <a:hlinkClick r:id="rId4"/>
              </a:rPr>
              <a:t>b</a:t>
            </a:r>
            <a:r>
              <a:rPr lang="cs-CZ" i="1" dirty="0" smtClean="0">
                <a:hlinkClick r:id="rId4"/>
              </a:rPr>
              <a:t>PengZhaoMSc</a:t>
            </a:r>
            <a:r>
              <a:rPr lang="cs-CZ" i="1" baseline="30000" dirty="0" smtClean="0">
                <a:hlinkClick r:id="rId4"/>
              </a:rPr>
              <a:t>a</a:t>
            </a:r>
            <a:r>
              <a:rPr lang="cs-CZ" i="1" dirty="0" smtClean="0">
                <a:hlinkClick r:id="rId4"/>
              </a:rPr>
              <a:t>HongxiaLiuBSc</a:t>
            </a:r>
            <a:r>
              <a:rPr lang="cs-CZ" i="1" baseline="30000" dirty="0" smtClean="0">
                <a:hlinkClick r:id="rId4"/>
              </a:rPr>
              <a:t>a</a:t>
            </a:r>
            <a:r>
              <a:rPr lang="cs-CZ" i="1" dirty="0" smtClean="0">
                <a:hlinkClick r:id="rId4"/>
              </a:rPr>
              <a:t>LiZhuMSc</a:t>
            </a:r>
            <a:r>
              <a:rPr lang="cs-CZ" i="1" baseline="30000" dirty="0" smtClean="0">
                <a:hlinkClick r:id="rId4"/>
              </a:rPr>
              <a:t>b</a:t>
            </a:r>
            <a:r>
              <a:rPr lang="cs-CZ" i="1" dirty="0" smtClean="0">
                <a:hlinkClick r:id="rId4"/>
              </a:rPr>
              <a:t>YanhongTaiMD</a:t>
            </a:r>
            <a:r>
              <a:rPr lang="cs-CZ" i="1" baseline="30000" dirty="0" smtClean="0">
                <a:hlinkClick r:id="rId4"/>
              </a:rPr>
              <a:t>b</a:t>
            </a:r>
            <a:r>
              <a:rPr lang="cs-CZ" i="1" dirty="0" smtClean="0">
                <a:hlinkClick r:id="rId4"/>
              </a:rPr>
              <a:t>ProfChangqingBaiMD</a:t>
            </a:r>
            <a:r>
              <a:rPr lang="cs-CZ" i="1" baseline="30000" dirty="0" smtClean="0">
                <a:hlinkClick r:id="rId4"/>
              </a:rPr>
              <a:t>c</a:t>
            </a:r>
            <a:r>
              <a:rPr lang="cs-CZ" i="1" dirty="0" smtClean="0">
                <a:hlinkClick r:id="rId4"/>
              </a:rPr>
              <a:t>TingtingGaoBSc</a:t>
            </a:r>
            <a:r>
              <a:rPr lang="cs-CZ" i="1" baseline="30000" dirty="0" smtClean="0">
                <a:hlinkClick r:id="rId4"/>
              </a:rPr>
              <a:t>b</a:t>
            </a:r>
            <a:r>
              <a:rPr lang="cs-CZ" i="1" dirty="0" smtClean="0">
                <a:hlinkClick r:id="rId4"/>
              </a:rPr>
              <a:t>JinwenSongPhD</a:t>
            </a:r>
            <a:r>
              <a:rPr lang="cs-CZ" i="1" baseline="30000" dirty="0" smtClean="0">
                <a:hlinkClick r:id="rId4"/>
              </a:rPr>
              <a:t>a</a:t>
            </a:r>
            <a:r>
              <a:rPr lang="cs-CZ" i="1" dirty="0" smtClean="0">
                <a:hlinkClick r:id="rId4"/>
              </a:rPr>
              <a:t>PengXiaMSc</a:t>
            </a:r>
            <a:r>
              <a:rPr lang="cs-CZ" i="1" baseline="30000" dirty="0" smtClean="0">
                <a:hlinkClick r:id="rId4"/>
              </a:rPr>
              <a:t>a</a:t>
            </a:r>
            <a:r>
              <a:rPr lang="cs-CZ" i="1" dirty="0" smtClean="0">
                <a:hlinkClick r:id="rId4"/>
              </a:rPr>
              <a:t>JinghuiDongMD</a:t>
            </a:r>
            <a:r>
              <a:rPr lang="cs-CZ" i="1" baseline="30000" dirty="0" smtClean="0">
                <a:hlinkClick r:id="rId4"/>
              </a:rPr>
              <a:t>d</a:t>
            </a:r>
            <a:r>
              <a:rPr lang="cs-CZ" i="1" dirty="0" smtClean="0">
                <a:hlinkClick r:id="rId4"/>
              </a:rPr>
              <a:t>ProfJingminZhaoMD</a:t>
            </a:r>
            <a:r>
              <a:rPr lang="cs-CZ" i="1" baseline="30000" dirty="0" smtClean="0">
                <a:hlinkClick r:id="rId4"/>
              </a:rPr>
              <a:t>b</a:t>
            </a:r>
            <a:r>
              <a:rPr lang="cs-CZ" i="1" dirty="0" smtClean="0">
                <a:hlinkClick r:id="rId4"/>
              </a:rPr>
              <a:t>ProfFu-ShengWangMD</a:t>
            </a:r>
            <a:r>
              <a:rPr lang="cs-CZ" i="1" baseline="30000" dirty="0" smtClean="0">
                <a:hlinkClick r:id="rId4"/>
              </a:rPr>
              <a:t>a</a:t>
            </a:r>
            <a:endParaRPr lang="cs-CZ" i="1" baseline="30000" dirty="0"/>
          </a:p>
          <a:p>
            <a:endParaRPr lang="cs-CZ" dirty="0"/>
          </a:p>
          <a:p>
            <a:pPr lvl="0"/>
            <a:endParaRPr lang="cs-CZ" dirty="0">
              <a:solidFill>
                <a:prstClr val="black"/>
              </a:solidFill>
            </a:endParaRPr>
          </a:p>
          <a:p>
            <a:pPr lvl="0"/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838" y="5697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6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46643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Protiepidemická opatření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506828" y="1519707"/>
            <a:ext cx="10406130" cy="47007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Cíle:</a:t>
            </a:r>
          </a:p>
          <a:p>
            <a:pPr marL="0" indent="0">
              <a:buNone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Snížit nemocnost</a:t>
            </a:r>
          </a:p>
          <a:p>
            <a:pPr marL="0" indent="0">
              <a:buNone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Snížit úmrtnost</a:t>
            </a:r>
          </a:p>
          <a:p>
            <a:pPr marL="0" indent="0">
              <a:buNone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Předejít zahlcení zdravotnictví</a:t>
            </a:r>
          </a:p>
          <a:p>
            <a:pPr marL="0" indent="0">
              <a:buNone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Získat čas (dostupnost léků, zvýšení zkušeností, znalostí, ochranných prostředků…)</a:t>
            </a:r>
          </a:p>
          <a:p>
            <a:pPr marL="0" indent="0">
              <a:buNone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Tlumit paniku, připravit obyvatelstvo, organizační opatření</a:t>
            </a:r>
          </a:p>
          <a:p>
            <a:pPr marL="0" indent="0">
              <a:buNone/>
            </a:pPr>
            <a:endParaRPr lang="cs-CZ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Evropě jsou zvoleny </a:t>
            </a:r>
            <a:r>
              <a:rPr lang="cs-CZ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různé přístupy,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často směřující pouze k ochraně rizikových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skupin a snížení úmrtnosti. Postupně  opatření všude sílí. Liší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i rozsah testování.</a:t>
            </a:r>
          </a:p>
          <a:p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Šipka doprava 3"/>
          <p:cNvSpPr/>
          <p:nvPr/>
        </p:nvSpPr>
        <p:spPr>
          <a:xfrm>
            <a:off x="545386" y="2281944"/>
            <a:ext cx="849619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prava 4"/>
          <p:cNvSpPr/>
          <p:nvPr/>
        </p:nvSpPr>
        <p:spPr>
          <a:xfrm>
            <a:off x="545385" y="2692159"/>
            <a:ext cx="849619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>
            <a:off x="545384" y="3668569"/>
            <a:ext cx="849619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545391" y="3146019"/>
            <a:ext cx="849619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>
            <a:off x="545383" y="4475645"/>
            <a:ext cx="849619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5402" y="56334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2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068615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Počet testovaných na milion obyvatel v různých zemích</a:t>
            </a:r>
            <a:endParaRPr lang="cs-CZ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916232" y="2338353"/>
            <a:ext cx="10363826" cy="3424107"/>
          </a:xfrm>
        </p:spPr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644" y="1777286"/>
            <a:ext cx="9569003" cy="4546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5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Testy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počet  doposud  provedených testů je téměř 23 000. (25.3.)</a:t>
            </a:r>
          </a:p>
          <a:p>
            <a:pPr marL="0" indent="0">
              <a:buNone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akutní 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fázi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Laboratorní diagnostika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onemocnění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COVID-19 se v současnosti opírá pouze o 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přímý průkaz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nukleové kyseliny SARS-CoV-2 (RT-PCR). </a:t>
            </a:r>
            <a:endParaRPr lang="cs-CZ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Později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mají efekt </a:t>
            </a:r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Sérologické 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testy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vzhledem k několikadennímu intervalu od prvních příznaků do nástupu protilátkové odpovědi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mají pouze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podpůrnou roli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Výsledky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takových testů je třeba pro stanovení diagnózy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akutního onemocnění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COVID-19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vždy ověřit přímým průkazem viru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065222" y="56069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Zdroj: WHO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https://www.who.int/</a:t>
            </a:r>
            <a:r>
              <a:rPr lang="cs-CZ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publications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-detail/laboratory-testing-for-2019-novel-coronavirus-in-suspected-human-cases-20200117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7598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explozivní epidemie a jejího zpomalení</a:t>
            </a:r>
            <a:endParaRPr lang="cs-CZ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645" y="1838930"/>
            <a:ext cx="9684912" cy="4304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9981" y="5846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1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56491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Sociální odstup- Efekt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87" y="1687132"/>
            <a:ext cx="9852338" cy="490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8287" y="5634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4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Globální výskyt k  25.3. 2020</a:t>
            </a:r>
          </a:p>
          <a:p>
            <a:pPr marL="0" indent="0">
              <a:buNone/>
            </a:pPr>
            <a:endParaRPr lang="cs-CZ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Celkový počet více než 400 000 případů</a:t>
            </a:r>
          </a:p>
          <a:p>
            <a:r>
              <a:rPr lang="cs-CZ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Počet úmrtí  téměř 20 000 </a:t>
            </a:r>
          </a:p>
          <a:p>
            <a:r>
              <a:rPr lang="cs-CZ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Počet postižených zemí  170</a:t>
            </a:r>
          </a:p>
          <a:p>
            <a:pPr marL="0" indent="0">
              <a:buNone/>
            </a:pPr>
            <a:r>
              <a:rPr lang="cs-CZ" sz="2100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Zdroj: Center </a:t>
            </a:r>
            <a:r>
              <a:rPr lang="cs-CZ" sz="2100" i="1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cs-CZ" sz="2100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Systems Science and </a:t>
            </a:r>
            <a:r>
              <a:rPr lang="cs-CZ" sz="2100" i="1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</a:t>
            </a:r>
            <a:r>
              <a:rPr lang="cs-CZ" sz="2100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100" i="1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cs-CZ" sz="2100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John </a:t>
            </a:r>
            <a:r>
              <a:rPr lang="cs-CZ" sz="2100" i="1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Hopkins</a:t>
            </a:r>
            <a:r>
              <a:rPr lang="cs-CZ" sz="2100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University. </a:t>
            </a:r>
          </a:p>
          <a:p>
            <a:pPr marL="0" indent="0">
              <a:buNone/>
            </a:pPr>
            <a:r>
              <a:rPr lang="cs-CZ" sz="2100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Doporučení: Sledujte aktualizované údaje, kde je možné i propojení na weby zemí EU </a:t>
            </a:r>
            <a:r>
              <a:rPr lang="cs-CZ" sz="2100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http://www.szu.cz/</a:t>
            </a:r>
            <a:r>
              <a:rPr lang="cs-CZ" sz="2100" i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interaktivní </a:t>
            </a:r>
            <a:r>
              <a:rPr lang="cs-CZ" sz="2100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https://systems.jhu.edu/</a:t>
            </a:r>
            <a:r>
              <a:rPr lang="cs-CZ" sz="2100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nebo</a:t>
            </a:r>
            <a:r>
              <a:rPr lang="cs-CZ" sz="2100" i="1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http://www.ecdc.com</a:t>
            </a:r>
            <a:endParaRPr lang="cs-CZ" sz="2100" i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pandemie </a:t>
            </a:r>
            <a:r>
              <a:rPr lang="cs-CZ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COVID-19</a:t>
            </a:r>
            <a:endParaRPr lang="cs-CZ" cap="non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9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081494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Protiepidemická opatření v </a:t>
            </a:r>
            <a:r>
              <a:rPr lang="cs-CZ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čr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927278" y="1803042"/>
            <a:ext cx="10350321" cy="4546243"/>
          </a:xfrm>
        </p:spPr>
        <p:txBody>
          <a:bodyPr>
            <a:normAutofit/>
          </a:bodyPr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Opatření  zahájena koncem ledna 2020, (upozornění na letištích) postupně rozšiřována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Orientace především na </a:t>
            </a:r>
            <a:r>
              <a:rPr lang="cs-CZ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identifikaci zdrojů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nákazy  s následnou izolací, vyhledání a vyšetření kontaktů (osob podezřelých z nákazy), tzv. </a:t>
            </a:r>
            <a:r>
              <a:rPr lang="cs-CZ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trasování,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KHS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Rozšiřují se, v závislosti na dostupnosti testů a odběrových míst, laboratorní vyšetření osob s epidemiologickou anamnézou a klinickými příznaky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polovině března zahájena </a:t>
            </a:r>
            <a:r>
              <a:rPr lang="cs-CZ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plošná karanténní opatření,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individuální opatření trvají. Intenzivní zdravotní výchova populace za účasti médií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Výhledově přechod na tzv. inteligentní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karanténování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rychlé a přesné</a:t>
            </a:r>
          </a:p>
          <a:p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Chronologii, konkrétní návody a detaily sledujte na </a:t>
            </a:r>
            <a:r>
              <a:rPr lang="cs-CZ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http://www.mzcr.cz</a:t>
            </a:r>
            <a:r>
              <a:rPr lang="cs-CZ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/</a:t>
            </a:r>
            <a:endParaRPr lang="cs-CZ" cap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7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862553"/>
          </a:xfrm>
        </p:spPr>
        <p:txBody>
          <a:bodyPr/>
          <a:lstStyle/>
          <a:p>
            <a:pPr algn="l"/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Algoritmus , 18.3.2020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42175" y="1725770"/>
            <a:ext cx="10336696" cy="41169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Aktuální algoritmy a návody k činnosti pro</a:t>
            </a:r>
          </a:p>
          <a:p>
            <a:pPr marL="0" indent="0">
              <a:buNone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Praktické lékaře, pediatry, </a:t>
            </a:r>
          </a:p>
          <a:p>
            <a:pPr marL="0" indent="0">
              <a:buNone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informace k odběrům,  používání OOP, aj.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4"/>
            </a:endParaRPr>
          </a:p>
          <a:p>
            <a:pPr marL="0" indent="0">
              <a:buNone/>
            </a:pPr>
            <a:endParaRPr lang="cs-CZ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4"/>
            </a:endParaRPr>
          </a:p>
          <a:p>
            <a:pPr marL="0" indent="0">
              <a:buNone/>
            </a:pPr>
            <a:r>
              <a:rPr lang="cs-CZ" sz="1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Pro zdravotníky – Aktuální informace o COVID-19</a:t>
            </a:r>
            <a:endParaRPr lang="cs-CZ" sz="1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868" y="399245"/>
            <a:ext cx="5267548" cy="609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</p:txBody>
      </p:sp>
      <p:sp>
        <p:nvSpPr>
          <p:cNvPr id="6" name="Šipka dolů 5"/>
          <p:cNvSpPr/>
          <p:nvPr/>
        </p:nvSpPr>
        <p:spPr>
          <a:xfrm>
            <a:off x="2421228" y="333666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6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2413" y="58344"/>
            <a:ext cx="10364451" cy="1596177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Předpoklad dalšího šíření?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65740" y="1847959"/>
            <a:ext cx="10363826" cy="3424107"/>
          </a:xfrm>
        </p:spPr>
        <p:txBody>
          <a:bodyPr>
            <a:noAutofit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Pandemický potenciál 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COVID-19 Ano,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(SARS ano,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Mers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nejspíše ne) 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Nemožná eliminace, natož eradikace, pouze kvalitní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surveillance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management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prognóza pro Asii,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ameriku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Negativní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Prognóza pro Evropu negativní 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Matematické modely, různé scénáře,  Trendy,  odhady cca 3-4-6 měsíců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Vakcíny za rok, léčba zdrojů?</a:t>
            </a: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0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cs-CZ" dirty="0">
              <a:hlinkClick r:id="rId4" action="ppaction://hlinkpres?slideindex=1&amp;slidetitle="/>
            </a:endParaRPr>
          </a:p>
          <a:p>
            <a:endParaRPr lang="cs-CZ" dirty="0" smtClean="0">
              <a:hlinkClick r:id="rId4" action="ppaction://hlinkpres?slideindex=1&amp;slidetitle="/>
            </a:endParaRPr>
          </a:p>
          <a:p>
            <a:endParaRPr lang="cs-CZ" dirty="0">
              <a:hlinkClick r:id="rId4" action="ppaction://hlinkpres?slideindex=1&amp;slidetitle=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99" y="656823"/>
            <a:ext cx="9393235" cy="536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0" y="6217136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 zdroj: </a:t>
            </a:r>
            <a:r>
              <a:rPr lang="en-US" i="1" dirty="0" smtClean="0"/>
              <a:t>Roy </a:t>
            </a:r>
            <a:r>
              <a:rPr lang="en-US" i="1" dirty="0"/>
              <a:t>M </a:t>
            </a:r>
            <a:r>
              <a:rPr lang="en-US" i="1" dirty="0" smtClean="0"/>
              <a:t>Anderson</a:t>
            </a:r>
            <a:r>
              <a:rPr lang="cs-CZ" i="1" dirty="0" smtClean="0"/>
              <a:t>, </a:t>
            </a:r>
            <a:r>
              <a:rPr lang="en-US" i="1" dirty="0" smtClean="0"/>
              <a:t>How </a:t>
            </a:r>
            <a:r>
              <a:rPr lang="en-US" i="1" dirty="0"/>
              <a:t>will country-based mitigation measures influence the course of the COVID-19 epidemic</a:t>
            </a:r>
            <a:r>
              <a:rPr lang="en-US" i="1" dirty="0" smtClean="0"/>
              <a:t>?</a:t>
            </a:r>
            <a:r>
              <a:rPr lang="cs-CZ" i="1" dirty="0" smtClean="0"/>
              <a:t> Lancet, 9.3.2020</a:t>
            </a:r>
            <a:endParaRPr lang="cs-CZ" i="1" dirty="0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4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lvl="8"/>
            <a:endParaRPr lang="cs-CZ" sz="5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4" y="241857"/>
            <a:ext cx="8351520" cy="630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528858" y="5203767"/>
            <a:ext cx="310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Zdroj: </a:t>
            </a:r>
            <a:r>
              <a:rPr lang="cs-CZ" i="1" dirty="0" err="1" smtClean="0"/>
              <a:t>Parametricke</a:t>
            </a:r>
            <a:r>
              <a:rPr lang="cs-CZ" i="1" dirty="0" smtClean="0"/>
              <a:t> </a:t>
            </a:r>
            <a:r>
              <a:rPr lang="cs-CZ" i="1" dirty="0" err="1"/>
              <a:t>modelovan</a:t>
            </a:r>
            <a:r>
              <a:rPr lang="cs-CZ" i="1" dirty="0"/>
              <a:t> pandemie COVID-19</a:t>
            </a:r>
          </a:p>
          <a:p>
            <a:r>
              <a:rPr lang="sv-SE" i="1" dirty="0"/>
              <a:t>doc. Mgr. Martin Spousta, Ph.D.</a:t>
            </a:r>
          </a:p>
          <a:p>
            <a:r>
              <a:rPr lang="cs-CZ" i="1" dirty="0" smtClean="0"/>
              <a:t>24</a:t>
            </a:r>
            <a:r>
              <a:rPr lang="cs-CZ" i="1" dirty="0"/>
              <a:t>. </a:t>
            </a:r>
            <a:r>
              <a:rPr lang="cs-CZ" i="1" dirty="0" err="1" smtClean="0"/>
              <a:t>Brezna</a:t>
            </a:r>
            <a:r>
              <a:rPr lang="cs-CZ" i="1" dirty="0" smtClean="0"/>
              <a:t> 2020</a:t>
            </a:r>
            <a:endParaRPr lang="cs-CZ" i="1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7865" y="206062"/>
            <a:ext cx="10364451" cy="1261658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Hlavní neznámé 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913774" y="1931832"/>
            <a:ext cx="10363826" cy="461063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Nejsou spolehlivé údaje o smrtnosti, otázka nejistého jmenovatele</a:t>
            </a:r>
          </a:p>
          <a:p>
            <a:pPr marL="457200" indent="-457200">
              <a:buFont typeface="+mj-lt"/>
              <a:buAutoNum type="arabicParenR"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Chybí přesné vymezení doby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presymtopmatického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vylučování viru</a:t>
            </a:r>
          </a:p>
          <a:p>
            <a:pPr marL="457200" indent="-457200">
              <a:buFont typeface="+mj-lt"/>
              <a:buAutoNum type="arabicParenR"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Není zcela definitivně známa infekční perioda</a:t>
            </a:r>
          </a:p>
          <a:p>
            <a:pPr marL="457200" indent="-457200">
              <a:buFont typeface="+mj-lt"/>
              <a:buAutoNum type="arabicParenR"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Není jisté jaká je proporce asymptomatických průběhů  </a:t>
            </a:r>
          </a:p>
          <a:p>
            <a:pPr marL="457200" indent="-457200">
              <a:buFont typeface="+mj-lt"/>
              <a:buAutoNum type="arabicParenR"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Není známo, jaký mají asymptomatické nákazy epidemiologický význam (děti)</a:t>
            </a:r>
          </a:p>
          <a:p>
            <a:pPr marL="0" indent="0">
              <a:buNone/>
            </a:pPr>
            <a:r>
              <a:rPr lang="cs-CZ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?</a:t>
            </a:r>
          </a:p>
          <a:p>
            <a:pPr marL="457200" indent="-457200">
              <a:buFont typeface="+mj-lt"/>
              <a:buAutoNum type="arabicParenR"/>
            </a:pPr>
            <a:endParaRPr lang="cs-CZ" dirty="0" smtClean="0"/>
          </a:p>
          <a:p>
            <a:pPr marL="457200" indent="-457200">
              <a:buFont typeface="+mj-lt"/>
              <a:buAutoNum type="arabicParenR"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2413" y="58344"/>
            <a:ext cx="10364451" cy="1596177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Další otázky?</a:t>
            </a:r>
            <a:b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414022" y="856432"/>
            <a:ext cx="9869864" cy="5825766"/>
          </a:xfrm>
        </p:spPr>
        <p:txBody>
          <a:bodyPr>
            <a:noAutofit/>
          </a:bodyPr>
          <a:lstStyle/>
          <a:p>
            <a:r>
              <a:rPr lang="cs-CZ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Vlastnosti viru? Detaily </a:t>
            </a:r>
            <a:r>
              <a:rPr lang="cs-CZ" sz="2400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patogenézy</a:t>
            </a:r>
            <a:r>
              <a:rPr lang="cs-CZ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r>
              <a:rPr lang="cs-CZ" sz="24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Jaká je role vnímavosti (hostitelských receptorů)?</a:t>
            </a:r>
          </a:p>
          <a:p>
            <a:r>
              <a:rPr lang="cs-CZ" sz="24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Jaká bude </a:t>
            </a:r>
            <a:r>
              <a:rPr lang="cs-CZ" sz="24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postinfekční</a:t>
            </a:r>
            <a:r>
              <a:rPr lang="cs-CZ" sz="24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imunita?</a:t>
            </a:r>
          </a:p>
          <a:p>
            <a:r>
              <a:rPr lang="cs-CZ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Průběh u těhotných, možnost </a:t>
            </a:r>
            <a:r>
              <a:rPr lang="cs-CZ" sz="2400" cap="non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transplacentárního</a:t>
            </a:r>
            <a:r>
              <a:rPr lang="cs-CZ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perinatálního  přenosu?</a:t>
            </a:r>
          </a:p>
          <a:p>
            <a:r>
              <a:rPr lang="cs-CZ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 zmizel SARS, kde se mimo sezónu skrývá chřipka?</a:t>
            </a:r>
          </a:p>
          <a:p>
            <a:r>
              <a:rPr lang="cs-CZ" sz="24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Jaká bude </a:t>
            </a:r>
            <a:r>
              <a:rPr lang="cs-CZ" sz="24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seroprevalence</a:t>
            </a:r>
            <a:r>
              <a:rPr lang="cs-CZ" sz="24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exponovaných zdravotníků, v běžné populaci?</a:t>
            </a:r>
          </a:p>
          <a:p>
            <a:r>
              <a:rPr lang="cs-CZ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Nakolik byla drsná opatření účinná? </a:t>
            </a:r>
          </a:p>
          <a:p>
            <a:r>
              <a:rPr lang="cs-CZ" sz="24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Jsou možné duální infekce se chřipkou, jinými ARI?</a:t>
            </a:r>
          </a:p>
          <a:p>
            <a:r>
              <a:rPr lang="cs-CZ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Jaký </a:t>
            </a:r>
            <a:r>
              <a:rPr lang="cs-CZ" sz="24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potenciál dalších </a:t>
            </a:r>
            <a:r>
              <a:rPr lang="cs-CZ" sz="24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zoonotických</a:t>
            </a:r>
            <a:r>
              <a:rPr lang="cs-CZ" sz="24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400" cap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koronavirů</a:t>
            </a:r>
            <a:r>
              <a:rPr lang="cs-CZ" sz="24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3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2543" y="122164"/>
            <a:ext cx="10364451" cy="1596177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závěrem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119813" y="1525158"/>
            <a:ext cx="9869864" cy="4731886"/>
          </a:xfrm>
        </p:spPr>
        <p:txBody>
          <a:bodyPr>
            <a:noAutofit/>
          </a:bodyPr>
          <a:lstStyle/>
          <a:p>
            <a:endParaRPr lang="cs-CZ" sz="2400" cap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KVALITNÍCH INFORMACÍ BUDE MNOHO</a:t>
            </a:r>
          </a:p>
          <a:p>
            <a:r>
              <a:rPr lang="cs-CZ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PŘEDCHOZÍ PANDEMIE SARS JSME SE NEPOUČILI DOST</a:t>
            </a:r>
          </a:p>
          <a:p>
            <a:r>
              <a:rPr lang="cs-CZ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NUTNO PŘIVYKNOUT NOVÉ NÁKAZE, POPULACE SE PROMOŘÍ</a:t>
            </a:r>
          </a:p>
          <a:p>
            <a:r>
              <a:rPr lang="cs-CZ" sz="2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VELKÁ VÝZVA K DLOUHÉMU BOJI S NÁKAZOU</a:t>
            </a:r>
            <a:endParaRPr lang="cs-CZ" cap="none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0" lvl="8" indent="0">
              <a:buNone/>
            </a:pP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0" lvl="8" indent="0">
              <a:buNone/>
            </a:pPr>
            <a:endParaRPr lang="cs-CZ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57600" lvl="8" indent="0">
              <a:buNone/>
            </a:pPr>
            <a:r>
              <a:rPr lang="cs-CZ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Děkuji </a:t>
            </a:r>
            <a:r>
              <a:rPr lang="cs-CZ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</a:t>
            </a:r>
            <a:r>
              <a:rPr lang="cs-CZ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pozornost, </a:t>
            </a:r>
          </a:p>
          <a:p>
            <a:pPr marL="3657600" lvl="8" indent="0">
              <a:buNone/>
            </a:pPr>
            <a:r>
              <a:rPr lang="cs-CZ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přeji odvahu, optimismus, ohleduplné lidi kolem</a:t>
            </a: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3225" y="3663931"/>
            <a:ext cx="840887" cy="86190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0375" y="1883118"/>
            <a:ext cx="902850" cy="88840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2179" y="2327320"/>
            <a:ext cx="911788" cy="86269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0670" y="3148083"/>
            <a:ext cx="911788" cy="862692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5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2677" y="481969"/>
            <a:ext cx="10364451" cy="772401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Výskyt v </a:t>
            </a:r>
            <a:r>
              <a:rPr lang="cs-CZ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číně</a:t>
            </a:r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v ostatních zemích světa k 25.3.2020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8384030" y="6394806"/>
            <a:ext cx="22189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Zdroj: 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ECDC </a:t>
            </a:r>
            <a:endParaRPr lang="cs-CZ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50" y="1762110"/>
            <a:ext cx="10302815" cy="448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791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55346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Distribuce infekcí </a:t>
            </a: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COVID-19 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podle regionů mimo pevninskou Čínu</a:t>
            </a: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 datu </a:t>
            </a:r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25.3.2020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9706843" y="6132836"/>
            <a:ext cx="1736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Zdroj: 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ECDC</a:t>
            </a:r>
            <a:endParaRPr lang="cs-CZ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95" y="1708014"/>
            <a:ext cx="10662223" cy="442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4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34051" y="618517"/>
            <a:ext cx="5757949" cy="2157934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Výskyt ve světě, absolutní případy </a:t>
            </a:r>
            <a:b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nemocnost / 100 000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19" y="405159"/>
            <a:ext cx="5918807" cy="4150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794" y="2759825"/>
            <a:ext cx="5847850" cy="393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788182" y="6149291"/>
            <a:ext cx="1736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Zdroj: 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ECDC</a:t>
            </a:r>
            <a:endParaRPr lang="cs-CZ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332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patient intensive care icon">
            <a:extLst>
              <a:ext uri="{FF2B5EF4-FFF2-40B4-BE49-F238E27FC236}">
                <a16:creationId xmlns:a16="http://schemas.microsoft.com/office/drawing/2014/main" xmlns="" id="{F7961007-3AE9-4D8C-B129-92BA1E83A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14230" r="13846" b="20055"/>
          <a:stretch/>
        </p:blipFill>
        <p:spPr bwMode="auto">
          <a:xfrm>
            <a:off x="6934200" y="1803852"/>
            <a:ext cx="1255818" cy="125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31B4A6DC-42C2-43A0-A206-0BEB7BFBAD57}"/>
              </a:ext>
            </a:extLst>
          </p:cNvPr>
          <p:cNvSpPr txBox="1">
            <a:spLocks/>
          </p:cNvSpPr>
          <p:nvPr/>
        </p:nvSpPr>
        <p:spPr>
          <a:xfrm>
            <a:off x="466891" y="618185"/>
            <a:ext cx="10972800" cy="101743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ZÁVAŽNOST 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COVID-19</a:t>
            </a:r>
            <a:r>
              <a:rPr lang="cs-CZ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/Analýza </a:t>
            </a:r>
            <a:r>
              <a:rPr lang="cs-CZ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čínského CDC 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3600" dirty="0"/>
          </a:p>
          <a:p>
            <a:pPr fontAlgn="auto">
              <a:spcAft>
                <a:spcPts val="0"/>
              </a:spcAft>
            </a:pP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12BD4086-6770-4317-BA83-FEEC9DBDB2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0430329"/>
              </p:ext>
            </p:extLst>
          </p:nvPr>
        </p:nvGraphicFramePr>
        <p:xfrm>
          <a:off x="3609621" y="1803852"/>
          <a:ext cx="5289763" cy="4096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xmlns="" id="{62CE2F2C-263D-4858-850D-6353E6E8BDB0}"/>
              </a:ext>
            </a:extLst>
          </p:cNvPr>
          <p:cNvCxnSpPr/>
          <p:nvPr/>
        </p:nvCxnSpPr>
        <p:spPr>
          <a:xfrm>
            <a:off x="6172200" y="3200400"/>
            <a:ext cx="487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1">
            <a:extLst>
              <a:ext uri="{FF2B5EF4-FFF2-40B4-BE49-F238E27FC236}">
                <a16:creationId xmlns:a16="http://schemas.microsoft.com/office/drawing/2014/main" xmlns="" id="{61C83E7E-8092-4722-AB3B-C54F57591DC8}"/>
              </a:ext>
            </a:extLst>
          </p:cNvPr>
          <p:cNvCxnSpPr>
            <a:cxnSpLocks/>
          </p:cNvCxnSpPr>
          <p:nvPr/>
        </p:nvCxnSpPr>
        <p:spPr>
          <a:xfrm>
            <a:off x="6594406" y="4572000"/>
            <a:ext cx="44545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13">
            <a:extLst>
              <a:ext uri="{FF2B5EF4-FFF2-40B4-BE49-F238E27FC236}">
                <a16:creationId xmlns:a16="http://schemas.microsoft.com/office/drawing/2014/main" xmlns="" id="{BEF0EC3F-23B9-4573-AA06-3EF95ECAA5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163504" y="3410716"/>
            <a:ext cx="1048326" cy="1048326"/>
          </a:xfrm>
          <a:prstGeom prst="rect">
            <a:avLst/>
          </a:prstGeom>
        </p:spPr>
      </p:pic>
      <p:pic>
        <p:nvPicPr>
          <p:cNvPr id="8" name="Picture 15" descr="A drawing of a face&#10;&#10;Description generated with high confidence">
            <a:extLst>
              <a:ext uri="{FF2B5EF4-FFF2-40B4-BE49-F238E27FC236}">
                <a16:creationId xmlns:a16="http://schemas.microsoft.com/office/drawing/2014/main" xmlns="" id="{5FB20BB7-75ED-477F-AF71-15D0D68CCC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385" y="4734394"/>
            <a:ext cx="624891" cy="1085877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EC1DD6FD-109E-43F4-90DE-E85B34489883}"/>
              </a:ext>
            </a:extLst>
          </p:cNvPr>
          <p:cNvSpPr txBox="1">
            <a:spLocks/>
          </p:cNvSpPr>
          <p:nvPr/>
        </p:nvSpPr>
        <p:spPr>
          <a:xfrm>
            <a:off x="576167" y="1952221"/>
            <a:ext cx="4506536" cy="5823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celkový počet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72,314</a:t>
            </a:r>
            <a:endParaRPr lang="cs-CZ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44,672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potvrzených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(61.8%)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16,186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suspektních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(22.4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%)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10,567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klinicky diagnostikovaných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(14.6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%)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889 </a:t>
            </a:r>
            <a:r>
              <a:rPr lang="cs-CZ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inaparentních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(1.2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%)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2.3% </a:t>
            </a:r>
            <a:r>
              <a:rPr lang="cs-CZ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fatálních</a:t>
            </a:r>
          </a:p>
          <a:p>
            <a:pPr marL="0" indent="0">
              <a:buNone/>
            </a:pPr>
            <a:r>
              <a:rPr lang="cs-CZ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</a:t>
            </a:r>
            <a:r>
              <a:rPr lang="cs-CZ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7898296" y="5911047"/>
            <a:ext cx="42937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4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Zdroj: CCDC </a:t>
            </a:r>
            <a:r>
              <a:rPr lang="cs-CZ" sz="1400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weekly</a:t>
            </a:r>
            <a:r>
              <a:rPr lang="en-US" sz="1400" i="1" dirty="0">
                <a:solidFill>
                  <a:prstClr val="black"/>
                </a:solidFill>
              </a:rPr>
              <a:t>The Epidemiological Characteristics of an Outbreak of 2019 </a:t>
            </a:r>
            <a:r>
              <a:rPr lang="en-US" sz="1400" i="1" dirty="0" err="1">
                <a:solidFill>
                  <a:prstClr val="black"/>
                </a:solidFill>
              </a:rPr>
              <a:t>NovelCoronavirus</a:t>
            </a:r>
            <a:r>
              <a:rPr lang="en-US" sz="1400" i="1" dirty="0">
                <a:solidFill>
                  <a:prstClr val="black"/>
                </a:solidFill>
              </a:rPr>
              <a:t> Diseases (COVID-19) — China, 2020</a:t>
            </a:r>
            <a:endParaRPr lang="cs-CZ" sz="14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5526" y="5911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2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991342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ZÁVAŽNOST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COVID-19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/Analýza čínského CDC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3"/>
          </p:nvPr>
        </p:nvSpPr>
        <p:spPr>
          <a:xfrm>
            <a:off x="9169758" y="2367092"/>
            <a:ext cx="2107842" cy="1173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cs-CZ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Nejvíce ohrožená skupina</a:t>
            </a:r>
            <a:endParaRPr lang="cs-CZ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9169758" y="5412047"/>
            <a:ext cx="2897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</a:pPr>
            <a:r>
              <a:rPr lang="cs-CZ" sz="1200" i="1" cap="all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Zdroj: CCDC </a:t>
            </a:r>
            <a:r>
              <a:rPr lang="cs-CZ" sz="1200" i="1" cap="all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weekly</a:t>
            </a:r>
            <a:r>
              <a:rPr lang="en-US" sz="1200" i="1" cap="all" dirty="0">
                <a:solidFill>
                  <a:prstClr val="black"/>
                </a:solidFill>
              </a:rPr>
              <a:t>The Epidemiological Characteristics of an Outbreak of 2019 </a:t>
            </a:r>
            <a:r>
              <a:rPr lang="en-US" sz="1200" i="1" cap="all" dirty="0" err="1">
                <a:solidFill>
                  <a:prstClr val="black"/>
                </a:solidFill>
              </a:rPr>
              <a:t>NovelCoronavirus</a:t>
            </a:r>
            <a:r>
              <a:rPr lang="en-US" sz="1200" i="1" cap="all" dirty="0">
                <a:solidFill>
                  <a:prstClr val="black"/>
                </a:solidFill>
              </a:rPr>
              <a:t> Diseases (COVID-19) — China, 2020</a:t>
            </a:r>
            <a:endParaRPr lang="cs-CZ" sz="1200" i="1" cap="all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41" y="1415268"/>
            <a:ext cx="7944398" cy="243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73" y="3944540"/>
            <a:ext cx="8001766" cy="257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ál 5"/>
          <p:cNvSpPr/>
          <p:nvPr/>
        </p:nvSpPr>
        <p:spPr>
          <a:xfrm>
            <a:off x="8163339" y="1545466"/>
            <a:ext cx="914400" cy="23078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754" y="6012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0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pk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TM04033925[[fn=Kapka]]</Template>
  <TotalTime>4625</TotalTime>
  <Words>1783</Words>
  <Application>Microsoft Office PowerPoint</Application>
  <PresentationFormat>Vlastní</PresentationFormat>
  <Paragraphs>355</Paragraphs>
  <Slides>47</Slides>
  <Notes>31</Notes>
  <HiddenSlides>0</HiddenSlides>
  <MMClips>41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48" baseType="lpstr">
      <vt:lpstr>Kapka</vt:lpstr>
      <vt:lpstr>Covid19  v globalizovaném světě  po třech měsících</vt:lpstr>
      <vt:lpstr>Case definice , k 3.3. 2020, WHO</vt:lpstr>
      <vt:lpstr>Prezentace aplikace PowerPoint</vt:lpstr>
      <vt:lpstr>pandemie COVID-19</vt:lpstr>
      <vt:lpstr>Výskyt v číně a v ostatních zemích světa k 25.3.2020</vt:lpstr>
      <vt:lpstr>Distribuce infekcí COVID-19 podle regionů mimo pevninskou Čínu, k datu 25.3.2020</vt:lpstr>
      <vt:lpstr>Výskyt ve světě, absolutní případy  a nemocnost / 100 000</vt:lpstr>
      <vt:lpstr>Prezentace aplikace PowerPoint</vt:lpstr>
      <vt:lpstr>ZÁVAŽNOST COVID-19 /Analýza čínského CDC   </vt:lpstr>
      <vt:lpstr>Prvé Odhady důsledků a nároků</vt:lpstr>
      <vt:lpstr>smrtnost</vt:lpstr>
      <vt:lpstr>Distribuce případů infekcí COVID-19 v Číně a mimo Čínu, podle data hlášení k 25. únoru 2020</vt:lpstr>
      <vt:lpstr>Geogarfické rozložení COVID-19 , Asie, k datu 25.2.2020</vt:lpstr>
      <vt:lpstr>Přehled situace v ČR k 25.3.2020</vt:lpstr>
      <vt:lpstr>Prezentace aplikace PowerPoint</vt:lpstr>
      <vt:lpstr>Prezentace aplikace PowerPoint</vt:lpstr>
      <vt:lpstr>Prezentace aplikace PowerPoint</vt:lpstr>
      <vt:lpstr>Geogarfické rozložení COVID-19 , svět, k datu 25.3.2020</vt:lpstr>
      <vt:lpstr>Proč Nový virus? Proč v Číně?</vt:lpstr>
      <vt:lpstr>Vznik nákazy, Tržiště ve WU Han</vt:lpstr>
      <vt:lpstr>Prezentace aplikace PowerPoint</vt:lpstr>
      <vt:lpstr>Prezentace aplikace PowerPoint</vt:lpstr>
      <vt:lpstr>Prezentace aplikace PowerPoint</vt:lpstr>
      <vt:lpstr>Období nakažlivosti covid 19</vt:lpstr>
      <vt:lpstr>Prezentace aplikace PowerPoint</vt:lpstr>
      <vt:lpstr>Základní koeficient reprodukce Ro</vt:lpstr>
      <vt:lpstr>Porovnání nakažlivosti</vt:lpstr>
      <vt:lpstr>Prezentace aplikace PowerPoint</vt:lpstr>
      <vt:lpstr>Prezentace aplikace PowerPoint</vt:lpstr>
      <vt:lpstr>  Sekundární attack rate</vt:lpstr>
      <vt:lpstr>  Sekundární attack rate</vt:lpstr>
      <vt:lpstr>Vnímavost k SARS-CoV-2</vt:lpstr>
      <vt:lpstr>Prezentace aplikace PowerPoint</vt:lpstr>
      <vt:lpstr>Prezentace aplikace PowerPoint</vt:lpstr>
      <vt:lpstr>Protiepidemická opatření</vt:lpstr>
      <vt:lpstr>Počet testovaných na milion obyvatel v různých zemích</vt:lpstr>
      <vt:lpstr>Testy</vt:lpstr>
      <vt:lpstr>Model explozivní epidemie a jejího zpomalení</vt:lpstr>
      <vt:lpstr>Sociální odstup- Efekt</vt:lpstr>
      <vt:lpstr>Protiepidemická opatření v čr</vt:lpstr>
      <vt:lpstr>Algoritmus , 18.3.2020</vt:lpstr>
      <vt:lpstr>Předpoklad dalšího šíření?</vt:lpstr>
      <vt:lpstr>Prezentace aplikace PowerPoint</vt:lpstr>
      <vt:lpstr>Prezentace aplikace PowerPoint</vt:lpstr>
      <vt:lpstr>Hlavní neznámé </vt:lpstr>
      <vt:lpstr>Další otázky? </vt:lpstr>
      <vt:lpstr> závěrem </vt:lpstr>
    </vt:vector>
  </TitlesOfParts>
  <Company>ATC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Nový koronavirus</dc:title>
  <dc:creator>Dana</dc:creator>
  <cp:lastModifiedBy>Dana Gopfertová</cp:lastModifiedBy>
  <cp:revision>282</cp:revision>
  <dcterms:created xsi:type="dcterms:W3CDTF">2020-02-11T11:37:35Z</dcterms:created>
  <dcterms:modified xsi:type="dcterms:W3CDTF">2020-03-25T19:21:47Z</dcterms:modified>
</cp:coreProperties>
</file>