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278" autoAdjust="0"/>
  </p:normalViewPr>
  <p:slideViewPr>
    <p:cSldViewPr snapToGrid="0">
      <p:cViewPr varScale="1">
        <p:scale>
          <a:sx n="77" d="100"/>
          <a:sy n="77" d="100"/>
        </p:scale>
        <p:origin x="83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A4187-03DD-4F3B-AF85-0FCBE7FEDC0E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9C8EA-9C78-41F9-B250-581CE7E0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388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Font </a:t>
            </a:r>
            <a:r>
              <a:rPr lang="cs-CZ" dirty="0" err="1" smtClean="0"/>
              <a:t>Corbel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9C8EA-9C78-41F9-B250-581CE7E0416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205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439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30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70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52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86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28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43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4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92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37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92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6475F-1377-4817-8BBB-44904993EEEA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EA3F2-C4C1-4DBD-BF9D-23EBAF355D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52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46" y="474397"/>
            <a:ext cx="5266571" cy="16195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673212" y="2652631"/>
            <a:ext cx="4781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="1" dirty="0" smtClean="0">
                <a:latin typeface="Corbel" panose="020B0503020204020204" pitchFamily="34" charset="0"/>
              </a:rPr>
              <a:t>MÍZNÍ SYSTÉM</a:t>
            </a:r>
            <a:endParaRPr lang="cs-CZ" sz="5400" b="1" dirty="0">
              <a:latin typeface="Corbel" panose="020B0503020204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"/>
          <a:stretch/>
        </p:blipFill>
        <p:spPr>
          <a:xfrm>
            <a:off x="-210312" y="1365423"/>
            <a:ext cx="2474180" cy="383969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58"/>
          <a:stretch/>
        </p:blipFill>
        <p:spPr>
          <a:xfrm>
            <a:off x="10113918" y="1438575"/>
            <a:ext cx="2075034" cy="4086771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0" y="5545279"/>
            <a:ext cx="12192000" cy="87764"/>
          </a:xfrm>
          <a:prstGeom prst="rect">
            <a:avLst/>
          </a:prstGeom>
          <a:solidFill>
            <a:srgbClr val="ED1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ED1C29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911282" y="5964258"/>
            <a:ext cx="636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orbel" panose="020B0503020204020204" pitchFamily="34" charset="0"/>
              </a:rPr>
              <a:t>prof. MUDr. David Kachlík, Ph.D.</a:t>
            </a:r>
            <a:endParaRPr lang="cs-CZ" sz="9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2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46" y="474397"/>
            <a:ext cx="5266571" cy="16195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9344" y="2414887"/>
            <a:ext cx="8979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PERIFERNÍ </a:t>
            </a:r>
          </a:p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NERVOVÝ</a:t>
            </a:r>
            <a:r>
              <a:rPr lang="cs-CZ" sz="4800" b="1" dirty="0">
                <a:latin typeface="Corbel" panose="020B0503020204020204" pitchFamily="34" charset="0"/>
              </a:rPr>
              <a:t> </a:t>
            </a:r>
            <a:r>
              <a:rPr lang="cs-CZ" sz="4800" b="1" dirty="0" smtClean="0">
                <a:latin typeface="Corbel" panose="020B0503020204020204" pitchFamily="34" charset="0"/>
              </a:rPr>
              <a:t>SYSTÉM I.</a:t>
            </a:r>
          </a:p>
          <a:p>
            <a:pPr algn="ctr"/>
            <a:endParaRPr lang="cs-CZ" sz="1000" b="1" dirty="0" smtClean="0">
              <a:latin typeface="Corbel" panose="020B0503020204020204" pitchFamily="34" charset="0"/>
            </a:endParaRPr>
          </a:p>
          <a:p>
            <a:pPr algn="ctr"/>
            <a:r>
              <a:rPr lang="cs-CZ" sz="4800" dirty="0" smtClean="0">
                <a:latin typeface="Corbel" panose="020B0503020204020204" pitchFamily="34" charset="0"/>
              </a:rPr>
              <a:t>Hlavové nervy I.-VI.</a:t>
            </a:r>
            <a:endParaRPr lang="cs-CZ" sz="4800" dirty="0">
              <a:latin typeface="Corbel" panose="020B0503020204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"/>
          <a:stretch/>
        </p:blipFill>
        <p:spPr>
          <a:xfrm>
            <a:off x="-210312" y="1365423"/>
            <a:ext cx="2474180" cy="383969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58"/>
          <a:stretch/>
        </p:blipFill>
        <p:spPr>
          <a:xfrm>
            <a:off x="10113918" y="1438575"/>
            <a:ext cx="2075034" cy="4086771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5545279"/>
            <a:ext cx="12192000" cy="87764"/>
          </a:xfrm>
          <a:prstGeom prst="rect">
            <a:avLst/>
          </a:prstGeom>
          <a:solidFill>
            <a:srgbClr val="ED1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ED1C29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11282" y="5964258"/>
            <a:ext cx="636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orbel" panose="020B0503020204020204" pitchFamily="34" charset="0"/>
              </a:rPr>
              <a:t>prof. MUDr. David Kachlík, Ph.D.</a:t>
            </a:r>
            <a:endParaRPr lang="cs-CZ" sz="9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70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46" y="474397"/>
            <a:ext cx="5266571" cy="16195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9344" y="2414887"/>
            <a:ext cx="8979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PERIFERNÍ </a:t>
            </a:r>
          </a:p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NERVOVÝ</a:t>
            </a:r>
            <a:r>
              <a:rPr lang="cs-CZ" sz="4800" b="1" dirty="0">
                <a:latin typeface="Corbel" panose="020B0503020204020204" pitchFamily="34" charset="0"/>
              </a:rPr>
              <a:t> </a:t>
            </a:r>
            <a:r>
              <a:rPr lang="cs-CZ" sz="4800" b="1" dirty="0" smtClean="0">
                <a:latin typeface="Corbel" panose="020B0503020204020204" pitchFamily="34" charset="0"/>
              </a:rPr>
              <a:t>SYSTÉM </a:t>
            </a:r>
            <a:r>
              <a:rPr lang="cs-CZ" sz="4800" b="1" dirty="0">
                <a:latin typeface="Corbel" panose="020B0503020204020204" pitchFamily="34" charset="0"/>
              </a:rPr>
              <a:t>I</a:t>
            </a:r>
            <a:r>
              <a:rPr lang="cs-CZ" sz="4800" b="1" dirty="0" smtClean="0">
                <a:latin typeface="Corbel" panose="020B0503020204020204" pitchFamily="34" charset="0"/>
              </a:rPr>
              <a:t>I.</a:t>
            </a:r>
          </a:p>
          <a:p>
            <a:pPr algn="ctr"/>
            <a:endParaRPr lang="cs-CZ" sz="1000" b="1" dirty="0" smtClean="0">
              <a:latin typeface="Corbel" panose="020B0503020204020204" pitchFamily="34" charset="0"/>
            </a:endParaRPr>
          </a:p>
          <a:p>
            <a:pPr algn="ctr"/>
            <a:r>
              <a:rPr lang="cs-CZ" sz="4800" dirty="0" smtClean="0">
                <a:latin typeface="Corbel" panose="020B0503020204020204" pitchFamily="34" charset="0"/>
              </a:rPr>
              <a:t>Hlavový nerv VII.</a:t>
            </a:r>
            <a:endParaRPr lang="cs-CZ" sz="4800" dirty="0">
              <a:latin typeface="Corbel" panose="020B0503020204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"/>
          <a:stretch/>
        </p:blipFill>
        <p:spPr>
          <a:xfrm>
            <a:off x="-210312" y="1365423"/>
            <a:ext cx="2474180" cy="383969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58"/>
          <a:stretch/>
        </p:blipFill>
        <p:spPr>
          <a:xfrm>
            <a:off x="10113918" y="1438575"/>
            <a:ext cx="2075034" cy="4086771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5545279"/>
            <a:ext cx="12192000" cy="87764"/>
          </a:xfrm>
          <a:prstGeom prst="rect">
            <a:avLst/>
          </a:prstGeom>
          <a:solidFill>
            <a:srgbClr val="ED1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ED1C29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11282" y="5964258"/>
            <a:ext cx="636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orbel" panose="020B0503020204020204" pitchFamily="34" charset="0"/>
              </a:rPr>
              <a:t>prof. MUDr. David Kachlík, Ph.D.</a:t>
            </a:r>
            <a:endParaRPr lang="cs-CZ" sz="9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53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46" y="474397"/>
            <a:ext cx="5266571" cy="16195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9344" y="2414887"/>
            <a:ext cx="8979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PERIFERNÍ </a:t>
            </a:r>
          </a:p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NERVOVÝ</a:t>
            </a:r>
            <a:r>
              <a:rPr lang="cs-CZ" sz="4800" b="1" dirty="0">
                <a:latin typeface="Corbel" panose="020B0503020204020204" pitchFamily="34" charset="0"/>
              </a:rPr>
              <a:t> </a:t>
            </a:r>
            <a:r>
              <a:rPr lang="cs-CZ" sz="4800" b="1" dirty="0" smtClean="0">
                <a:latin typeface="Corbel" panose="020B0503020204020204" pitchFamily="34" charset="0"/>
              </a:rPr>
              <a:t>SYSTÉM I.</a:t>
            </a:r>
          </a:p>
          <a:p>
            <a:pPr algn="ctr"/>
            <a:endParaRPr lang="cs-CZ" sz="1000" b="1" dirty="0" smtClean="0">
              <a:latin typeface="Corbel" panose="020B0503020204020204" pitchFamily="34" charset="0"/>
            </a:endParaRPr>
          </a:p>
          <a:p>
            <a:pPr algn="ctr"/>
            <a:r>
              <a:rPr lang="cs-CZ" sz="4800" dirty="0" smtClean="0">
                <a:latin typeface="Corbel" panose="020B0503020204020204" pitchFamily="34" charset="0"/>
              </a:rPr>
              <a:t>Hlavové nervy VIII.-XII.</a:t>
            </a:r>
            <a:endParaRPr lang="cs-CZ" sz="4800" dirty="0">
              <a:latin typeface="Corbel" panose="020B0503020204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"/>
          <a:stretch/>
        </p:blipFill>
        <p:spPr>
          <a:xfrm>
            <a:off x="-210312" y="1365423"/>
            <a:ext cx="2474180" cy="383969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58"/>
          <a:stretch/>
        </p:blipFill>
        <p:spPr>
          <a:xfrm>
            <a:off x="10113918" y="1438575"/>
            <a:ext cx="2075034" cy="4086771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5545279"/>
            <a:ext cx="12192000" cy="87764"/>
          </a:xfrm>
          <a:prstGeom prst="rect">
            <a:avLst/>
          </a:prstGeom>
          <a:solidFill>
            <a:srgbClr val="ED1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ED1C29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11282" y="5964258"/>
            <a:ext cx="636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orbel" panose="020B0503020204020204" pitchFamily="34" charset="0"/>
              </a:rPr>
              <a:t>prof. MUDr. David Kachlík, Ph.D.</a:t>
            </a:r>
            <a:endParaRPr lang="cs-CZ" sz="9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363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5545279"/>
            <a:ext cx="12192000" cy="87764"/>
          </a:xfrm>
          <a:prstGeom prst="rect">
            <a:avLst/>
          </a:prstGeom>
          <a:solidFill>
            <a:srgbClr val="ED1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ED1C29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46" y="474397"/>
            <a:ext cx="5266571" cy="16195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9344" y="2268583"/>
            <a:ext cx="897940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PNS - AUTONOMNÍ </a:t>
            </a:r>
          </a:p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NERVOVÝ</a:t>
            </a:r>
            <a:r>
              <a:rPr lang="cs-CZ" sz="4800" b="1" dirty="0">
                <a:latin typeface="Corbel" panose="020B0503020204020204" pitchFamily="34" charset="0"/>
              </a:rPr>
              <a:t> </a:t>
            </a:r>
            <a:r>
              <a:rPr lang="cs-CZ" sz="4800" b="1" dirty="0" smtClean="0">
                <a:latin typeface="Corbel" panose="020B0503020204020204" pitchFamily="34" charset="0"/>
              </a:rPr>
              <a:t>SYSTÉM I.</a:t>
            </a:r>
          </a:p>
          <a:p>
            <a:pPr algn="ctr"/>
            <a:endParaRPr lang="cs-CZ" sz="1000" b="1" dirty="0" smtClean="0">
              <a:latin typeface="Corbel" panose="020B0503020204020204" pitchFamily="34" charset="0"/>
            </a:endParaRPr>
          </a:p>
          <a:p>
            <a:pPr algn="ctr"/>
            <a:r>
              <a:rPr lang="cs-CZ" sz="4400" dirty="0">
                <a:latin typeface="Corbel" panose="020B0503020204020204" pitchFamily="34" charset="0"/>
              </a:rPr>
              <a:t>R</a:t>
            </a:r>
            <a:r>
              <a:rPr lang="cs-CZ" sz="4400" dirty="0" smtClean="0">
                <a:latin typeface="Corbel" panose="020B0503020204020204" pitchFamily="34" charset="0"/>
              </a:rPr>
              <a:t>ozdělení, základní částí, </a:t>
            </a:r>
          </a:p>
          <a:p>
            <a:pPr algn="ctr"/>
            <a:r>
              <a:rPr lang="cs-CZ" sz="4400" dirty="0" smtClean="0">
                <a:latin typeface="Corbel" panose="020B0503020204020204" pitchFamily="34" charset="0"/>
              </a:rPr>
              <a:t>sympatikus (hlava a krk)</a:t>
            </a:r>
            <a:endParaRPr lang="cs-CZ" sz="4400" dirty="0">
              <a:latin typeface="Corbel" panose="020B0503020204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11282" y="5964258"/>
            <a:ext cx="636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orbel" panose="020B0503020204020204" pitchFamily="34" charset="0"/>
              </a:rPr>
              <a:t>prof. MUDr. David Kachlík, Ph.D.</a:t>
            </a:r>
            <a:endParaRPr lang="cs-CZ" sz="9600" dirty="0">
              <a:latin typeface="Corbel" panose="020B0503020204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"/>
          <a:stretch/>
        </p:blipFill>
        <p:spPr>
          <a:xfrm>
            <a:off x="-210312" y="1365423"/>
            <a:ext cx="2474180" cy="383969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58"/>
          <a:stretch/>
        </p:blipFill>
        <p:spPr>
          <a:xfrm>
            <a:off x="10113918" y="1438575"/>
            <a:ext cx="2075034" cy="408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75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5545279"/>
            <a:ext cx="12192000" cy="87764"/>
          </a:xfrm>
          <a:prstGeom prst="rect">
            <a:avLst/>
          </a:prstGeom>
          <a:solidFill>
            <a:srgbClr val="ED1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ED1C29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46" y="474397"/>
            <a:ext cx="5266571" cy="16195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9344" y="2268583"/>
            <a:ext cx="897940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PNS - AUTONOMNÍ </a:t>
            </a:r>
          </a:p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NERVOVÝ</a:t>
            </a:r>
            <a:r>
              <a:rPr lang="cs-CZ" sz="4800" b="1" dirty="0">
                <a:latin typeface="Corbel" panose="020B0503020204020204" pitchFamily="34" charset="0"/>
              </a:rPr>
              <a:t> </a:t>
            </a:r>
            <a:r>
              <a:rPr lang="cs-CZ" sz="4800" b="1" dirty="0" smtClean="0">
                <a:latin typeface="Corbel" panose="020B0503020204020204" pitchFamily="34" charset="0"/>
              </a:rPr>
              <a:t>SYSTÉM I.</a:t>
            </a:r>
          </a:p>
          <a:p>
            <a:pPr algn="ctr"/>
            <a:endParaRPr lang="cs-CZ" sz="1000" b="1" dirty="0" smtClean="0">
              <a:latin typeface="Corbel" panose="020B0503020204020204" pitchFamily="34" charset="0"/>
            </a:endParaRPr>
          </a:p>
          <a:p>
            <a:pPr algn="ctr"/>
            <a:r>
              <a:rPr lang="cs-CZ" sz="4400" dirty="0" smtClean="0">
                <a:latin typeface="Corbel" panose="020B0503020204020204" pitchFamily="34" charset="0"/>
              </a:rPr>
              <a:t> Sympatikus (hrudník, břicho, </a:t>
            </a:r>
          </a:p>
          <a:p>
            <a:pPr algn="ctr"/>
            <a:r>
              <a:rPr lang="cs-CZ" sz="4400" dirty="0" smtClean="0">
                <a:latin typeface="Corbel" panose="020B0503020204020204" pitchFamily="34" charset="0"/>
              </a:rPr>
              <a:t>pánev), parasympatikus</a:t>
            </a:r>
            <a:endParaRPr lang="cs-CZ" sz="4400" dirty="0">
              <a:latin typeface="Corbel" panose="020B0503020204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11282" y="5964258"/>
            <a:ext cx="636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orbel" panose="020B0503020204020204" pitchFamily="34" charset="0"/>
              </a:rPr>
              <a:t>prof. MUDr. David Kachlík, Ph.D.</a:t>
            </a:r>
            <a:endParaRPr lang="cs-CZ" sz="9600" dirty="0">
              <a:latin typeface="Corbel" panose="020B0503020204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"/>
          <a:stretch/>
        </p:blipFill>
        <p:spPr>
          <a:xfrm>
            <a:off x="-210312" y="1365423"/>
            <a:ext cx="2474180" cy="383969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58"/>
          <a:stretch/>
        </p:blipFill>
        <p:spPr>
          <a:xfrm>
            <a:off x="10113918" y="1438575"/>
            <a:ext cx="2075034" cy="408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94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5545279"/>
            <a:ext cx="12192000" cy="87764"/>
          </a:xfrm>
          <a:prstGeom prst="rect">
            <a:avLst/>
          </a:prstGeom>
          <a:solidFill>
            <a:srgbClr val="ED1C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ED1C29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746" y="474397"/>
            <a:ext cx="5266571" cy="161957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9344" y="2268583"/>
            <a:ext cx="897940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CENTRÁLNÍ</a:t>
            </a:r>
          </a:p>
          <a:p>
            <a:pPr algn="ctr"/>
            <a:r>
              <a:rPr lang="cs-CZ" sz="4800" b="1" dirty="0" smtClean="0">
                <a:latin typeface="Corbel" panose="020B0503020204020204" pitchFamily="34" charset="0"/>
              </a:rPr>
              <a:t>NERVOVÝ</a:t>
            </a:r>
            <a:r>
              <a:rPr lang="cs-CZ" sz="4800" b="1" dirty="0">
                <a:latin typeface="Corbel" panose="020B0503020204020204" pitchFamily="34" charset="0"/>
              </a:rPr>
              <a:t> </a:t>
            </a:r>
            <a:r>
              <a:rPr lang="cs-CZ" sz="4800" b="1" dirty="0" smtClean="0">
                <a:latin typeface="Corbel" panose="020B0503020204020204" pitchFamily="34" charset="0"/>
              </a:rPr>
              <a:t>SYSTÉM I.</a:t>
            </a:r>
          </a:p>
          <a:p>
            <a:pPr algn="ctr"/>
            <a:endParaRPr lang="cs-CZ" sz="1000" b="1" dirty="0" smtClean="0">
              <a:latin typeface="Corbel" panose="020B0503020204020204" pitchFamily="34" charset="0"/>
            </a:endParaRPr>
          </a:p>
          <a:p>
            <a:pPr algn="ctr"/>
            <a:r>
              <a:rPr lang="cs-CZ" sz="4400" smtClean="0">
                <a:latin typeface="Corbel" panose="020B0503020204020204" pitchFamily="34" charset="0"/>
              </a:rPr>
              <a:t> Mícha I.</a:t>
            </a:r>
            <a:endParaRPr lang="cs-CZ" sz="4400" dirty="0" smtClean="0">
              <a:latin typeface="Corbel" panose="020B0503020204020204" pitchFamily="34" charset="0"/>
            </a:endParaRPr>
          </a:p>
          <a:p>
            <a:pPr algn="ctr"/>
            <a:r>
              <a:rPr lang="cs-CZ" sz="4400" dirty="0" smtClean="0">
                <a:latin typeface="Corbel" panose="020B0503020204020204" pitchFamily="34" charset="0"/>
              </a:rPr>
              <a:t>(</a:t>
            </a:r>
            <a:r>
              <a:rPr lang="cs-CZ" sz="4400" dirty="0" err="1" smtClean="0">
                <a:latin typeface="Corbel" panose="020B0503020204020204" pitchFamily="34" charset="0"/>
              </a:rPr>
              <a:t>makroskopie</a:t>
            </a:r>
            <a:r>
              <a:rPr lang="cs-CZ" sz="4400" dirty="0" smtClean="0">
                <a:latin typeface="Corbel" panose="020B0503020204020204" pitchFamily="34" charset="0"/>
              </a:rPr>
              <a:t>, šedá a bílá hmota)</a:t>
            </a:r>
            <a:endParaRPr lang="cs-CZ" sz="4400" dirty="0">
              <a:latin typeface="Corbel" panose="020B0503020204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11282" y="5964258"/>
            <a:ext cx="636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latin typeface="Corbel" panose="020B0503020204020204" pitchFamily="34" charset="0"/>
              </a:rPr>
              <a:t>prof. MUDr. David Kachlík, Ph.D.</a:t>
            </a:r>
            <a:endParaRPr lang="cs-CZ" sz="9600" dirty="0">
              <a:latin typeface="Corbel" panose="020B0503020204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FF9"/>
              </a:clrFrom>
              <a:clrTo>
                <a:srgbClr val="FEFF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"/>
          <a:stretch/>
        </p:blipFill>
        <p:spPr>
          <a:xfrm>
            <a:off x="-210312" y="1365423"/>
            <a:ext cx="2474180" cy="383969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58"/>
          <a:stretch/>
        </p:blipFill>
        <p:spPr>
          <a:xfrm>
            <a:off x="10113918" y="1438575"/>
            <a:ext cx="2075034" cy="408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3894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151</Words>
  <Application>Microsoft Office PowerPoint</Application>
  <PresentationFormat>Širokoúhlá obrazovka</PresentationFormat>
  <Paragraphs>37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Hudák</dc:creator>
  <cp:lastModifiedBy>Radovan Hudák</cp:lastModifiedBy>
  <cp:revision>12</cp:revision>
  <dcterms:created xsi:type="dcterms:W3CDTF">2020-03-30T15:57:22Z</dcterms:created>
  <dcterms:modified xsi:type="dcterms:W3CDTF">2020-03-30T18:33:58Z</dcterms:modified>
</cp:coreProperties>
</file>