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94" r:id="rId3"/>
    <p:sldId id="356" r:id="rId4"/>
    <p:sldId id="357" r:id="rId5"/>
    <p:sldId id="358" r:id="rId6"/>
    <p:sldId id="359" r:id="rId7"/>
    <p:sldId id="361" r:id="rId8"/>
    <p:sldId id="360" r:id="rId9"/>
    <p:sldId id="315" r:id="rId10"/>
    <p:sldId id="354" r:id="rId11"/>
    <p:sldId id="318" r:id="rId12"/>
    <p:sldId id="316" r:id="rId13"/>
    <p:sldId id="320" r:id="rId14"/>
    <p:sldId id="353" r:id="rId15"/>
    <p:sldId id="321" r:id="rId16"/>
    <p:sldId id="322" r:id="rId17"/>
    <p:sldId id="323" r:id="rId18"/>
    <p:sldId id="328" r:id="rId19"/>
    <p:sldId id="325" r:id="rId20"/>
    <p:sldId id="330" r:id="rId21"/>
    <p:sldId id="327" r:id="rId22"/>
    <p:sldId id="329" r:id="rId23"/>
    <p:sldId id="331" r:id="rId24"/>
    <p:sldId id="375" r:id="rId25"/>
    <p:sldId id="257" r:id="rId26"/>
    <p:sldId id="267" r:id="rId27"/>
    <p:sldId id="268" r:id="rId28"/>
    <p:sldId id="271" r:id="rId29"/>
    <p:sldId id="282" r:id="rId30"/>
    <p:sldId id="280" r:id="rId31"/>
    <p:sldId id="376" r:id="rId32"/>
    <p:sldId id="373" r:id="rId33"/>
    <p:sldId id="362" r:id="rId34"/>
    <p:sldId id="363" r:id="rId35"/>
    <p:sldId id="364" r:id="rId36"/>
    <p:sldId id="365" r:id="rId37"/>
    <p:sldId id="366" r:id="rId38"/>
    <p:sldId id="367" r:id="rId39"/>
    <p:sldId id="368" r:id="rId40"/>
    <p:sldId id="369" r:id="rId41"/>
    <p:sldId id="370" r:id="rId42"/>
    <p:sldId id="371" r:id="rId43"/>
    <p:sldId id="372" r:id="rId44"/>
    <p:sldId id="374" r:id="rId45"/>
    <p:sldId id="341" r:id="rId4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80" y="5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D4041-4449-4E45-B3FE-204D8DB8C9D1}" type="doc">
      <dgm:prSet loTypeId="urn:microsoft.com/office/officeart/2005/8/layout/radial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1B0785-3A4D-4690-BAF6-4881A4ABF41F}">
      <dgm:prSet phldrT="[Text]" custT="1"/>
      <dgm:spPr/>
      <dgm:t>
        <a:bodyPr/>
        <a:lstStyle/>
        <a:p>
          <a:r>
            <a:rPr lang="cs-CZ" sz="1100" b="1" dirty="0">
              <a:latin typeface="Corbel" panose="020B0503020204020204" pitchFamily="34" charset="0"/>
            </a:rPr>
            <a:t>Zeměpisná označení</a:t>
          </a:r>
        </a:p>
      </dgm:t>
    </dgm:pt>
    <dgm:pt modelId="{6524DC71-DF10-4569-A725-1737A518A1FB}" type="parTrans" cxnId="{09084942-57D8-4CF8-A535-9139D659D0E3}">
      <dgm:prSet/>
      <dgm:spPr/>
      <dgm:t>
        <a:bodyPr/>
        <a:lstStyle/>
        <a:p>
          <a:endParaRPr lang="cs-CZ">
            <a:latin typeface="Corbel" panose="020B0503020204020204" pitchFamily="34" charset="0"/>
          </a:endParaRPr>
        </a:p>
      </dgm:t>
    </dgm:pt>
    <dgm:pt modelId="{B07B237B-69F7-4AD5-8B76-CFDC0C887820}" type="sibTrans" cxnId="{09084942-57D8-4CF8-A535-9139D659D0E3}">
      <dgm:prSet/>
      <dgm:spPr/>
      <dgm:t>
        <a:bodyPr/>
        <a:lstStyle/>
        <a:p>
          <a:endParaRPr lang="cs-CZ"/>
        </a:p>
      </dgm:t>
    </dgm:pt>
    <dgm:pt modelId="{40A55469-507E-43DF-A692-CD8869CA858C}">
      <dgm:prSet custT="1"/>
      <dgm:spPr>
        <a:solidFill>
          <a:srgbClr val="ED1C29"/>
        </a:solidFill>
      </dgm:spPr>
      <dgm:t>
        <a:bodyPr/>
        <a:lstStyle/>
        <a:p>
          <a:r>
            <a:rPr lang="cs-CZ" sz="1100" b="1" dirty="0">
              <a:latin typeface="Corbel" panose="020B0503020204020204" pitchFamily="34" charset="0"/>
            </a:rPr>
            <a:t>Patent</a:t>
          </a:r>
        </a:p>
      </dgm:t>
    </dgm:pt>
    <dgm:pt modelId="{7D580974-2749-42C5-96DE-7F4D9D475640}" type="parTrans" cxnId="{08E14308-D5AB-4AA4-8E72-6C8A41BF449E}">
      <dgm:prSet/>
      <dgm:spPr/>
      <dgm:t>
        <a:bodyPr/>
        <a:lstStyle/>
        <a:p>
          <a:endParaRPr lang="cs-CZ">
            <a:latin typeface="Corbel" panose="020B0503020204020204" pitchFamily="34" charset="0"/>
          </a:endParaRPr>
        </a:p>
      </dgm:t>
    </dgm:pt>
    <dgm:pt modelId="{3531A57D-19A6-4CF8-937E-D55BF9FE8FD1}" type="sibTrans" cxnId="{08E14308-D5AB-4AA4-8E72-6C8A41BF449E}">
      <dgm:prSet/>
      <dgm:spPr/>
      <dgm:t>
        <a:bodyPr/>
        <a:lstStyle/>
        <a:p>
          <a:endParaRPr lang="cs-CZ"/>
        </a:p>
      </dgm:t>
    </dgm:pt>
    <dgm:pt modelId="{D66340C6-1E7C-4BF6-A916-33B74829EA87}">
      <dgm:prSet custT="1"/>
      <dgm:spPr>
        <a:solidFill>
          <a:srgbClr val="ED1C29"/>
        </a:solidFill>
      </dgm:spPr>
      <dgm:t>
        <a:bodyPr/>
        <a:lstStyle/>
        <a:p>
          <a:r>
            <a:rPr lang="cs-CZ" sz="1100" b="1" dirty="0">
              <a:latin typeface="Corbel" panose="020B0503020204020204" pitchFamily="34" charset="0"/>
            </a:rPr>
            <a:t>Autorská práva</a:t>
          </a:r>
        </a:p>
      </dgm:t>
    </dgm:pt>
    <dgm:pt modelId="{B7BDDA78-4AAE-4A68-A55F-69BD554703A8}" type="parTrans" cxnId="{061CD451-FC93-4546-B436-856F45383B44}">
      <dgm:prSet/>
      <dgm:spPr/>
      <dgm:t>
        <a:bodyPr/>
        <a:lstStyle/>
        <a:p>
          <a:endParaRPr lang="cs-CZ">
            <a:latin typeface="Corbel" panose="020B0503020204020204" pitchFamily="34" charset="0"/>
          </a:endParaRPr>
        </a:p>
      </dgm:t>
    </dgm:pt>
    <dgm:pt modelId="{5B804E89-A2F3-4B3F-813A-D2B688A21187}" type="sibTrans" cxnId="{061CD451-FC93-4546-B436-856F45383B44}">
      <dgm:prSet/>
      <dgm:spPr/>
      <dgm:t>
        <a:bodyPr/>
        <a:lstStyle/>
        <a:p>
          <a:endParaRPr lang="cs-CZ"/>
        </a:p>
      </dgm:t>
    </dgm:pt>
    <dgm:pt modelId="{D7AE878D-7A50-45F1-AD62-84686767BCE2}">
      <dgm:prSet/>
      <dgm:spPr/>
      <dgm:t>
        <a:bodyPr/>
        <a:lstStyle/>
        <a:p>
          <a:endParaRPr lang="cs-CZ" dirty="0">
            <a:latin typeface="Corbel" panose="020B0503020204020204" pitchFamily="34" charset="0"/>
          </a:endParaRPr>
        </a:p>
      </dgm:t>
    </dgm:pt>
    <dgm:pt modelId="{535AA9DD-AC11-42B8-846F-6E4BA357A2CC}" type="parTrans" cxnId="{69C0D58A-A45D-4A7B-8FCE-051A7677B280}">
      <dgm:prSet/>
      <dgm:spPr/>
      <dgm:t>
        <a:bodyPr/>
        <a:lstStyle/>
        <a:p>
          <a:endParaRPr lang="cs-CZ"/>
        </a:p>
      </dgm:t>
    </dgm:pt>
    <dgm:pt modelId="{D5368D2D-509B-4613-903C-77A69AEE414F}" type="sibTrans" cxnId="{69C0D58A-A45D-4A7B-8FCE-051A7677B280}">
      <dgm:prSet/>
      <dgm:spPr/>
      <dgm:t>
        <a:bodyPr/>
        <a:lstStyle/>
        <a:p>
          <a:endParaRPr lang="cs-CZ"/>
        </a:p>
      </dgm:t>
    </dgm:pt>
    <dgm:pt modelId="{0134ACCE-F855-45D8-9F1A-5687AC635507}">
      <dgm:prSet/>
      <dgm:spPr/>
      <dgm:t>
        <a:bodyPr/>
        <a:lstStyle/>
        <a:p>
          <a:r>
            <a:rPr lang="cs-CZ" dirty="0">
              <a:latin typeface="Corbel" panose="020B0503020204020204" pitchFamily="34" charset="0"/>
            </a:rPr>
            <a:t>Knihy, filmy, hudba, tanec, fotografie, software, databáze aj. </a:t>
          </a:r>
        </a:p>
      </dgm:t>
    </dgm:pt>
    <dgm:pt modelId="{69DAD4BB-A9B8-4DFC-A077-BDB60A63EFDC}" type="parTrans" cxnId="{B8461888-51D4-4BD9-98D0-8C62CF172627}">
      <dgm:prSet/>
      <dgm:spPr/>
      <dgm:t>
        <a:bodyPr/>
        <a:lstStyle/>
        <a:p>
          <a:endParaRPr lang="cs-CZ"/>
        </a:p>
      </dgm:t>
    </dgm:pt>
    <dgm:pt modelId="{6E44B76D-188F-4654-93A7-6AFF77A242B2}" type="sibTrans" cxnId="{B8461888-51D4-4BD9-98D0-8C62CF172627}">
      <dgm:prSet/>
      <dgm:spPr/>
      <dgm:t>
        <a:bodyPr/>
        <a:lstStyle/>
        <a:p>
          <a:endParaRPr lang="cs-CZ"/>
        </a:p>
      </dgm:t>
    </dgm:pt>
    <dgm:pt modelId="{8FB899CB-DF94-4B2C-A535-8E9D3B400F9A}">
      <dgm:prSet custT="1"/>
      <dgm:spPr/>
      <dgm:t>
        <a:bodyPr/>
        <a:lstStyle/>
        <a:p>
          <a:r>
            <a:rPr lang="cs-CZ" sz="1100" b="1" dirty="0">
              <a:latin typeface="Corbel" panose="020B0503020204020204" pitchFamily="34" charset="0"/>
            </a:rPr>
            <a:t>Označení původu</a:t>
          </a:r>
        </a:p>
      </dgm:t>
    </dgm:pt>
    <dgm:pt modelId="{8E182287-D133-4DE1-8778-B89916894BB1}" type="parTrans" cxnId="{C2C8EBFA-41A0-4B70-AE38-698BFAF9BF6A}">
      <dgm:prSet/>
      <dgm:spPr/>
      <dgm:t>
        <a:bodyPr/>
        <a:lstStyle/>
        <a:p>
          <a:endParaRPr lang="cs-CZ">
            <a:latin typeface="Corbel" panose="020B0503020204020204" pitchFamily="34" charset="0"/>
          </a:endParaRPr>
        </a:p>
      </dgm:t>
    </dgm:pt>
    <dgm:pt modelId="{7195D7B2-B543-4A4F-BFD1-35889AEB5CA0}" type="sibTrans" cxnId="{C2C8EBFA-41A0-4B70-AE38-698BFAF9BF6A}">
      <dgm:prSet/>
      <dgm:spPr/>
      <dgm:t>
        <a:bodyPr/>
        <a:lstStyle/>
        <a:p>
          <a:endParaRPr lang="cs-CZ"/>
        </a:p>
      </dgm:t>
    </dgm:pt>
    <dgm:pt modelId="{8DC425E7-0B5E-44FF-A219-263F06C0B649}">
      <dgm:prSet custT="1"/>
      <dgm:spPr>
        <a:solidFill>
          <a:srgbClr val="ED1C29"/>
        </a:solidFill>
      </dgm:spPr>
      <dgm:t>
        <a:bodyPr/>
        <a:lstStyle/>
        <a:p>
          <a:r>
            <a:rPr lang="cs-CZ" sz="1100" b="1" dirty="0">
              <a:latin typeface="Corbel" panose="020B0503020204020204" pitchFamily="34" charset="0"/>
            </a:rPr>
            <a:t>Ochranná známka</a:t>
          </a:r>
        </a:p>
      </dgm:t>
    </dgm:pt>
    <dgm:pt modelId="{56B174FE-4620-4FE0-A363-A4A865849C6E}" type="parTrans" cxnId="{0DB4D7E9-E2FE-4A26-92F8-D34A55751B5C}">
      <dgm:prSet/>
      <dgm:spPr/>
      <dgm:t>
        <a:bodyPr/>
        <a:lstStyle/>
        <a:p>
          <a:endParaRPr lang="cs-CZ">
            <a:latin typeface="Corbel" panose="020B0503020204020204" pitchFamily="34" charset="0"/>
          </a:endParaRPr>
        </a:p>
      </dgm:t>
    </dgm:pt>
    <dgm:pt modelId="{A6E27656-738D-4995-A56F-55675FE1DFD1}" type="sibTrans" cxnId="{0DB4D7E9-E2FE-4A26-92F8-D34A55751B5C}">
      <dgm:prSet/>
      <dgm:spPr/>
      <dgm:t>
        <a:bodyPr/>
        <a:lstStyle/>
        <a:p>
          <a:endParaRPr lang="cs-CZ"/>
        </a:p>
      </dgm:t>
    </dgm:pt>
    <dgm:pt modelId="{13BEA449-458A-4234-9847-732243E49AD0}">
      <dgm:prSet/>
      <dgm:spPr/>
      <dgm:t>
        <a:bodyPr/>
        <a:lstStyle/>
        <a:p>
          <a:endParaRPr lang="cs-CZ" dirty="0">
            <a:latin typeface="Corbel" panose="020B0503020204020204" pitchFamily="34" charset="0"/>
          </a:endParaRPr>
        </a:p>
      </dgm:t>
    </dgm:pt>
    <dgm:pt modelId="{32A5FCFA-AD9D-4417-92A2-7205FEDEEFEC}" type="parTrans" cxnId="{9E0E4214-5943-456C-BCDE-68E462B80181}">
      <dgm:prSet/>
      <dgm:spPr/>
      <dgm:t>
        <a:bodyPr/>
        <a:lstStyle/>
        <a:p>
          <a:endParaRPr lang="cs-CZ"/>
        </a:p>
      </dgm:t>
    </dgm:pt>
    <dgm:pt modelId="{31D1C396-FCC4-439B-A570-4FAE98C9B2AC}" type="sibTrans" cxnId="{9E0E4214-5943-456C-BCDE-68E462B80181}">
      <dgm:prSet/>
      <dgm:spPr/>
      <dgm:t>
        <a:bodyPr/>
        <a:lstStyle/>
        <a:p>
          <a:endParaRPr lang="cs-CZ"/>
        </a:p>
      </dgm:t>
    </dgm:pt>
    <dgm:pt modelId="{F5B4A1E6-D7B2-40A2-BE8D-B4CCAFBFF31F}">
      <dgm:prSet custT="1"/>
      <dgm:spPr>
        <a:solidFill>
          <a:srgbClr val="ED1C29"/>
        </a:solidFill>
      </dgm:spPr>
      <dgm:t>
        <a:bodyPr/>
        <a:lstStyle/>
        <a:p>
          <a:r>
            <a:rPr lang="cs-CZ" sz="1100" b="1" dirty="0">
              <a:latin typeface="Corbel" panose="020B0503020204020204" pitchFamily="34" charset="0"/>
            </a:rPr>
            <a:t>Vzory</a:t>
          </a:r>
        </a:p>
      </dgm:t>
    </dgm:pt>
    <dgm:pt modelId="{2EFDDDE6-4463-473E-AEEB-A04970501EA0}" type="parTrans" cxnId="{82B049CE-2B2F-4308-82E0-CDC4DD1B7E5E}">
      <dgm:prSet/>
      <dgm:spPr/>
      <dgm:t>
        <a:bodyPr/>
        <a:lstStyle/>
        <a:p>
          <a:endParaRPr lang="cs-CZ">
            <a:latin typeface="Corbel" panose="020B0503020204020204" pitchFamily="34" charset="0"/>
          </a:endParaRPr>
        </a:p>
      </dgm:t>
    </dgm:pt>
    <dgm:pt modelId="{AA025DE5-5FFC-4DFB-8CA9-82077BB5595E}" type="sibTrans" cxnId="{82B049CE-2B2F-4308-82E0-CDC4DD1B7E5E}">
      <dgm:prSet/>
      <dgm:spPr/>
      <dgm:t>
        <a:bodyPr/>
        <a:lstStyle/>
        <a:p>
          <a:endParaRPr lang="cs-CZ"/>
        </a:p>
      </dgm:t>
    </dgm:pt>
    <dgm:pt modelId="{686BFA10-4661-49BD-AE48-A30D1513C5EB}" type="pres">
      <dgm:prSet presAssocID="{196D4041-4449-4E45-B3FE-204D8DB8C9D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C9700E0-F4FA-40BC-81E6-9D47EE4FA0B1}" type="pres">
      <dgm:prSet presAssocID="{196D4041-4449-4E45-B3FE-204D8DB8C9D1}" presName="cycle" presStyleCnt="0"/>
      <dgm:spPr/>
    </dgm:pt>
    <dgm:pt modelId="{D5CB7548-7F89-4550-B80E-CCF0269CCFF3}" type="pres">
      <dgm:prSet presAssocID="{196D4041-4449-4E45-B3FE-204D8DB8C9D1}" presName="centerShape" presStyleCnt="0"/>
      <dgm:spPr/>
    </dgm:pt>
    <dgm:pt modelId="{2D9594D4-3404-4770-B723-12180AE3E50E}" type="pres">
      <dgm:prSet presAssocID="{196D4041-4449-4E45-B3FE-204D8DB8C9D1}" presName="connSite" presStyleLbl="node1" presStyleIdx="0" presStyleCnt="7"/>
      <dgm:spPr/>
    </dgm:pt>
    <dgm:pt modelId="{AE743CBD-B4D1-4DD0-A881-0C1FE6B4EB67}" type="pres">
      <dgm:prSet presAssocID="{196D4041-4449-4E45-B3FE-204D8DB8C9D1}" presName="visible" presStyleLbl="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C7762D3-289B-4E58-AEE3-ED1C9886F268}" type="pres">
      <dgm:prSet presAssocID="{6524DC71-DF10-4569-A725-1737A518A1FB}" presName="Name25" presStyleLbl="parChTrans1D1" presStyleIdx="0" presStyleCnt="6"/>
      <dgm:spPr/>
      <dgm:t>
        <a:bodyPr/>
        <a:lstStyle/>
        <a:p>
          <a:endParaRPr lang="cs-CZ"/>
        </a:p>
      </dgm:t>
    </dgm:pt>
    <dgm:pt modelId="{6629C051-2011-4FF1-93D3-E26AC50C4A81}" type="pres">
      <dgm:prSet presAssocID="{451B0785-3A4D-4690-BAF6-4881A4ABF41F}" presName="node" presStyleCnt="0"/>
      <dgm:spPr/>
    </dgm:pt>
    <dgm:pt modelId="{E435D675-FB4D-4654-957E-E0BA72374DB3}" type="pres">
      <dgm:prSet presAssocID="{451B0785-3A4D-4690-BAF6-4881A4ABF41F}" presName="parentNode" presStyleLbl="node1" presStyleIdx="1" presStyleCnt="7" custScaleX="125100" custLinFactX="-281897" custLinFactY="100000" custLinFactNeighborX="-300000" custLinFactNeighborY="18069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0E23FA-A591-4FFC-BDCD-E4000A0AEEA9}" type="pres">
      <dgm:prSet presAssocID="{451B0785-3A4D-4690-BAF6-4881A4ABF41F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D7FD24-FBCB-4578-9AE1-3E2D55B11258}" type="pres">
      <dgm:prSet presAssocID="{8E182287-D133-4DE1-8778-B89916894BB1}" presName="Name25" presStyleLbl="parChTrans1D1" presStyleIdx="1" presStyleCnt="6"/>
      <dgm:spPr/>
      <dgm:t>
        <a:bodyPr/>
        <a:lstStyle/>
        <a:p>
          <a:endParaRPr lang="cs-CZ"/>
        </a:p>
      </dgm:t>
    </dgm:pt>
    <dgm:pt modelId="{11AEBBB6-94E8-4833-A253-CBC66513B90E}" type="pres">
      <dgm:prSet presAssocID="{8FB899CB-DF94-4B2C-A535-8E9D3B400F9A}" presName="node" presStyleCnt="0"/>
      <dgm:spPr/>
    </dgm:pt>
    <dgm:pt modelId="{13830397-4A27-4291-8FB8-1750A671F25A}" type="pres">
      <dgm:prSet presAssocID="{8FB899CB-DF94-4B2C-A535-8E9D3B400F9A}" presName="parentNode" presStyleLbl="node1" presStyleIdx="2" presStyleCnt="7" custLinFactX="-281897" custLinFactY="100000" custLinFactNeighborX="-300000" custLinFactNeighborY="18069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BABD11-A35A-4340-80A2-95E0B9CEC016}" type="pres">
      <dgm:prSet presAssocID="{8FB899CB-DF94-4B2C-A535-8E9D3B400F9A}" presName="childNode" presStyleLbl="revTx" presStyleIdx="0" presStyleCnt="3">
        <dgm:presLayoutVars>
          <dgm:bulletEnabled val="1"/>
        </dgm:presLayoutVars>
      </dgm:prSet>
      <dgm:spPr/>
    </dgm:pt>
    <dgm:pt modelId="{E0A43D60-C637-46FA-B722-345A34781595}" type="pres">
      <dgm:prSet presAssocID="{2EFDDDE6-4463-473E-AEEB-A04970501EA0}" presName="Name25" presStyleLbl="parChTrans1D1" presStyleIdx="2" presStyleCnt="6"/>
      <dgm:spPr/>
      <dgm:t>
        <a:bodyPr/>
        <a:lstStyle/>
        <a:p>
          <a:endParaRPr lang="cs-CZ"/>
        </a:p>
      </dgm:t>
    </dgm:pt>
    <dgm:pt modelId="{FB10C5FB-2699-478B-A679-ECF2F534AE14}" type="pres">
      <dgm:prSet presAssocID="{F5B4A1E6-D7B2-40A2-BE8D-B4CCAFBFF31F}" presName="node" presStyleCnt="0"/>
      <dgm:spPr/>
    </dgm:pt>
    <dgm:pt modelId="{3D73F06C-72C4-4017-A608-05D18BD11ABE}" type="pres">
      <dgm:prSet presAssocID="{F5B4A1E6-D7B2-40A2-BE8D-B4CCAFBFF31F}" presName="parentNode" presStyleLbl="node1" presStyleIdx="3" presStyleCnt="7" custLinFactX="-30975" custLinFactY="-93837" custLinFactNeighborX="-1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05452D-7EE0-4CC8-86F6-585DD2CDE0D6}" type="pres">
      <dgm:prSet presAssocID="{F5B4A1E6-D7B2-40A2-BE8D-B4CCAFBFF31F}" presName="childNode" presStyleLbl="revTx" presStyleIdx="0" presStyleCnt="3">
        <dgm:presLayoutVars>
          <dgm:bulletEnabled val="1"/>
        </dgm:presLayoutVars>
      </dgm:prSet>
      <dgm:spPr/>
    </dgm:pt>
    <dgm:pt modelId="{B49D0A8B-0F15-4300-841F-B83418BA3F46}" type="pres">
      <dgm:prSet presAssocID="{56B174FE-4620-4FE0-A363-A4A865849C6E}" presName="Name25" presStyleLbl="parChTrans1D1" presStyleIdx="3" presStyleCnt="6"/>
      <dgm:spPr/>
      <dgm:t>
        <a:bodyPr/>
        <a:lstStyle/>
        <a:p>
          <a:endParaRPr lang="cs-CZ"/>
        </a:p>
      </dgm:t>
    </dgm:pt>
    <dgm:pt modelId="{BBEA7EDE-51CC-44F3-96D9-DF637EA5B58F}" type="pres">
      <dgm:prSet presAssocID="{8DC425E7-0B5E-44FF-A219-263F06C0B649}" presName="node" presStyleCnt="0"/>
      <dgm:spPr/>
    </dgm:pt>
    <dgm:pt modelId="{399C6F5A-EAED-4C83-BB42-91C9CFFDEACB}" type="pres">
      <dgm:prSet presAssocID="{8DC425E7-0B5E-44FF-A219-263F06C0B649}" presName="parentNode" presStyleLbl="node1" presStyleIdx="4" presStyleCnt="7" custLinFactX="-100000" custLinFactY="-130893" custLinFactNeighborX="-179882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70424F-F1E7-41AF-8D3C-F132C44C182A}" type="pres">
      <dgm:prSet presAssocID="{8DC425E7-0B5E-44FF-A219-263F06C0B64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9A37DA-36F7-4C38-8152-74F7694B98AE}" type="pres">
      <dgm:prSet presAssocID="{7D580974-2749-42C5-96DE-7F4D9D475640}" presName="Name25" presStyleLbl="parChTrans1D1" presStyleIdx="4" presStyleCnt="6"/>
      <dgm:spPr/>
      <dgm:t>
        <a:bodyPr/>
        <a:lstStyle/>
        <a:p>
          <a:endParaRPr lang="cs-CZ"/>
        </a:p>
      </dgm:t>
    </dgm:pt>
    <dgm:pt modelId="{03B364DE-3295-4975-B99A-39C6E0F4DF4C}" type="pres">
      <dgm:prSet presAssocID="{40A55469-507E-43DF-A692-CD8869CA858C}" presName="node" presStyleCnt="0"/>
      <dgm:spPr/>
    </dgm:pt>
    <dgm:pt modelId="{99CEAB86-0D7B-4230-940D-DA534E95E499}" type="pres">
      <dgm:prSet presAssocID="{40A55469-507E-43DF-A692-CD8869CA858C}" presName="parentNode" presStyleLbl="node1" presStyleIdx="5" presStyleCnt="7" custLinFactY="-151069" custLinFactNeighborX="-89724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E7617B-4027-44C8-96CC-801B0D4F54B4}" type="pres">
      <dgm:prSet presAssocID="{40A55469-507E-43DF-A692-CD8869CA858C}" presName="childNode" presStyleLbl="revTx" presStyleIdx="1" presStyleCnt="3">
        <dgm:presLayoutVars>
          <dgm:bulletEnabled val="1"/>
        </dgm:presLayoutVars>
      </dgm:prSet>
      <dgm:spPr/>
    </dgm:pt>
    <dgm:pt modelId="{5EC5F7A1-6B93-4E89-B0BF-275EE84B5760}" type="pres">
      <dgm:prSet presAssocID="{B7BDDA78-4AAE-4A68-A55F-69BD554703A8}" presName="Name25" presStyleLbl="parChTrans1D1" presStyleIdx="5" presStyleCnt="6"/>
      <dgm:spPr/>
      <dgm:t>
        <a:bodyPr/>
        <a:lstStyle/>
        <a:p>
          <a:endParaRPr lang="cs-CZ"/>
        </a:p>
      </dgm:t>
    </dgm:pt>
    <dgm:pt modelId="{465D4E15-924D-4FB4-B0FD-FDE00722321D}" type="pres">
      <dgm:prSet presAssocID="{D66340C6-1E7C-4BF6-A916-33B74829EA87}" presName="node" presStyleCnt="0"/>
      <dgm:spPr/>
    </dgm:pt>
    <dgm:pt modelId="{03BBD4BE-0828-4F0A-B65D-5C1B429C8440}" type="pres">
      <dgm:prSet presAssocID="{D66340C6-1E7C-4BF6-A916-33B74829EA87}" presName="parentNode" presStyleLbl="node1" presStyleIdx="6" presStyleCnt="7" custLinFactY="-48976" custLinFactNeighborX="22919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50EC84-EF34-478D-B6FB-EC1C820F7336}" type="pres">
      <dgm:prSet presAssocID="{D66340C6-1E7C-4BF6-A916-33B74829EA87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3F45E67-9AAB-4079-A7E5-08AC6E6406B6}" type="presOf" srcId="{8FB899CB-DF94-4B2C-A535-8E9D3B400F9A}" destId="{13830397-4A27-4291-8FB8-1750A671F25A}" srcOrd="0" destOrd="0" presId="urn:microsoft.com/office/officeart/2005/8/layout/radial2"/>
    <dgm:cxn modelId="{0C14BC2C-C694-4562-A6D1-16510B9899D8}" type="presOf" srcId="{7D580974-2749-42C5-96DE-7F4D9D475640}" destId="{149A37DA-36F7-4C38-8152-74F7694B98AE}" srcOrd="0" destOrd="0" presId="urn:microsoft.com/office/officeart/2005/8/layout/radial2"/>
    <dgm:cxn modelId="{9E0E4214-5943-456C-BCDE-68E462B80181}" srcId="{8DC425E7-0B5E-44FF-A219-263F06C0B649}" destId="{13BEA449-458A-4234-9847-732243E49AD0}" srcOrd="0" destOrd="0" parTransId="{32A5FCFA-AD9D-4417-92A2-7205FEDEEFEC}" sibTransId="{31D1C396-FCC4-439B-A570-4FAE98C9B2AC}"/>
    <dgm:cxn modelId="{C2C8EBFA-41A0-4B70-AE38-698BFAF9BF6A}" srcId="{196D4041-4449-4E45-B3FE-204D8DB8C9D1}" destId="{8FB899CB-DF94-4B2C-A535-8E9D3B400F9A}" srcOrd="1" destOrd="0" parTransId="{8E182287-D133-4DE1-8778-B89916894BB1}" sibTransId="{7195D7B2-B543-4A4F-BFD1-35889AEB5CA0}"/>
    <dgm:cxn modelId="{09084942-57D8-4CF8-A535-9139D659D0E3}" srcId="{196D4041-4449-4E45-B3FE-204D8DB8C9D1}" destId="{451B0785-3A4D-4690-BAF6-4881A4ABF41F}" srcOrd="0" destOrd="0" parTransId="{6524DC71-DF10-4569-A725-1737A518A1FB}" sibTransId="{B07B237B-69F7-4AD5-8B76-CFDC0C887820}"/>
    <dgm:cxn modelId="{100A54B6-4D26-4C28-9626-2E76FE6579F6}" type="presOf" srcId="{D7AE878D-7A50-45F1-AD62-84686767BCE2}" destId="{310E23FA-A591-4FFC-BDCD-E4000A0AEEA9}" srcOrd="0" destOrd="0" presId="urn:microsoft.com/office/officeart/2005/8/layout/radial2"/>
    <dgm:cxn modelId="{82B049CE-2B2F-4308-82E0-CDC4DD1B7E5E}" srcId="{196D4041-4449-4E45-B3FE-204D8DB8C9D1}" destId="{F5B4A1E6-D7B2-40A2-BE8D-B4CCAFBFF31F}" srcOrd="2" destOrd="0" parTransId="{2EFDDDE6-4463-473E-AEEB-A04970501EA0}" sibTransId="{AA025DE5-5FFC-4DFB-8CA9-82077BB5595E}"/>
    <dgm:cxn modelId="{F547D5FD-5437-4CEA-AB03-E8C71CBD8A7A}" type="presOf" srcId="{196D4041-4449-4E45-B3FE-204D8DB8C9D1}" destId="{686BFA10-4661-49BD-AE48-A30D1513C5EB}" srcOrd="0" destOrd="0" presId="urn:microsoft.com/office/officeart/2005/8/layout/radial2"/>
    <dgm:cxn modelId="{279A3B26-0F21-4BAF-9184-A2B9CECCA893}" type="presOf" srcId="{8E182287-D133-4DE1-8778-B89916894BB1}" destId="{B9D7FD24-FBCB-4578-9AE1-3E2D55B11258}" srcOrd="0" destOrd="0" presId="urn:microsoft.com/office/officeart/2005/8/layout/radial2"/>
    <dgm:cxn modelId="{9D75C96C-EA9B-4012-9911-F849E9ED150A}" type="presOf" srcId="{6524DC71-DF10-4569-A725-1737A518A1FB}" destId="{CC7762D3-289B-4E58-AEE3-ED1C9886F268}" srcOrd="0" destOrd="0" presId="urn:microsoft.com/office/officeart/2005/8/layout/radial2"/>
    <dgm:cxn modelId="{1343B64D-9A13-4C1D-A8A0-B2A1146CE1AC}" type="presOf" srcId="{2EFDDDE6-4463-473E-AEEB-A04970501EA0}" destId="{E0A43D60-C637-46FA-B722-345A34781595}" srcOrd="0" destOrd="0" presId="urn:microsoft.com/office/officeart/2005/8/layout/radial2"/>
    <dgm:cxn modelId="{211FBF8E-FD27-420F-82A0-75F38FB66062}" type="presOf" srcId="{40A55469-507E-43DF-A692-CD8869CA858C}" destId="{99CEAB86-0D7B-4230-940D-DA534E95E499}" srcOrd="0" destOrd="0" presId="urn:microsoft.com/office/officeart/2005/8/layout/radial2"/>
    <dgm:cxn modelId="{E6854C19-FBA2-4C89-ACF5-AE8939757B6C}" type="presOf" srcId="{D66340C6-1E7C-4BF6-A916-33B74829EA87}" destId="{03BBD4BE-0828-4F0A-B65D-5C1B429C8440}" srcOrd="0" destOrd="0" presId="urn:microsoft.com/office/officeart/2005/8/layout/radial2"/>
    <dgm:cxn modelId="{E7006C7C-73B9-4FB0-8B0A-904D2B523D18}" type="presOf" srcId="{8DC425E7-0B5E-44FF-A219-263F06C0B649}" destId="{399C6F5A-EAED-4C83-BB42-91C9CFFDEACB}" srcOrd="0" destOrd="0" presId="urn:microsoft.com/office/officeart/2005/8/layout/radial2"/>
    <dgm:cxn modelId="{69C0D58A-A45D-4A7B-8FCE-051A7677B280}" srcId="{451B0785-3A4D-4690-BAF6-4881A4ABF41F}" destId="{D7AE878D-7A50-45F1-AD62-84686767BCE2}" srcOrd="0" destOrd="0" parTransId="{535AA9DD-AC11-42B8-846F-6E4BA357A2CC}" sibTransId="{D5368D2D-509B-4613-903C-77A69AEE414F}"/>
    <dgm:cxn modelId="{B8461888-51D4-4BD9-98D0-8C62CF172627}" srcId="{D66340C6-1E7C-4BF6-A916-33B74829EA87}" destId="{0134ACCE-F855-45D8-9F1A-5687AC635507}" srcOrd="0" destOrd="0" parTransId="{69DAD4BB-A9B8-4DFC-A077-BDB60A63EFDC}" sibTransId="{6E44B76D-188F-4654-93A7-6AFF77A242B2}"/>
    <dgm:cxn modelId="{AC843E63-77CE-4A65-B3A0-541D1AD1955D}" type="presOf" srcId="{0134ACCE-F855-45D8-9F1A-5687AC635507}" destId="{4C50EC84-EF34-478D-B6FB-EC1C820F7336}" srcOrd="0" destOrd="0" presId="urn:microsoft.com/office/officeart/2005/8/layout/radial2"/>
    <dgm:cxn modelId="{70329FED-2ED4-42E3-9872-F59DD31D08BF}" type="presOf" srcId="{13BEA449-458A-4234-9847-732243E49AD0}" destId="{2A70424F-F1E7-41AF-8D3C-F132C44C182A}" srcOrd="0" destOrd="0" presId="urn:microsoft.com/office/officeart/2005/8/layout/radial2"/>
    <dgm:cxn modelId="{0DB4D7E9-E2FE-4A26-92F8-D34A55751B5C}" srcId="{196D4041-4449-4E45-B3FE-204D8DB8C9D1}" destId="{8DC425E7-0B5E-44FF-A219-263F06C0B649}" srcOrd="3" destOrd="0" parTransId="{56B174FE-4620-4FE0-A363-A4A865849C6E}" sibTransId="{A6E27656-738D-4995-A56F-55675FE1DFD1}"/>
    <dgm:cxn modelId="{061CD451-FC93-4546-B436-856F45383B44}" srcId="{196D4041-4449-4E45-B3FE-204D8DB8C9D1}" destId="{D66340C6-1E7C-4BF6-A916-33B74829EA87}" srcOrd="5" destOrd="0" parTransId="{B7BDDA78-4AAE-4A68-A55F-69BD554703A8}" sibTransId="{5B804E89-A2F3-4B3F-813A-D2B688A21187}"/>
    <dgm:cxn modelId="{0DFEF7F8-D5D7-48CA-8692-F110443A0268}" type="presOf" srcId="{B7BDDA78-4AAE-4A68-A55F-69BD554703A8}" destId="{5EC5F7A1-6B93-4E89-B0BF-275EE84B5760}" srcOrd="0" destOrd="0" presId="urn:microsoft.com/office/officeart/2005/8/layout/radial2"/>
    <dgm:cxn modelId="{83795C57-2F75-48E9-A425-276ACA0DD1C9}" type="presOf" srcId="{451B0785-3A4D-4690-BAF6-4881A4ABF41F}" destId="{E435D675-FB4D-4654-957E-E0BA72374DB3}" srcOrd="0" destOrd="0" presId="urn:microsoft.com/office/officeart/2005/8/layout/radial2"/>
    <dgm:cxn modelId="{9DF39A1A-991C-4DFD-90CB-E1B954BE082C}" type="presOf" srcId="{56B174FE-4620-4FE0-A363-A4A865849C6E}" destId="{B49D0A8B-0F15-4300-841F-B83418BA3F46}" srcOrd="0" destOrd="0" presId="urn:microsoft.com/office/officeart/2005/8/layout/radial2"/>
    <dgm:cxn modelId="{08E14308-D5AB-4AA4-8E72-6C8A41BF449E}" srcId="{196D4041-4449-4E45-B3FE-204D8DB8C9D1}" destId="{40A55469-507E-43DF-A692-CD8869CA858C}" srcOrd="4" destOrd="0" parTransId="{7D580974-2749-42C5-96DE-7F4D9D475640}" sibTransId="{3531A57D-19A6-4CF8-937E-D55BF9FE8FD1}"/>
    <dgm:cxn modelId="{B2EBA951-B2F6-45D9-9673-A8DD8D610AB6}" type="presOf" srcId="{F5B4A1E6-D7B2-40A2-BE8D-B4CCAFBFF31F}" destId="{3D73F06C-72C4-4017-A608-05D18BD11ABE}" srcOrd="0" destOrd="0" presId="urn:microsoft.com/office/officeart/2005/8/layout/radial2"/>
    <dgm:cxn modelId="{EC2113E4-C2C3-44A7-959E-6F1BDB08F548}" type="presParOf" srcId="{686BFA10-4661-49BD-AE48-A30D1513C5EB}" destId="{BC9700E0-F4FA-40BC-81E6-9D47EE4FA0B1}" srcOrd="0" destOrd="0" presId="urn:microsoft.com/office/officeart/2005/8/layout/radial2"/>
    <dgm:cxn modelId="{D37518B2-829E-4464-BB29-9A242E132830}" type="presParOf" srcId="{BC9700E0-F4FA-40BC-81E6-9D47EE4FA0B1}" destId="{D5CB7548-7F89-4550-B80E-CCF0269CCFF3}" srcOrd="0" destOrd="0" presId="urn:microsoft.com/office/officeart/2005/8/layout/radial2"/>
    <dgm:cxn modelId="{E7BD37F6-52A5-40DC-9698-E69A138B9A8C}" type="presParOf" srcId="{D5CB7548-7F89-4550-B80E-CCF0269CCFF3}" destId="{2D9594D4-3404-4770-B723-12180AE3E50E}" srcOrd="0" destOrd="0" presId="urn:microsoft.com/office/officeart/2005/8/layout/radial2"/>
    <dgm:cxn modelId="{DF13AEAB-2E8F-420F-834C-F3C33C1E451F}" type="presParOf" srcId="{D5CB7548-7F89-4550-B80E-CCF0269CCFF3}" destId="{AE743CBD-B4D1-4DD0-A881-0C1FE6B4EB67}" srcOrd="1" destOrd="0" presId="urn:microsoft.com/office/officeart/2005/8/layout/radial2"/>
    <dgm:cxn modelId="{46DE7CA6-3491-4B76-B0F0-D804AD7D9521}" type="presParOf" srcId="{BC9700E0-F4FA-40BC-81E6-9D47EE4FA0B1}" destId="{CC7762D3-289B-4E58-AEE3-ED1C9886F268}" srcOrd="1" destOrd="0" presId="urn:microsoft.com/office/officeart/2005/8/layout/radial2"/>
    <dgm:cxn modelId="{22088124-A821-49F7-A3D3-25308B117D1F}" type="presParOf" srcId="{BC9700E0-F4FA-40BC-81E6-9D47EE4FA0B1}" destId="{6629C051-2011-4FF1-93D3-E26AC50C4A81}" srcOrd="2" destOrd="0" presId="urn:microsoft.com/office/officeart/2005/8/layout/radial2"/>
    <dgm:cxn modelId="{B7702F22-144D-40D6-8154-BB38407F5AB7}" type="presParOf" srcId="{6629C051-2011-4FF1-93D3-E26AC50C4A81}" destId="{E435D675-FB4D-4654-957E-E0BA72374DB3}" srcOrd="0" destOrd="0" presId="urn:microsoft.com/office/officeart/2005/8/layout/radial2"/>
    <dgm:cxn modelId="{D4B2468D-CB02-45F6-A1CA-782DDD01EC91}" type="presParOf" srcId="{6629C051-2011-4FF1-93D3-E26AC50C4A81}" destId="{310E23FA-A591-4FFC-BDCD-E4000A0AEEA9}" srcOrd="1" destOrd="0" presId="urn:microsoft.com/office/officeart/2005/8/layout/radial2"/>
    <dgm:cxn modelId="{57DE7935-AE6B-4DEA-A7B6-6FDC88B919E6}" type="presParOf" srcId="{BC9700E0-F4FA-40BC-81E6-9D47EE4FA0B1}" destId="{B9D7FD24-FBCB-4578-9AE1-3E2D55B11258}" srcOrd="3" destOrd="0" presId="urn:microsoft.com/office/officeart/2005/8/layout/radial2"/>
    <dgm:cxn modelId="{2C463C4D-8138-4DB2-8CF6-78A8EE1C5C8F}" type="presParOf" srcId="{BC9700E0-F4FA-40BC-81E6-9D47EE4FA0B1}" destId="{11AEBBB6-94E8-4833-A253-CBC66513B90E}" srcOrd="4" destOrd="0" presId="urn:microsoft.com/office/officeart/2005/8/layout/radial2"/>
    <dgm:cxn modelId="{2FD62350-C801-4C0E-B56A-E7C6FE95F39E}" type="presParOf" srcId="{11AEBBB6-94E8-4833-A253-CBC66513B90E}" destId="{13830397-4A27-4291-8FB8-1750A671F25A}" srcOrd="0" destOrd="0" presId="urn:microsoft.com/office/officeart/2005/8/layout/radial2"/>
    <dgm:cxn modelId="{DE047692-361B-423F-AC7E-4C9B812E5432}" type="presParOf" srcId="{11AEBBB6-94E8-4833-A253-CBC66513B90E}" destId="{90BABD11-A35A-4340-80A2-95E0B9CEC016}" srcOrd="1" destOrd="0" presId="urn:microsoft.com/office/officeart/2005/8/layout/radial2"/>
    <dgm:cxn modelId="{A2A362D5-82F5-41C3-A268-358F6EE4034A}" type="presParOf" srcId="{BC9700E0-F4FA-40BC-81E6-9D47EE4FA0B1}" destId="{E0A43D60-C637-46FA-B722-345A34781595}" srcOrd="5" destOrd="0" presId="urn:microsoft.com/office/officeart/2005/8/layout/radial2"/>
    <dgm:cxn modelId="{0F1BF98F-AF3D-4678-8782-79E45C9AC184}" type="presParOf" srcId="{BC9700E0-F4FA-40BC-81E6-9D47EE4FA0B1}" destId="{FB10C5FB-2699-478B-A679-ECF2F534AE14}" srcOrd="6" destOrd="0" presId="urn:microsoft.com/office/officeart/2005/8/layout/radial2"/>
    <dgm:cxn modelId="{BDBCC567-5748-435B-B355-192968B5B4A6}" type="presParOf" srcId="{FB10C5FB-2699-478B-A679-ECF2F534AE14}" destId="{3D73F06C-72C4-4017-A608-05D18BD11ABE}" srcOrd="0" destOrd="0" presId="urn:microsoft.com/office/officeart/2005/8/layout/radial2"/>
    <dgm:cxn modelId="{C3956F59-9C04-4266-88EB-96ED37FB854F}" type="presParOf" srcId="{FB10C5FB-2699-478B-A679-ECF2F534AE14}" destId="{8A05452D-7EE0-4CC8-86F6-585DD2CDE0D6}" srcOrd="1" destOrd="0" presId="urn:microsoft.com/office/officeart/2005/8/layout/radial2"/>
    <dgm:cxn modelId="{9CD159A2-B0FE-4891-9573-269DB524C575}" type="presParOf" srcId="{BC9700E0-F4FA-40BC-81E6-9D47EE4FA0B1}" destId="{B49D0A8B-0F15-4300-841F-B83418BA3F46}" srcOrd="7" destOrd="0" presId="urn:microsoft.com/office/officeart/2005/8/layout/radial2"/>
    <dgm:cxn modelId="{D19E0A7B-7DC7-4B3B-A6BD-CEAD9042552C}" type="presParOf" srcId="{BC9700E0-F4FA-40BC-81E6-9D47EE4FA0B1}" destId="{BBEA7EDE-51CC-44F3-96D9-DF637EA5B58F}" srcOrd="8" destOrd="0" presId="urn:microsoft.com/office/officeart/2005/8/layout/radial2"/>
    <dgm:cxn modelId="{2A73D447-D325-4236-9126-6B3E7560F750}" type="presParOf" srcId="{BBEA7EDE-51CC-44F3-96D9-DF637EA5B58F}" destId="{399C6F5A-EAED-4C83-BB42-91C9CFFDEACB}" srcOrd="0" destOrd="0" presId="urn:microsoft.com/office/officeart/2005/8/layout/radial2"/>
    <dgm:cxn modelId="{0BB498A8-0C69-49A1-8636-84F31D2A3200}" type="presParOf" srcId="{BBEA7EDE-51CC-44F3-96D9-DF637EA5B58F}" destId="{2A70424F-F1E7-41AF-8D3C-F132C44C182A}" srcOrd="1" destOrd="0" presId="urn:microsoft.com/office/officeart/2005/8/layout/radial2"/>
    <dgm:cxn modelId="{7BE7FC47-5A11-480C-BD4C-B9568F72F0D6}" type="presParOf" srcId="{BC9700E0-F4FA-40BC-81E6-9D47EE4FA0B1}" destId="{149A37DA-36F7-4C38-8152-74F7694B98AE}" srcOrd="9" destOrd="0" presId="urn:microsoft.com/office/officeart/2005/8/layout/radial2"/>
    <dgm:cxn modelId="{E2F5AFE8-64B3-4F76-A96A-8FF5B5EE0F50}" type="presParOf" srcId="{BC9700E0-F4FA-40BC-81E6-9D47EE4FA0B1}" destId="{03B364DE-3295-4975-B99A-39C6E0F4DF4C}" srcOrd="10" destOrd="0" presId="urn:microsoft.com/office/officeart/2005/8/layout/radial2"/>
    <dgm:cxn modelId="{E32EA29B-F9DF-413C-87C4-2123E9F86E45}" type="presParOf" srcId="{03B364DE-3295-4975-B99A-39C6E0F4DF4C}" destId="{99CEAB86-0D7B-4230-940D-DA534E95E499}" srcOrd="0" destOrd="0" presId="urn:microsoft.com/office/officeart/2005/8/layout/radial2"/>
    <dgm:cxn modelId="{38657CEB-D80B-4CCA-A25D-2231AF063B58}" type="presParOf" srcId="{03B364DE-3295-4975-B99A-39C6E0F4DF4C}" destId="{DCE7617B-4027-44C8-96CC-801B0D4F54B4}" srcOrd="1" destOrd="0" presId="urn:microsoft.com/office/officeart/2005/8/layout/radial2"/>
    <dgm:cxn modelId="{9FE50C80-892F-4A55-BE2D-7A8CB6EA04DA}" type="presParOf" srcId="{BC9700E0-F4FA-40BC-81E6-9D47EE4FA0B1}" destId="{5EC5F7A1-6B93-4E89-B0BF-275EE84B5760}" srcOrd="11" destOrd="0" presId="urn:microsoft.com/office/officeart/2005/8/layout/radial2"/>
    <dgm:cxn modelId="{090B2E7F-A81E-467B-985D-71752F361534}" type="presParOf" srcId="{BC9700E0-F4FA-40BC-81E6-9D47EE4FA0B1}" destId="{465D4E15-924D-4FB4-B0FD-FDE00722321D}" srcOrd="12" destOrd="0" presId="urn:microsoft.com/office/officeart/2005/8/layout/radial2"/>
    <dgm:cxn modelId="{C4B719B4-4D3E-43ED-9117-89D47302F681}" type="presParOf" srcId="{465D4E15-924D-4FB4-B0FD-FDE00722321D}" destId="{03BBD4BE-0828-4F0A-B65D-5C1B429C8440}" srcOrd="0" destOrd="0" presId="urn:microsoft.com/office/officeart/2005/8/layout/radial2"/>
    <dgm:cxn modelId="{DFE72E81-44BC-4DB7-BC0F-2840DA9F6F07}" type="presParOf" srcId="{465D4E15-924D-4FB4-B0FD-FDE00722321D}" destId="{4C50EC84-EF34-478D-B6FB-EC1C820F733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5F7A1-6B93-4E89-B0BF-275EE84B5760}">
      <dsp:nvSpPr>
        <dsp:cNvPr id="0" name=""/>
        <dsp:cNvSpPr/>
      </dsp:nvSpPr>
      <dsp:spPr>
        <a:xfrm rot="1948149">
          <a:off x="4126959" y="3890892"/>
          <a:ext cx="1579473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579473" y="1125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A37DA-36F7-4C38-8152-74F7694B98AE}">
      <dsp:nvSpPr>
        <dsp:cNvPr id="0" name=""/>
        <dsp:cNvSpPr/>
      </dsp:nvSpPr>
      <dsp:spPr>
        <a:xfrm rot="19523838">
          <a:off x="4136446" y="2423525"/>
          <a:ext cx="1288530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288530" y="1125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9D0A8B-0F15-4300-841F-B83418BA3F46}">
      <dsp:nvSpPr>
        <dsp:cNvPr id="0" name=""/>
        <dsp:cNvSpPr/>
      </dsp:nvSpPr>
      <dsp:spPr>
        <a:xfrm rot="17130338">
          <a:off x="3362376" y="1948531"/>
          <a:ext cx="1416458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416458" y="1125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43D60-C637-46FA-B722-345A34781595}">
      <dsp:nvSpPr>
        <dsp:cNvPr id="0" name=""/>
        <dsp:cNvSpPr/>
      </dsp:nvSpPr>
      <dsp:spPr>
        <a:xfrm rot="18611841">
          <a:off x="3834110" y="1904789"/>
          <a:ext cx="1901466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901466" y="1125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7FD24-FBCB-4578-9AE1-3E2D55B11258}">
      <dsp:nvSpPr>
        <dsp:cNvPr id="0" name=""/>
        <dsp:cNvSpPr/>
      </dsp:nvSpPr>
      <dsp:spPr>
        <a:xfrm rot="9793999">
          <a:off x="1748235" y="3513941"/>
          <a:ext cx="1512590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512590" y="1125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762D3-289B-4E58-AEE3-ED1C9886F268}">
      <dsp:nvSpPr>
        <dsp:cNvPr id="0" name=""/>
        <dsp:cNvSpPr/>
      </dsp:nvSpPr>
      <dsp:spPr>
        <a:xfrm rot="11080553">
          <a:off x="1169636" y="3016003"/>
          <a:ext cx="2062469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2062469" y="1125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43CBD-B4D1-4DD0-A881-0C1FE6B4EB67}">
      <dsp:nvSpPr>
        <dsp:cNvPr id="0" name=""/>
        <dsp:cNvSpPr/>
      </dsp:nvSpPr>
      <dsp:spPr>
        <a:xfrm>
          <a:off x="3009730" y="2423290"/>
          <a:ext cx="1459624" cy="145962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35D675-FB4D-4654-957E-E0BA72374DB3}">
      <dsp:nvSpPr>
        <dsp:cNvPr id="0" name=""/>
        <dsp:cNvSpPr/>
      </dsp:nvSpPr>
      <dsp:spPr>
        <a:xfrm>
          <a:off x="80320" y="2460728"/>
          <a:ext cx="1095593" cy="8757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>
              <a:latin typeface="Corbel" panose="020B0503020204020204" pitchFamily="34" charset="0"/>
            </a:rPr>
            <a:t>Zeměpisná označení</a:t>
          </a:r>
        </a:p>
      </dsp:txBody>
      <dsp:txXfrm>
        <a:off x="240766" y="2588982"/>
        <a:ext cx="774701" cy="619266"/>
      </dsp:txXfrm>
    </dsp:sp>
    <dsp:sp modelId="{310E23FA-A591-4FFC-BDCD-E4000A0AEEA9}">
      <dsp:nvSpPr>
        <dsp:cNvPr id="0" name=""/>
        <dsp:cNvSpPr/>
      </dsp:nvSpPr>
      <dsp:spPr>
        <a:xfrm>
          <a:off x="988717" y="2460728"/>
          <a:ext cx="1643390" cy="87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200" kern="1200" dirty="0">
            <a:latin typeface="Corbel" panose="020B0503020204020204" pitchFamily="34" charset="0"/>
          </a:endParaRPr>
        </a:p>
      </dsp:txBody>
      <dsp:txXfrm>
        <a:off x="988717" y="2460728"/>
        <a:ext cx="1643390" cy="875774"/>
      </dsp:txXfrm>
    </dsp:sp>
    <dsp:sp modelId="{13830397-4A27-4291-8FB8-1750A671F25A}">
      <dsp:nvSpPr>
        <dsp:cNvPr id="0" name=""/>
        <dsp:cNvSpPr/>
      </dsp:nvSpPr>
      <dsp:spPr>
        <a:xfrm>
          <a:off x="923228" y="3431795"/>
          <a:ext cx="875774" cy="8757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>
              <a:latin typeface="Corbel" panose="020B0503020204020204" pitchFamily="34" charset="0"/>
            </a:rPr>
            <a:t>Označení původu</a:t>
          </a:r>
        </a:p>
      </dsp:txBody>
      <dsp:txXfrm>
        <a:off x="1051482" y="3560049"/>
        <a:ext cx="619266" cy="619266"/>
      </dsp:txXfrm>
    </dsp:sp>
    <dsp:sp modelId="{3D73F06C-72C4-4017-A608-05D18BD11ABE}">
      <dsp:nvSpPr>
        <dsp:cNvPr id="0" name=""/>
        <dsp:cNvSpPr/>
      </dsp:nvSpPr>
      <dsp:spPr>
        <a:xfrm>
          <a:off x="5243203" y="417488"/>
          <a:ext cx="875774" cy="875774"/>
        </a:xfrm>
        <a:prstGeom prst="ellipse">
          <a:avLst/>
        </a:prstGeom>
        <a:solidFill>
          <a:srgbClr val="ED1C29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>
              <a:latin typeface="Corbel" panose="020B0503020204020204" pitchFamily="34" charset="0"/>
            </a:rPr>
            <a:t>Vzory</a:t>
          </a:r>
        </a:p>
      </dsp:txBody>
      <dsp:txXfrm>
        <a:off x="5371457" y="545742"/>
        <a:ext cx="619266" cy="619266"/>
      </dsp:txXfrm>
    </dsp:sp>
    <dsp:sp modelId="{399C6F5A-EAED-4C83-BB42-91C9CFFDEACB}">
      <dsp:nvSpPr>
        <dsp:cNvPr id="0" name=""/>
        <dsp:cNvSpPr/>
      </dsp:nvSpPr>
      <dsp:spPr>
        <a:xfrm>
          <a:off x="3939113" y="417491"/>
          <a:ext cx="875774" cy="875774"/>
        </a:xfrm>
        <a:prstGeom prst="ellipse">
          <a:avLst/>
        </a:prstGeom>
        <a:solidFill>
          <a:srgbClr val="ED1C29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>
              <a:latin typeface="Corbel" panose="020B0503020204020204" pitchFamily="34" charset="0"/>
            </a:rPr>
            <a:t>Ochranná známka</a:t>
          </a:r>
        </a:p>
      </dsp:txBody>
      <dsp:txXfrm>
        <a:off x="4067367" y="545745"/>
        <a:ext cx="619266" cy="619266"/>
      </dsp:txXfrm>
    </dsp:sp>
    <dsp:sp modelId="{2A70424F-F1E7-41AF-8D3C-F132C44C182A}">
      <dsp:nvSpPr>
        <dsp:cNvPr id="0" name=""/>
        <dsp:cNvSpPr/>
      </dsp:nvSpPr>
      <dsp:spPr>
        <a:xfrm>
          <a:off x="4902465" y="417491"/>
          <a:ext cx="1313661" cy="87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200" kern="1200" dirty="0">
            <a:latin typeface="Corbel" panose="020B0503020204020204" pitchFamily="34" charset="0"/>
          </a:endParaRPr>
        </a:p>
      </dsp:txBody>
      <dsp:txXfrm>
        <a:off x="4902465" y="417491"/>
        <a:ext cx="1313661" cy="875774"/>
      </dsp:txXfrm>
    </dsp:sp>
    <dsp:sp modelId="{99CEAB86-0D7B-4230-940D-DA534E95E499}">
      <dsp:nvSpPr>
        <dsp:cNvPr id="0" name=""/>
        <dsp:cNvSpPr/>
      </dsp:nvSpPr>
      <dsp:spPr>
        <a:xfrm>
          <a:off x="5233554" y="1382353"/>
          <a:ext cx="875774" cy="875774"/>
        </a:xfrm>
        <a:prstGeom prst="ellipse">
          <a:avLst/>
        </a:prstGeom>
        <a:solidFill>
          <a:srgbClr val="ED1C29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>
              <a:latin typeface="Corbel" panose="020B0503020204020204" pitchFamily="34" charset="0"/>
            </a:rPr>
            <a:t>Patent</a:t>
          </a:r>
        </a:p>
      </dsp:txBody>
      <dsp:txXfrm>
        <a:off x="5361808" y="1510607"/>
        <a:ext cx="619266" cy="619266"/>
      </dsp:txXfrm>
    </dsp:sp>
    <dsp:sp modelId="{03BBD4BE-0828-4F0A-B65D-5C1B429C8440}">
      <dsp:nvSpPr>
        <dsp:cNvPr id="0" name=""/>
        <dsp:cNvSpPr/>
      </dsp:nvSpPr>
      <dsp:spPr>
        <a:xfrm>
          <a:off x="5514531" y="4123299"/>
          <a:ext cx="875774" cy="875774"/>
        </a:xfrm>
        <a:prstGeom prst="ellipse">
          <a:avLst/>
        </a:prstGeom>
        <a:solidFill>
          <a:srgbClr val="ED1C29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>
              <a:latin typeface="Corbel" panose="020B0503020204020204" pitchFamily="34" charset="0"/>
            </a:rPr>
            <a:t>Autorská práva</a:t>
          </a:r>
        </a:p>
      </dsp:txBody>
      <dsp:txXfrm>
        <a:off x="5642785" y="4251553"/>
        <a:ext cx="619266" cy="619266"/>
      </dsp:txXfrm>
    </dsp:sp>
    <dsp:sp modelId="{4C50EC84-EF34-478D-B6FB-EC1C820F7336}">
      <dsp:nvSpPr>
        <dsp:cNvPr id="0" name=""/>
        <dsp:cNvSpPr/>
      </dsp:nvSpPr>
      <dsp:spPr>
        <a:xfrm>
          <a:off x="6477883" y="4123299"/>
          <a:ext cx="1313661" cy="87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>
              <a:latin typeface="Corbel" panose="020B0503020204020204" pitchFamily="34" charset="0"/>
            </a:rPr>
            <a:t>Knihy, filmy, hudba, tanec, fotografie, software, databáze aj. </a:t>
          </a:r>
        </a:p>
      </dsp:txBody>
      <dsp:txXfrm>
        <a:off x="6477883" y="4123299"/>
        <a:ext cx="1313661" cy="875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E2FA53A-AFA9-4B7D-BC37-5F5E8B3127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0AA5E7-795F-453F-8048-F5F6388373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545449" y="0"/>
            <a:ext cx="3188757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r">
              <a:defRPr sz="1200"/>
            </a:lvl1pPr>
          </a:lstStyle>
          <a:p>
            <a:fld id="{AE8F5184-3EC2-4214-857E-26E1392E7F9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9141A5-BA93-4BD1-AAAF-C3C8CE683D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227004" y="9198684"/>
            <a:ext cx="2918830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CC6A5B-2ECD-4259-883B-B885934ECC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147392" y="9198684"/>
            <a:ext cx="588371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r">
              <a:defRPr sz="1200"/>
            </a:lvl1pPr>
          </a:lstStyle>
          <a:p>
            <a:fld id="{C4B202AE-274A-466B-8A00-58C66E6D70C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680073D-FD03-4503-BD1D-7010FDD8837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9" y="9198684"/>
            <a:ext cx="2715424" cy="56798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8EEC3A-F4ED-44E9-BE0C-756441D2F6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3" t="28014" r="43525" b="28297"/>
          <a:stretch/>
        </p:blipFill>
        <p:spPr>
          <a:xfrm>
            <a:off x="0" y="576622"/>
            <a:ext cx="6791527" cy="8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43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r">
              <a:defRPr sz="1200"/>
            </a:lvl1pPr>
          </a:lstStyle>
          <a:p>
            <a:fld id="{ABCB9DDE-AE6C-490D-BF85-D7520C8993B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82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4" tIns="47433" rIns="94864" bIns="47433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64" tIns="47433" rIns="94864" bIns="4743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AF7BD881-C0D9-4FAE-B7E4-F91A6141BB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227004" y="9198684"/>
            <a:ext cx="2918830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37E89948-8A36-4E46-A015-EDB056C826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147392" y="9198684"/>
            <a:ext cx="588371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r">
              <a:defRPr sz="1200"/>
            </a:lvl1pPr>
          </a:lstStyle>
          <a:p>
            <a:fld id="{C4B202AE-274A-466B-8A00-58C66E6D70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E191E63-B2E6-4F9C-A2B7-A5565A36B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9" y="9198684"/>
            <a:ext cx="2715424" cy="56798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A4B87D3-D4DC-41CB-8098-50B546A42B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3" t="28014" r="43525" b="28297"/>
          <a:stretch/>
        </p:blipFill>
        <p:spPr>
          <a:xfrm>
            <a:off x="0" y="576622"/>
            <a:ext cx="6791527" cy="8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5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6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19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6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85248-BA6B-496B-8C60-E2911EED84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1385" y="1376859"/>
            <a:ext cx="11398929" cy="2133103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cs-CZ" dirty="0"/>
              <a:t>Celý název prezentace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5A09C1-51A2-4F07-B195-03A201AD6E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1385" y="3602038"/>
            <a:ext cx="11398929" cy="1198562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Podtitul prezentace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4C219D-1244-4BAC-950C-FC681E20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5E80DF-30B9-412B-AAE9-38CAC007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EC559-7D4C-4588-8B8D-BB6EDFBA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185F14F-1814-49AF-B55A-62E38286D760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09" y="312128"/>
            <a:ext cx="3678555" cy="70040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BFE4AF0E-2D18-4208-96C2-CA705FF490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963" t="28015" r="1922" b="31769"/>
          <a:stretch/>
        </p:blipFill>
        <p:spPr>
          <a:xfrm>
            <a:off x="0" y="1166746"/>
            <a:ext cx="12192000" cy="69216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46EE66C4-B8E2-4570-9B4B-FB589FB259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1309" y="4902200"/>
            <a:ext cx="11398929" cy="604838"/>
          </a:xfr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cs-CZ" dirty="0"/>
              <a:t>Jméno a příjmení</a:t>
            </a:r>
          </a:p>
        </p:txBody>
      </p:sp>
    </p:spTree>
    <p:extLst>
      <p:ext uri="{BB962C8B-B14F-4D97-AF65-F5344CB8AC3E}">
        <p14:creationId xmlns:p14="http://schemas.microsoft.com/office/powerpoint/2010/main" val="235959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A3500-3980-428A-B936-502538C8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C7D66-99B4-4F3A-ADE1-C25DF03D2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463858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DD360F-6F81-4C1E-9BEF-6797DC0D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253121-CC17-465C-92A7-2B9B54C3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D872FF-32E1-4D35-8612-0712819C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ABA4BD8A-93AE-4925-B7F3-CF26E36DE3CF}"/>
              </a:ext>
            </a:extLst>
          </p:cNvPr>
          <p:cNvSpPr/>
          <p:nvPr userDrawn="1"/>
        </p:nvSpPr>
        <p:spPr>
          <a:xfrm>
            <a:off x="0" y="1430322"/>
            <a:ext cx="12222760" cy="5427677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4611C2-0554-4FE0-9CE9-B2FA7818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220F52-7CB5-41D7-899A-CED68FF8C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11949"/>
            <a:ext cx="10515600" cy="1477701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7357AC-0FA7-42AB-BC23-50D3390A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4FC18-3361-49F7-AF22-834E83B1E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949BD1-A122-47AB-8BB1-B4F06F84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2A2C73E1-AC15-4683-B053-9A3E7AC29664}"/>
              </a:ext>
            </a:extLst>
          </p:cNvPr>
          <p:cNvPicPr/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85" y="338760"/>
            <a:ext cx="3678555" cy="70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28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18A92-D015-4EA6-919C-7B8E912E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189A0A-00F9-4759-99A2-AE54D5926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5B382E-64C1-449E-B17A-1607E6467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2A9DF6-E962-401D-822D-C6549C86C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E818E7-D4E4-4EA5-83B1-9AE32AB4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ABDD86-A3AE-48DF-91D4-19EC3AFB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3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96594-ACB9-478E-98AE-A5D58D55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09"/>
            <a:ext cx="10517188" cy="925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ED7431-3D77-4559-8C0C-6D182EDED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365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EE24E73-80FC-4A6F-B062-D7EA3F381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8093"/>
            <a:ext cx="5157787" cy="38015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EE5F621-2F08-4512-AD12-6385B627A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36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FF3F364-1DE1-4FF5-903E-69FA94D3A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88093"/>
            <a:ext cx="5183188" cy="38015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65341F6-04D1-46BC-99B0-C8848B27B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F3C4D3-DF29-40E0-B29F-19C0C217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18D655-6CD9-4A12-A90C-E89922E3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5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90ABE-12BF-446E-BDA7-54521CB1A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410B41-50D1-4CBC-B635-B4190D7B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BDFD0B-DC84-48FB-A798-25184289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0F61DC-FFFA-4B5A-BAD0-5D9395FF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61BDE8-7501-41DC-AEEE-C7603C57C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3E2126-25EE-4D34-BFF8-27892EE8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2CDB7A-2F9A-4455-BAED-CA499A8E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7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0667-7A04-49B0-B31C-F42E065A2D20}" type="datetimeFigureOut">
              <a:rPr lang="cs-CZ" smtClean="0"/>
              <a:pPr/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1634-121B-4205-9155-9A89B0BDFA5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57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BC672B-F6A3-4F50-B00C-711EA5B7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926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F03AD0-B722-49B1-A7C3-6FACF39F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3693"/>
            <a:ext cx="10515600" cy="4716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A169E6-B23F-4815-A12A-95D18B5E3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36945"/>
            <a:ext cx="1372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FCE5E-F877-4A74-8313-7BC40A8F6716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B9D027-6C9F-4206-8832-3CF3A5516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14723" y="6336945"/>
            <a:ext cx="5809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5E406B-1B43-433E-873D-81F19E0A0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8601" y="6336945"/>
            <a:ext cx="6088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B545F15-BD82-4B33-9998-ABC60645C3B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55" y="6216913"/>
            <a:ext cx="2764702" cy="5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6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microsoft.com/office/2007/relationships/hdphoto" Target="../media/hdphoto1.wdp"/><Relationship Id="rId5" Type="http://schemas.openxmlformats.org/officeDocument/2006/relationships/diagramLayout" Target="../diagrams/layout1.xml"/><Relationship Id="rId10" Type="http://schemas.openxmlformats.org/officeDocument/2006/relationships/image" Target="../media/image7.png"/><Relationship Id="rId4" Type="http://schemas.openxmlformats.org/officeDocument/2006/relationships/diagramData" Target="../diagrams/data1.xml"/><Relationship Id="rId9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predpisy-a-navody/opatreni-dekana/opatreni-dekana-c-102015" TargetMode="External"/><Relationship Id="rId7" Type="http://schemas.microsoft.com/office/2007/relationships/hdphoto" Target="../media/hdphoto2.wdp"/><Relationship Id="rId2" Type="http://schemas.openxmlformats.org/officeDocument/2006/relationships/hyperlink" Target="https://www.cuni.cz/UK-686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hyperlink" Target="http://www.cuni.cz/UK-35.html" TargetMode="External"/><Relationship Id="rId7" Type="http://schemas.openxmlformats.org/officeDocument/2006/relationships/image" Target="../media/image13.png"/><Relationship Id="rId2" Type="http://schemas.openxmlformats.org/officeDocument/2006/relationships/hyperlink" Target="https://www.cuni.cz/UK-35.html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14.png"/><Relationship Id="rId9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lf2.cuni.cz/files/page/files/2016/uk-dotaznik-oov-1.doc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E7116-5441-475C-9635-B72B933ED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Granty a konec roku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FB24E4-693B-46C0-832F-0099355DB5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9.10. 2018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D49333D-B614-4165-9048-8F2DEAA351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1309" y="4902200"/>
            <a:ext cx="11398929" cy="90504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Ing. </a:t>
            </a:r>
            <a:r>
              <a:rPr lang="cs-CZ" dirty="0" err="1" smtClean="0">
                <a:solidFill>
                  <a:schemeClr val="tx1"/>
                </a:solidFill>
              </a:rPr>
              <a:t>R.Bourahi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  <a:latin typeface="Calibri"/>
              </a:rPr>
              <a:t>Oddělení pro vědu a výzkum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354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Závazné termíny pro zpracování dokladů za rok 2018 – Ekonomické oddělení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5873"/>
            <a:ext cx="10515600" cy="4636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objednávky a zálohové faktury 		</a:t>
            </a:r>
            <a:r>
              <a:rPr lang="cs-CZ" dirty="0" smtClean="0"/>
              <a:t>	do </a:t>
            </a:r>
            <a:r>
              <a:rPr lang="cs-CZ" dirty="0"/>
              <a:t>14.11.2018 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tanovení limitu režie</a:t>
            </a:r>
            <a:r>
              <a:rPr lang="cs-CZ" dirty="0"/>
              <a:t>				do </a:t>
            </a:r>
            <a:r>
              <a:rPr lang="cs-CZ" dirty="0" smtClean="0"/>
              <a:t>15.11.2018</a:t>
            </a:r>
            <a:endParaRPr lang="cs-CZ" dirty="0"/>
          </a:p>
          <a:p>
            <a:pPr lvl="0"/>
            <a:r>
              <a:rPr lang="cs-CZ" dirty="0" smtClean="0"/>
              <a:t>faktury došlé odsouhlasené			do 14.12.2018</a:t>
            </a:r>
          </a:p>
          <a:p>
            <a:pPr lvl="0"/>
            <a:r>
              <a:rPr lang="cs-CZ" dirty="0" smtClean="0"/>
              <a:t>vyúčtování </a:t>
            </a:r>
            <a:r>
              <a:rPr lang="cs-CZ" dirty="0"/>
              <a:t>cestovních náhrad		</a:t>
            </a:r>
            <a:r>
              <a:rPr lang="cs-CZ" dirty="0" smtClean="0"/>
              <a:t>	do </a:t>
            </a:r>
            <a:r>
              <a:rPr lang="cs-CZ" dirty="0"/>
              <a:t>14.12.2018</a:t>
            </a:r>
          </a:p>
          <a:p>
            <a:pPr lvl="0"/>
            <a:r>
              <a:rPr lang="cs-CZ" dirty="0"/>
              <a:t>pokladní doklady					do 19.12.2018</a:t>
            </a:r>
          </a:p>
          <a:p>
            <a:pPr lvl="0"/>
            <a:r>
              <a:rPr lang="cs-CZ" dirty="0"/>
              <a:t>vyúčtování nebo vrácení všech </a:t>
            </a:r>
          </a:p>
          <a:p>
            <a:pPr marL="0" indent="0">
              <a:buNone/>
            </a:pPr>
            <a:r>
              <a:rPr lang="cs-CZ" dirty="0"/>
              <a:t>poskytnutých záloh (</a:t>
            </a:r>
            <a:r>
              <a:rPr lang="cs-CZ" sz="1900" dirty="0"/>
              <a:t>cestovné, </a:t>
            </a:r>
          </a:p>
          <a:p>
            <a:pPr marL="0" indent="0">
              <a:buNone/>
            </a:pPr>
            <a:r>
              <a:rPr lang="cs-CZ" sz="1900" dirty="0"/>
              <a:t>drobný nákup</a:t>
            </a:r>
            <a:r>
              <a:rPr lang="cs-CZ" dirty="0"/>
              <a:t>)					</a:t>
            </a:r>
            <a:r>
              <a:rPr lang="cs-CZ" dirty="0" smtClean="0"/>
              <a:t>	do </a:t>
            </a:r>
            <a:r>
              <a:rPr lang="cs-CZ" dirty="0"/>
              <a:t>19.12.2018</a:t>
            </a:r>
          </a:p>
          <a:p>
            <a:pPr lvl="0"/>
            <a:r>
              <a:rPr lang="cs-CZ" dirty="0"/>
              <a:t>podklady pro vystavení faktur		</a:t>
            </a:r>
            <a:r>
              <a:rPr lang="cs-CZ" dirty="0" smtClean="0"/>
              <a:t>	do </a:t>
            </a:r>
            <a:r>
              <a:rPr lang="cs-CZ" dirty="0"/>
              <a:t>19.12.2018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68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dirty="0" smtClean="0">
                <a:cs typeface="Times New Roman" panose="02020603050405020304" pitchFamily="18" charset="0"/>
              </a:rPr>
              <a:t>Veřejné </a:t>
            </a:r>
            <a:r>
              <a:rPr lang="cs-CZ" sz="4900" dirty="0">
                <a:cs typeface="Times New Roman" panose="02020603050405020304" pitchFamily="18" charset="0"/>
              </a:rPr>
              <a:t>zakázky, zákon o zadávání veřejných zakázek </a:t>
            </a:r>
            <a:r>
              <a:rPr lang="x-none" sz="4900" dirty="0">
                <a:cs typeface="Times New Roman" panose="02020603050405020304" pitchFamily="18" charset="0"/>
              </a:rPr>
              <a:t>č. 134/2016 Sb., </a:t>
            </a:r>
            <a:r>
              <a:rPr lang="cs-CZ" sz="4900" dirty="0" smtClean="0">
                <a:cs typeface="Times New Roman" panose="02020603050405020304" pitchFamily="18" charset="0"/>
              </a:rPr>
              <a:t/>
            </a:r>
            <a:br>
              <a:rPr lang="cs-CZ" sz="4900" dirty="0" smtClean="0">
                <a:cs typeface="Times New Roman" panose="02020603050405020304" pitchFamily="18" charset="0"/>
              </a:rPr>
            </a:br>
            <a:r>
              <a:rPr lang="x-none" sz="4900" dirty="0" smtClean="0">
                <a:cs typeface="Times New Roman" panose="02020603050405020304" pitchFamily="18" charset="0"/>
              </a:rPr>
              <a:t>(</a:t>
            </a:r>
            <a:r>
              <a:rPr lang="x-none" sz="4900" dirty="0">
                <a:cs typeface="Times New Roman" panose="02020603050405020304" pitchFamily="18" charset="0"/>
              </a:rPr>
              <a:t>dále také jen „ZZVZ</a:t>
            </a:r>
            <a:r>
              <a:rPr lang="x-none" sz="4900" dirty="0" smtClean="0">
                <a:cs typeface="Times New Roman" panose="02020603050405020304" pitchFamily="18" charset="0"/>
              </a:rPr>
              <a:t>“)</a:t>
            </a:r>
            <a:r>
              <a:rPr lang="cs-CZ" sz="4900" dirty="0" smtClean="0">
                <a:cs typeface="Times New Roman" panose="02020603050405020304" pitchFamily="18" charset="0"/>
              </a:rPr>
              <a:t/>
            </a:r>
            <a:br>
              <a:rPr lang="cs-CZ" sz="4900" dirty="0" smtClean="0">
                <a:cs typeface="Times New Roman" panose="02020603050405020304" pitchFamily="18" charset="0"/>
              </a:rPr>
            </a:br>
            <a:r>
              <a:rPr lang="cs-CZ" sz="4900" dirty="0">
                <a:cs typeface="Times New Roman" panose="02020603050405020304" pitchFamily="18" charset="0"/>
              </a:rPr>
              <a:t/>
            </a:r>
            <a:br>
              <a:rPr lang="cs-CZ" sz="4900" dirty="0">
                <a:cs typeface="Times New Roman" panose="02020603050405020304" pitchFamily="18" charset="0"/>
              </a:rPr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821" y="1916215"/>
            <a:ext cx="10515600" cy="42602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 smtClean="0"/>
              <a:t>ZZVZ</a:t>
            </a:r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patření </a:t>
            </a:r>
            <a:r>
              <a:rPr lang="cs-CZ" dirty="0"/>
              <a:t>rektora 27/2016 ve znění OR č. 18/2017</a:t>
            </a:r>
          </a:p>
          <a:p>
            <a:r>
              <a:rPr lang="cs-CZ" dirty="0"/>
              <a:t>m</a:t>
            </a:r>
            <a:r>
              <a:rPr lang="cs-CZ" dirty="0" smtClean="0"/>
              <a:t>etodický pokyn děkana č. 2/2017</a:t>
            </a:r>
          </a:p>
          <a:p>
            <a:r>
              <a:rPr lang="cs-CZ" dirty="0"/>
              <a:t>m</a:t>
            </a:r>
            <a:r>
              <a:rPr lang="cs-CZ" dirty="0" smtClean="0"/>
              <a:t>etodika </a:t>
            </a:r>
            <a:r>
              <a:rPr lang="cs-CZ" dirty="0"/>
              <a:t>k Pravidlům pro žadatele a příjemce dotací z </a:t>
            </a:r>
            <a:r>
              <a:rPr lang="cs-CZ" dirty="0" smtClean="0"/>
              <a:t>OP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990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VŘ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300" dirty="0" smtClean="0"/>
              <a:t>Rozdělení podle </a:t>
            </a:r>
            <a:r>
              <a:rPr lang="cs-CZ" sz="3300" dirty="0"/>
              <a:t>svého předmětu:</a:t>
            </a:r>
          </a:p>
          <a:p>
            <a:pPr marL="0" indent="0">
              <a:buNone/>
            </a:pPr>
            <a:r>
              <a:rPr lang="cs-CZ" sz="3300" dirty="0"/>
              <a:t>    1. VZ na dodávky</a:t>
            </a:r>
          </a:p>
          <a:p>
            <a:pPr marL="0" indent="0">
              <a:buNone/>
            </a:pPr>
            <a:r>
              <a:rPr lang="cs-CZ" sz="3300" dirty="0"/>
              <a:t>    2. VZ na služby</a:t>
            </a:r>
          </a:p>
          <a:p>
            <a:pPr marL="0" indent="0">
              <a:buNone/>
            </a:pPr>
            <a:r>
              <a:rPr lang="cs-CZ" sz="3300" dirty="0"/>
              <a:t>    3. VZ na stavební práce</a:t>
            </a:r>
          </a:p>
          <a:p>
            <a:endParaRPr lang="cs-CZ" sz="3300" dirty="0" smtClean="0"/>
          </a:p>
          <a:p>
            <a:endParaRPr lang="cs-CZ" sz="3300" dirty="0" smtClean="0"/>
          </a:p>
          <a:p>
            <a:endParaRPr lang="cs-CZ" sz="3300" dirty="0"/>
          </a:p>
          <a:p>
            <a:r>
              <a:rPr lang="cs-CZ" sz="3300" dirty="0" smtClean="0"/>
              <a:t>předběžné </a:t>
            </a:r>
            <a:r>
              <a:rPr lang="cs-CZ" sz="3300" dirty="0"/>
              <a:t>schválení veřejné zakázky</a:t>
            </a:r>
          </a:p>
          <a:p>
            <a:r>
              <a:rPr lang="cs-CZ" sz="3300" dirty="0"/>
              <a:t>výzva k předložení cenové nabídky</a:t>
            </a:r>
          </a:p>
          <a:p>
            <a:r>
              <a:rPr lang="cs-CZ" sz="3300" dirty="0" smtClean="0"/>
              <a:t>protokol </a:t>
            </a:r>
            <a:r>
              <a:rPr lang="cs-CZ" sz="3300" dirty="0"/>
              <a:t>o výběru nejvhodnější nabídky</a:t>
            </a:r>
          </a:p>
          <a:p>
            <a:r>
              <a:rPr lang="cs-CZ" sz="3300" dirty="0" smtClean="0"/>
              <a:t>rozhodnutí </a:t>
            </a:r>
            <a:r>
              <a:rPr lang="cs-CZ" sz="3300" dirty="0"/>
              <a:t>a oznámení o výběru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015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ZAKÁZKA </a:t>
            </a:r>
            <a:r>
              <a:rPr lang="cs-CZ" dirty="0" smtClean="0"/>
              <a:t>( malá/ velká?)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dělení </a:t>
            </a:r>
            <a:r>
              <a:rPr lang="cs-CZ" dirty="0"/>
              <a:t>VZMR – dodávky a </a:t>
            </a:r>
            <a:r>
              <a:rPr lang="cs-CZ" dirty="0" smtClean="0"/>
              <a:t>služby:</a:t>
            </a:r>
          </a:p>
          <a:p>
            <a:r>
              <a:rPr lang="cs-CZ" sz="2400" dirty="0" smtClean="0"/>
              <a:t>  I</a:t>
            </a:r>
            <a:r>
              <a:rPr lang="cs-CZ" sz="2400" dirty="0"/>
              <a:t>. kategorie: do 100 000,00 Kč bez </a:t>
            </a:r>
            <a:r>
              <a:rPr lang="cs-CZ" sz="2400" dirty="0" smtClean="0"/>
              <a:t>DPH</a:t>
            </a:r>
          </a:p>
          <a:p>
            <a:r>
              <a:rPr lang="cs-CZ" sz="2400" dirty="0" smtClean="0"/>
              <a:t>  II</a:t>
            </a:r>
            <a:r>
              <a:rPr lang="cs-CZ" sz="2400" dirty="0"/>
              <a:t>. kategorie: 100 000,01 – 400 000,00 Kč bez </a:t>
            </a:r>
            <a:r>
              <a:rPr lang="cs-CZ" sz="2400" dirty="0" smtClean="0"/>
              <a:t>DPH</a:t>
            </a:r>
          </a:p>
          <a:p>
            <a:r>
              <a:rPr lang="cs-CZ" sz="2400" dirty="0" smtClean="0"/>
              <a:t>  III</a:t>
            </a:r>
            <a:r>
              <a:rPr lang="cs-CZ" sz="2400" dirty="0"/>
              <a:t>. kategorie: 400 000,01 – 2 000 000,00 Kč bez </a:t>
            </a:r>
            <a:r>
              <a:rPr lang="cs-CZ" sz="2400" dirty="0" smtClean="0"/>
              <a:t>DPH</a:t>
            </a:r>
          </a:p>
          <a:p>
            <a:endParaRPr lang="cs-CZ" sz="2400" dirty="0" smtClean="0"/>
          </a:p>
          <a:p>
            <a:r>
              <a:rPr lang="cs-CZ" sz="2400" dirty="0"/>
              <a:t>podle předpokládané hodnoty:</a:t>
            </a:r>
          </a:p>
          <a:p>
            <a:pPr marL="0" indent="0">
              <a:buNone/>
            </a:pPr>
            <a:r>
              <a:rPr lang="cs-CZ" sz="2400" dirty="0" smtClean="0"/>
              <a:t>    </a:t>
            </a:r>
            <a:r>
              <a:rPr lang="cs-CZ" sz="2400" dirty="0"/>
              <a:t>1. veřejné zakázky malého rozsahu </a:t>
            </a:r>
            <a:r>
              <a:rPr lang="cs-CZ" sz="2400" dirty="0">
                <a:solidFill>
                  <a:srgbClr val="FF0000"/>
                </a:solidFill>
              </a:rPr>
              <a:t>– pracoviště </a:t>
            </a:r>
            <a:r>
              <a:rPr lang="cs-CZ" sz="2400" dirty="0"/>
              <a:t>+  referent veřejných zakázek    </a:t>
            </a:r>
          </a:p>
          <a:p>
            <a:pPr marL="0" indent="0">
              <a:buNone/>
            </a:pPr>
            <a:r>
              <a:rPr lang="cs-CZ" sz="2400" dirty="0"/>
              <a:t>    2. podlimitní veřejné zakázky – referent VZ</a:t>
            </a:r>
          </a:p>
          <a:p>
            <a:pPr marL="0" indent="0">
              <a:buNone/>
            </a:pPr>
            <a:r>
              <a:rPr lang="cs-CZ" sz="2400" dirty="0"/>
              <a:t>    3. nadlimitní veřejné zakázky – referent  VZ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938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  </a:t>
            </a:r>
            <a:r>
              <a:rPr lang="cs-CZ" i="1" dirty="0"/>
              <a:t>Předběžné schválení veřejné  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předmětu veřejné zakázky – stanoví PRACOVIŠTĚ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stručný název</a:t>
            </a:r>
          </a:p>
          <a:p>
            <a:r>
              <a:rPr lang="cs-CZ" dirty="0"/>
              <a:t>  popis = technická specifikace </a:t>
            </a:r>
          </a:p>
          <a:p>
            <a:r>
              <a:rPr lang="cs-CZ" dirty="0"/>
              <a:t>  zdůvodnění potřeby</a:t>
            </a:r>
          </a:p>
          <a:p>
            <a:r>
              <a:rPr lang="cs-CZ" dirty="0"/>
              <a:t>  kteří dodavatelé mají být osloveni</a:t>
            </a:r>
          </a:p>
          <a:p>
            <a:r>
              <a:rPr lang="cs-CZ" dirty="0"/>
              <a:t>  předpokládaná hodnota zakázky</a:t>
            </a:r>
          </a:p>
          <a:p>
            <a:r>
              <a:rPr lang="cs-CZ" dirty="0"/>
              <a:t>  výše schválených finančních prostředků</a:t>
            </a:r>
          </a:p>
          <a:p>
            <a:r>
              <a:rPr lang="cs-CZ" dirty="0"/>
              <a:t>  zdroj financování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34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ZAKÁZKA MALÉHO ROZSAHU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73694"/>
            <a:ext cx="10196593" cy="4578394"/>
          </a:xfrm>
        </p:spPr>
        <p:txBody>
          <a:bodyPr/>
          <a:lstStyle/>
          <a:p>
            <a:r>
              <a:rPr lang="cs-CZ" u="sng" dirty="0"/>
              <a:t>I. KATEGORIE </a:t>
            </a:r>
          </a:p>
          <a:p>
            <a:r>
              <a:rPr lang="cs-CZ" dirty="0"/>
              <a:t>d</a:t>
            </a:r>
            <a:r>
              <a:rPr lang="cs-CZ" dirty="0" smtClean="0"/>
              <a:t>odávky </a:t>
            </a:r>
            <a:r>
              <a:rPr lang="cs-CZ" dirty="0"/>
              <a:t>a služby do 100 000,00 Kč (bez DPH)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d</a:t>
            </a:r>
            <a:r>
              <a:rPr lang="cs-CZ" sz="2400" dirty="0" smtClean="0"/>
              <a:t>odávky </a:t>
            </a:r>
            <a:r>
              <a:rPr lang="cs-CZ" sz="2400" dirty="0"/>
              <a:t>do 33 000,00 Kč (bez DPH) – PŘÍMÁ OBJEDNÁVKA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lužby </a:t>
            </a:r>
            <a:r>
              <a:rPr lang="cs-CZ" sz="2400" dirty="0"/>
              <a:t>do 100 000,00 Kč – PŘÍMÁ OBJEDNÁVKA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ozor </a:t>
            </a:r>
            <a:r>
              <a:rPr lang="cs-CZ" sz="2400" dirty="0"/>
              <a:t>na periodicitu</a:t>
            </a:r>
          </a:p>
          <a:p>
            <a:pPr marL="914400" lvl="2" indent="0" algn="ctr">
              <a:buNone/>
            </a:pPr>
            <a:endParaRPr lang="cs-CZ" b="1" dirty="0"/>
          </a:p>
          <a:p>
            <a:pPr marL="914400" lvl="2" indent="0" algn="ctr">
              <a:buNone/>
            </a:pPr>
            <a:endParaRPr lang="cs-CZ" b="1" dirty="0"/>
          </a:p>
          <a:p>
            <a:pPr marL="914400" lvl="2" indent="0" algn="ctr">
              <a:buNone/>
            </a:pPr>
            <a:r>
              <a:rPr lang="cs-CZ" b="1" dirty="0" smtClean="0"/>
              <a:t>TRANSPARENTNOST </a:t>
            </a:r>
            <a:r>
              <a:rPr lang="cs-CZ" b="1" dirty="0"/>
              <a:t>– PŘIMĚŘENOST – ROVNOST – ZÁKAZ DISKRIMINACE</a:t>
            </a:r>
          </a:p>
          <a:p>
            <a:pPr marL="914400" lvl="2" indent="0" algn="ctr">
              <a:buNone/>
            </a:pPr>
            <a:r>
              <a:rPr lang="cs-CZ" b="1" dirty="0"/>
              <a:t>HOSPODÁRNĚ – EFEKTIVNĚ – ÚČELNĚ</a:t>
            </a:r>
          </a:p>
          <a:p>
            <a:pPr lvl="2" algn="ctr">
              <a:buFont typeface="Wingdings" panose="05000000000000000000" pitchFamily="2" charset="2"/>
              <a:buChar char="Ø"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919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 </a:t>
            </a:r>
            <a:r>
              <a:rPr lang="cs-CZ" b="1" dirty="0"/>
              <a:t>ROZMEZÍ </a:t>
            </a:r>
            <a:r>
              <a:rPr lang="cs-CZ" b="1" dirty="0" smtClean="0"/>
              <a:t>: 33 000,01 </a:t>
            </a:r>
            <a:r>
              <a:rPr lang="cs-CZ" b="1" dirty="0"/>
              <a:t>– 100 000,00 Kč (bez DPH)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2400" dirty="0"/>
              <a:t>s</a:t>
            </a:r>
            <a:r>
              <a:rPr lang="cs-CZ" sz="2400" dirty="0" smtClean="0"/>
              <a:t>hromáždit </a:t>
            </a:r>
            <a:r>
              <a:rPr lang="cs-CZ" sz="2400" dirty="0"/>
              <a:t>nabídky nejméně </a:t>
            </a:r>
            <a:r>
              <a:rPr lang="cs-CZ" sz="2400" dirty="0" smtClean="0"/>
              <a:t>od 3 </a:t>
            </a:r>
            <a:r>
              <a:rPr lang="cs-CZ" sz="2400" dirty="0"/>
              <a:t>dodavatelů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ižší </a:t>
            </a:r>
            <a:r>
              <a:rPr lang="cs-CZ" sz="2400" dirty="0"/>
              <a:t>počet oslovených dodavatelů schvaluje tajemník (dokument)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yhotovit </a:t>
            </a:r>
            <a:r>
              <a:rPr lang="cs-CZ" sz="2400" dirty="0"/>
              <a:t>Protokol o výběru nejvhodnější nabídky – podepisuje příkazce operace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rotokol </a:t>
            </a:r>
            <a:r>
              <a:rPr lang="cs-CZ" sz="2400" dirty="0"/>
              <a:t>s nabídkami dopravit na EO – veřejné zakázky, D. Moravcová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556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sz="3300" u="sng" dirty="0" smtClean="0"/>
          </a:p>
          <a:p>
            <a:r>
              <a:rPr lang="cs-CZ" sz="3300" dirty="0" smtClean="0"/>
              <a:t>II</a:t>
            </a:r>
            <a:r>
              <a:rPr lang="cs-CZ" sz="3300" dirty="0"/>
              <a:t>. KATEGORIE</a:t>
            </a:r>
          </a:p>
          <a:p>
            <a:r>
              <a:rPr lang="cs-CZ" sz="3300" dirty="0"/>
              <a:t>d</a:t>
            </a:r>
            <a:r>
              <a:rPr lang="cs-CZ" sz="3300" dirty="0" smtClean="0"/>
              <a:t>odávky </a:t>
            </a:r>
            <a:r>
              <a:rPr lang="cs-CZ" sz="3300" dirty="0"/>
              <a:t>a služby: 100 00,01 – 400 000,00 Kč (bez DPH)</a:t>
            </a:r>
          </a:p>
          <a:p>
            <a:pPr marL="0" indent="0">
              <a:buNone/>
            </a:pPr>
            <a:endParaRPr lang="cs-CZ" sz="3300" dirty="0"/>
          </a:p>
          <a:p>
            <a:r>
              <a:rPr lang="cs-CZ" sz="2600" dirty="0"/>
              <a:t>v</a:t>
            </a:r>
            <a:r>
              <a:rPr lang="cs-CZ" sz="2600" dirty="0" smtClean="0"/>
              <a:t>yplnit </a:t>
            </a:r>
            <a:r>
              <a:rPr lang="cs-CZ" sz="2600" dirty="0"/>
              <a:t>dokument </a:t>
            </a:r>
            <a:r>
              <a:rPr lang="cs-CZ" sz="2600" i="1" dirty="0"/>
              <a:t>Předběžné schválení veřejné zakázky </a:t>
            </a:r>
            <a:r>
              <a:rPr lang="cs-CZ" sz="2600" dirty="0"/>
              <a:t>– odeslat </a:t>
            </a:r>
            <a:r>
              <a:rPr lang="cs-CZ" sz="2600" dirty="0" smtClean="0"/>
              <a:t>ke kontrole</a:t>
            </a:r>
          </a:p>
          <a:p>
            <a:pPr marL="0" indent="0">
              <a:buNone/>
            </a:pPr>
            <a:r>
              <a:rPr lang="cs-CZ" sz="2600" dirty="0" smtClean="0"/>
              <a:t>    na </a:t>
            </a:r>
            <a:r>
              <a:rPr lang="cs-CZ" sz="2600" dirty="0"/>
              <a:t>EO - veřejné zakázky - doplní číslo VZ a pošle zpět – </a:t>
            </a:r>
            <a:r>
              <a:rPr lang="cs-CZ" sz="2600" dirty="0" smtClean="0"/>
              <a:t>vytisknout, </a:t>
            </a:r>
          </a:p>
          <a:p>
            <a:pPr marL="0" indent="0">
              <a:buNone/>
            </a:pPr>
            <a:r>
              <a:rPr lang="cs-CZ" sz="2600" dirty="0" smtClean="0"/>
              <a:t>    podepíše přednosta </a:t>
            </a:r>
            <a:r>
              <a:rPr lang="cs-CZ" sz="2600" dirty="0"/>
              <a:t>pracoviště a příkazce operace – </a:t>
            </a:r>
            <a:r>
              <a:rPr lang="cs-CZ" sz="2600" dirty="0" smtClean="0"/>
              <a:t>dopravit </a:t>
            </a:r>
            <a:r>
              <a:rPr lang="cs-CZ" sz="2600" dirty="0"/>
              <a:t>na EO – VZ, D. Moravcová</a:t>
            </a:r>
          </a:p>
          <a:p>
            <a:r>
              <a:rPr lang="cs-CZ" sz="2600" dirty="0"/>
              <a:t>s</a:t>
            </a:r>
            <a:r>
              <a:rPr lang="cs-CZ" sz="2600" dirty="0" smtClean="0"/>
              <a:t>hromáždit </a:t>
            </a:r>
            <a:r>
              <a:rPr lang="cs-CZ" sz="2600" dirty="0"/>
              <a:t>nabídky nejméně 3 dodavatelů</a:t>
            </a:r>
          </a:p>
          <a:p>
            <a:r>
              <a:rPr lang="cs-CZ" sz="2600" dirty="0"/>
              <a:t>n</a:t>
            </a:r>
            <a:r>
              <a:rPr lang="cs-CZ" sz="2600" dirty="0" smtClean="0"/>
              <a:t>ižší </a:t>
            </a:r>
            <a:r>
              <a:rPr lang="cs-CZ" sz="2600" dirty="0"/>
              <a:t>počet oslovených dodavatelů schvaluje tajemník (dokument)</a:t>
            </a:r>
          </a:p>
          <a:p>
            <a:r>
              <a:rPr lang="cs-CZ" sz="2600" dirty="0"/>
              <a:t>v</a:t>
            </a:r>
            <a:r>
              <a:rPr lang="cs-CZ" sz="2600" dirty="0" smtClean="0"/>
              <a:t>yhotovit </a:t>
            </a:r>
            <a:r>
              <a:rPr lang="cs-CZ" sz="2600" i="1" dirty="0"/>
              <a:t>Protokol o výběru nejvhodnější nabídky </a:t>
            </a:r>
            <a:r>
              <a:rPr lang="cs-CZ" sz="2600" dirty="0"/>
              <a:t>– podepisuje příkazce operace</a:t>
            </a:r>
          </a:p>
          <a:p>
            <a:r>
              <a:rPr lang="cs-CZ" sz="2600" dirty="0"/>
              <a:t>p</a:t>
            </a:r>
            <a:r>
              <a:rPr lang="cs-CZ" sz="2600" dirty="0" smtClean="0"/>
              <a:t>rotokol </a:t>
            </a:r>
            <a:r>
              <a:rPr lang="cs-CZ" sz="2600" dirty="0"/>
              <a:t>s nabídkami dopravit na EO – veřejné zakázky, D. Moravcová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483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III. KATEGORIE</a:t>
            </a:r>
          </a:p>
          <a:p>
            <a:r>
              <a:rPr lang="cs-CZ" dirty="0"/>
              <a:t>d</a:t>
            </a:r>
            <a:r>
              <a:rPr lang="cs-CZ" dirty="0" smtClean="0"/>
              <a:t>odávky </a:t>
            </a:r>
            <a:r>
              <a:rPr lang="cs-CZ" dirty="0"/>
              <a:t>a služby: 400 000,01 – 2 000 000,00 Kč bez </a:t>
            </a:r>
            <a:r>
              <a:rPr lang="cs-CZ" dirty="0" smtClean="0"/>
              <a:t>DPH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ř</a:t>
            </a:r>
            <a:r>
              <a:rPr lang="cs-CZ" sz="2400" dirty="0" smtClean="0"/>
              <a:t>ídí </a:t>
            </a:r>
            <a:r>
              <a:rPr lang="cs-CZ" sz="2400" dirty="0"/>
              <a:t>se Opatřením rektora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yřizuje </a:t>
            </a:r>
            <a:r>
              <a:rPr lang="cs-CZ" sz="2400" dirty="0"/>
              <a:t>EO – veřejné zakázky, D. Moravcová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(</a:t>
            </a:r>
            <a:r>
              <a:rPr lang="cs-CZ" sz="2400" dirty="0"/>
              <a:t>ve spolupráci s pracovištěm a kontaktní osobou pracoviště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objednávky nad 400 000,01 Kč bez DPH – </a:t>
            </a:r>
            <a:r>
              <a:rPr lang="cs-CZ" sz="2400" b="1" dirty="0" smtClean="0"/>
              <a:t>VŽDY SEPSAT SMLOUVU!!!!!!!</a:t>
            </a:r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9333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NABÍDKA DODAVATELE MUSÍ OBSAHOVAT: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identifikační </a:t>
            </a:r>
            <a:r>
              <a:rPr lang="cs-CZ" dirty="0"/>
              <a:t>údaje dodavatele</a:t>
            </a:r>
          </a:p>
          <a:p>
            <a:r>
              <a:rPr lang="cs-CZ" dirty="0"/>
              <a:t>p</a:t>
            </a:r>
            <a:r>
              <a:rPr lang="cs-CZ" dirty="0" smtClean="0"/>
              <a:t>opis </a:t>
            </a:r>
            <a:r>
              <a:rPr lang="cs-CZ" dirty="0"/>
              <a:t>předmětu plnění zakázky</a:t>
            </a:r>
          </a:p>
          <a:p>
            <a:r>
              <a:rPr lang="cs-CZ" dirty="0"/>
              <a:t>c</a:t>
            </a:r>
            <a:r>
              <a:rPr lang="cs-CZ" dirty="0" smtClean="0"/>
              <a:t>enu </a:t>
            </a:r>
            <a:r>
              <a:rPr lang="cs-CZ" dirty="0"/>
              <a:t>zakázky – bez DPH, DPH, výši DPH, cenu s DPH</a:t>
            </a:r>
          </a:p>
          <a:p>
            <a:r>
              <a:rPr lang="cs-CZ" dirty="0"/>
              <a:t>d</a:t>
            </a:r>
            <a:r>
              <a:rPr lang="cs-CZ" dirty="0" smtClean="0"/>
              <a:t>obu </a:t>
            </a:r>
            <a:r>
              <a:rPr lang="cs-CZ" dirty="0"/>
              <a:t>plnění zakázky</a:t>
            </a:r>
          </a:p>
          <a:p>
            <a:r>
              <a:rPr lang="cs-CZ" dirty="0"/>
              <a:t>p</a:t>
            </a:r>
            <a:r>
              <a:rPr lang="cs-CZ" dirty="0" smtClean="0"/>
              <a:t>latnost </a:t>
            </a:r>
            <a:r>
              <a:rPr lang="cs-CZ" dirty="0"/>
              <a:t>nabídky</a:t>
            </a:r>
          </a:p>
          <a:p>
            <a:r>
              <a:rPr lang="cs-CZ" dirty="0"/>
              <a:t>d</a:t>
            </a:r>
            <a:r>
              <a:rPr lang="cs-CZ" dirty="0" smtClean="0"/>
              <a:t>odatečné </a:t>
            </a:r>
            <a:r>
              <a:rPr lang="cs-CZ" dirty="0"/>
              <a:t>náklady (např. doprava)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1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8491"/>
            <a:ext cx="10515600" cy="1362717"/>
          </a:xfrm>
        </p:spPr>
        <p:txBody>
          <a:bodyPr>
            <a:normAutofit/>
          </a:bodyPr>
          <a:lstStyle/>
          <a:p>
            <a:r>
              <a:rPr lang="cs-CZ" dirty="0" smtClean="0"/>
              <a:t>Informace  o personálním obsazení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dirty="0"/>
              <a:t>Ing. R. Bourahi – projekty EU, Progres, OP VVV, IP</a:t>
            </a:r>
          </a:p>
          <a:p>
            <a:r>
              <a:rPr lang="cs-CZ" dirty="0" smtClean="0"/>
              <a:t>A. </a:t>
            </a:r>
            <a:r>
              <a:rPr lang="cs-CZ" dirty="0" err="1" smtClean="0"/>
              <a:t>Křáková</a:t>
            </a:r>
            <a:r>
              <a:rPr lang="cs-CZ" dirty="0" smtClean="0"/>
              <a:t> – </a:t>
            </a:r>
            <a:r>
              <a:rPr lang="cs-CZ" dirty="0"/>
              <a:t>GAUK, </a:t>
            </a:r>
            <a:r>
              <a:rPr lang="cs-CZ" dirty="0" smtClean="0"/>
              <a:t>GAČR</a:t>
            </a:r>
          </a:p>
          <a:p>
            <a:r>
              <a:rPr lang="cs-CZ" dirty="0" smtClean="0"/>
              <a:t>Mgr</a:t>
            </a:r>
            <a:r>
              <a:rPr lang="cs-CZ" dirty="0"/>
              <a:t>. Veselá – AZV, PRIMUS, IPE</a:t>
            </a:r>
          </a:p>
          <a:p>
            <a:r>
              <a:rPr lang="cs-CZ" dirty="0"/>
              <a:t>Mgr. Týfová – OP VVV</a:t>
            </a:r>
          </a:p>
          <a:p>
            <a:r>
              <a:rPr lang="cs-CZ" dirty="0"/>
              <a:t>Mgr. Zabloudil – patenty, </a:t>
            </a:r>
            <a:r>
              <a:rPr lang="cs-CZ" dirty="0" smtClean="0"/>
              <a:t>komercionalizace výsledků, udržitelnost </a:t>
            </a:r>
            <a:r>
              <a:rPr lang="cs-CZ" dirty="0"/>
              <a:t>projektů</a:t>
            </a:r>
            <a:r>
              <a:rPr lang="cs-CZ" dirty="0" smtClean="0"/>
              <a:t>, </a:t>
            </a:r>
            <a:r>
              <a:rPr lang="cs-CZ" dirty="0"/>
              <a:t>projekty s </a:t>
            </a:r>
            <a:r>
              <a:rPr lang="cs-CZ" dirty="0" smtClean="0"/>
              <a:t>podniky, </a:t>
            </a:r>
            <a:r>
              <a:rPr lang="cs-CZ" dirty="0" err="1" smtClean="0"/>
              <a:t>join</a:t>
            </a:r>
            <a:r>
              <a:rPr lang="cs-CZ" dirty="0" smtClean="0"/>
              <a:t> </a:t>
            </a:r>
            <a:r>
              <a:rPr lang="cs-CZ" dirty="0" err="1" smtClean="0"/>
              <a:t>seed</a:t>
            </a:r>
            <a:r>
              <a:rPr lang="cs-CZ" dirty="0" smtClean="0"/>
              <a:t>/ letní školy, granty farmaceutických společností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268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OBJEDNÁVKA V </a:t>
            </a:r>
            <a:r>
              <a:rPr lang="cs-CZ" dirty="0" err="1"/>
              <a:t>EISu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165349"/>
            <a:ext cx="10936705" cy="4638583"/>
          </a:xfrm>
        </p:spPr>
        <p:txBody>
          <a:bodyPr>
            <a:norm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zadat </a:t>
            </a:r>
            <a:r>
              <a:rPr lang="cs-CZ" sz="2600" dirty="0"/>
              <a:t>objednávku do systému: uvádět počet ks, cena bez DPH, DPH, výši DPH, cena s DPH (</a:t>
            </a:r>
            <a:r>
              <a:rPr lang="cs-CZ" sz="2600" b="1" dirty="0"/>
              <a:t>nebo jen celkovou cenu s DPH</a:t>
            </a:r>
            <a:r>
              <a:rPr lang="cs-CZ" sz="2600" dirty="0"/>
              <a:t>)</a:t>
            </a:r>
          </a:p>
          <a:p>
            <a:r>
              <a:rPr lang="cs-CZ" sz="2600" dirty="0"/>
              <a:t>p</a:t>
            </a:r>
            <a:r>
              <a:rPr lang="cs-CZ" sz="2600" dirty="0" smtClean="0"/>
              <a:t>očkat </a:t>
            </a:r>
            <a:r>
              <a:rPr lang="cs-CZ" sz="2600" dirty="0"/>
              <a:t>na schválení</a:t>
            </a:r>
          </a:p>
          <a:p>
            <a:r>
              <a:rPr lang="cs-CZ" sz="2600" dirty="0"/>
              <a:t>z</a:t>
            </a:r>
            <a:r>
              <a:rPr lang="cs-CZ" sz="2600" dirty="0" smtClean="0"/>
              <a:t>aslat </a:t>
            </a:r>
            <a:r>
              <a:rPr lang="cs-CZ" sz="2600" dirty="0"/>
              <a:t>objednávku </a:t>
            </a:r>
            <a:r>
              <a:rPr lang="cs-CZ" sz="2600" dirty="0" smtClean="0"/>
              <a:t>dodavateli – </a:t>
            </a:r>
            <a:r>
              <a:rPr lang="cs-CZ" sz="2600" b="1" dirty="0" smtClean="0"/>
              <a:t>objednávka z </a:t>
            </a:r>
            <a:r>
              <a:rPr lang="cs-CZ" sz="2600" b="1" dirty="0" err="1" smtClean="0"/>
              <a:t>EISu</a:t>
            </a:r>
            <a:r>
              <a:rPr lang="cs-CZ" sz="2600" b="1" dirty="0" smtClean="0"/>
              <a:t> jako příloha</a:t>
            </a:r>
            <a:endParaRPr lang="cs-CZ" sz="2600" b="1" dirty="0"/>
          </a:p>
          <a:p>
            <a:r>
              <a:rPr lang="cs-CZ" sz="2600" b="1" dirty="0" smtClean="0">
                <a:solidFill>
                  <a:schemeClr val="accent4">
                    <a:lumMod val="75000"/>
                  </a:schemeClr>
                </a:solidFill>
              </a:rPr>
              <a:t>Nad 50 000,- Kč </a:t>
            </a:r>
            <a:r>
              <a:rPr lang="cs-CZ" sz="2600" dirty="0" smtClean="0"/>
              <a:t>vyžádat </a:t>
            </a:r>
            <a:r>
              <a:rPr lang="cs-CZ" sz="2600" dirty="0"/>
              <a:t>si akceptaci/potvrzení </a:t>
            </a:r>
            <a:r>
              <a:rPr lang="cs-CZ" sz="2600" dirty="0" smtClean="0"/>
              <a:t>objednávky – </a:t>
            </a:r>
            <a:r>
              <a:rPr lang="cs-CZ" sz="2600" b="1" dirty="0" smtClean="0"/>
              <a:t>vložit do </a:t>
            </a:r>
            <a:r>
              <a:rPr lang="cs-CZ" sz="2600" b="1" dirty="0" err="1" smtClean="0"/>
              <a:t>EISu</a:t>
            </a:r>
            <a:endParaRPr lang="cs-CZ" sz="2600" b="1" i="1" dirty="0">
              <a:solidFill>
                <a:srgbClr val="FF0000"/>
              </a:solidFill>
            </a:endParaRPr>
          </a:p>
          <a:p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případě mailového potvrzení </a:t>
            </a:r>
            <a:r>
              <a:rPr lang="cs-CZ" sz="2600" dirty="0" smtClean="0"/>
              <a:t>objednávky: </a:t>
            </a:r>
            <a:r>
              <a:rPr lang="cs-CZ" sz="2600" dirty="0"/>
              <a:t>zaslat na </a:t>
            </a:r>
            <a:r>
              <a:rPr lang="cs-CZ" sz="2600" dirty="0" smtClean="0"/>
              <a:t>EO, VZ-</a:t>
            </a:r>
            <a:r>
              <a:rPr lang="cs-CZ" sz="2600" dirty="0" err="1" smtClean="0"/>
              <a:t>D.Moravcová</a:t>
            </a:r>
            <a:endParaRPr lang="cs-CZ" sz="2600" dirty="0"/>
          </a:p>
          <a:p>
            <a:r>
              <a:rPr lang="cs-CZ" sz="2600" dirty="0"/>
              <a:t>n</a:t>
            </a:r>
            <a:r>
              <a:rPr lang="cs-CZ" sz="2600" dirty="0" smtClean="0"/>
              <a:t>ásleduje </a:t>
            </a:r>
            <a:r>
              <a:rPr lang="cs-CZ" sz="2600" dirty="0"/>
              <a:t>zveřejnění v registru </a:t>
            </a:r>
            <a:r>
              <a:rPr lang="cs-CZ" sz="2600" dirty="0" smtClean="0"/>
              <a:t>smluv: zajistí EO, VZ-D</a:t>
            </a:r>
            <a:r>
              <a:rPr lang="cs-CZ" sz="2600" dirty="0"/>
              <a:t>. </a:t>
            </a:r>
            <a:r>
              <a:rPr lang="cs-CZ" sz="2600" dirty="0" smtClean="0"/>
              <a:t>Moravcová</a:t>
            </a:r>
          </a:p>
        </p:txBody>
      </p:sp>
    </p:spTree>
    <p:extLst>
      <p:ext uri="{BB962C8B-B14F-4D97-AF65-F5344CB8AC3E}">
        <p14:creationId xmlns:p14="http://schemas.microsoft.com/office/powerpoint/2010/main" val="3441188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DODACÍ 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Nebo </a:t>
            </a:r>
            <a:r>
              <a:rPr lang="cs-CZ" i="1" dirty="0"/>
              <a:t>Protokol o předání a převzetí dodávky</a:t>
            </a:r>
          </a:p>
          <a:p>
            <a:endParaRPr lang="cs-CZ" sz="2400" dirty="0" smtClean="0"/>
          </a:p>
          <a:p>
            <a:r>
              <a:rPr lang="cs-CZ" sz="2400" dirty="0" smtClean="0"/>
              <a:t>Smluvní </a:t>
            </a:r>
            <a:r>
              <a:rPr lang="cs-CZ" sz="2400" dirty="0"/>
              <a:t>strany</a:t>
            </a:r>
          </a:p>
          <a:p>
            <a:r>
              <a:rPr lang="cs-CZ" sz="2400" dirty="0"/>
              <a:t>Identifikace dodávky – název, výrobní číslo přístroje, příslušenství, záruční doba, doklady k dodávanému zboží</a:t>
            </a:r>
          </a:p>
          <a:p>
            <a:r>
              <a:rPr lang="cs-CZ" sz="2400" dirty="0"/>
              <a:t>Datum převzetí</a:t>
            </a:r>
          </a:p>
          <a:p>
            <a:r>
              <a:rPr lang="cs-CZ" sz="2400" dirty="0"/>
              <a:t>Podpis a </a:t>
            </a:r>
            <a:r>
              <a:rPr lang="cs-CZ" sz="2400" dirty="0" smtClean="0"/>
              <a:t>razítko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4">
                    <a:lumMod val="75000"/>
                  </a:schemeClr>
                </a:solidFill>
              </a:rPr>
              <a:t>!!!! Strašně důležité u projektů OPVVV !!!!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596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pokud </a:t>
            </a:r>
            <a:r>
              <a:rPr lang="cs-CZ" sz="2400" dirty="0"/>
              <a:t>přijde faktura se zbožím nebo na mail – okamžitě předat na </a:t>
            </a:r>
            <a:r>
              <a:rPr lang="cs-CZ" sz="2400" dirty="0" smtClean="0"/>
              <a:t>EO </a:t>
            </a:r>
            <a:r>
              <a:rPr lang="cs-CZ" sz="2400" dirty="0"/>
              <a:t>včetně vyplněného a podepsaného Platebního poukazu</a:t>
            </a:r>
          </a:p>
          <a:p>
            <a:endParaRPr lang="cs-CZ" sz="2400" dirty="0"/>
          </a:p>
          <a:p>
            <a:r>
              <a:rPr lang="cs-CZ" sz="2400" dirty="0"/>
              <a:t>v</a:t>
            </a:r>
            <a:r>
              <a:rPr lang="cs-CZ" sz="2400" dirty="0" smtClean="0"/>
              <a:t> </a:t>
            </a:r>
            <a:r>
              <a:rPr lang="cs-CZ" sz="2400" dirty="0"/>
              <a:t>případě grantu požádat dodavatele, aby na faktuře byl </a:t>
            </a:r>
            <a:r>
              <a:rPr lang="cs-CZ" sz="2400" b="1" dirty="0" smtClean="0"/>
              <a:t>číslo projektu ( interní)</a:t>
            </a:r>
          </a:p>
          <a:p>
            <a:r>
              <a:rPr lang="cs-CZ" sz="2400" b="1" dirty="0" smtClean="0"/>
              <a:t>U OPVVV musí být vloženo celé registrační číslo projektu a název s frází :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            Fakturováno z ……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863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CENTRALIZOVANÝ </a:t>
            </a:r>
            <a:r>
              <a:rPr lang="cs-CZ" dirty="0"/>
              <a:t>NÁKUP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UNIVERZITNÍ ÚROVNI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u="sng" dirty="0" smtClean="0"/>
          </a:p>
          <a:p>
            <a:endParaRPr lang="cs-CZ" b="1" u="sng" dirty="0"/>
          </a:p>
          <a:p>
            <a:r>
              <a:rPr lang="cs-CZ" dirty="0"/>
              <a:t>c</a:t>
            </a:r>
            <a:r>
              <a:rPr lang="cs-CZ" dirty="0" smtClean="0"/>
              <a:t>entrální </a:t>
            </a:r>
            <a:r>
              <a:rPr lang="cs-CZ" dirty="0"/>
              <a:t>nákup xeroxového papíru </a:t>
            </a:r>
            <a:r>
              <a:rPr lang="cs-CZ" dirty="0" smtClean="0"/>
              <a:t>, tonerů, počítačové techniky, softwaru, mobilních operátorů</a:t>
            </a:r>
          </a:p>
          <a:p>
            <a:r>
              <a:rPr lang="cs-CZ" dirty="0" smtClean="0"/>
              <a:t>nákup </a:t>
            </a:r>
            <a:r>
              <a:rPr lang="cs-CZ" dirty="0"/>
              <a:t>energií</a:t>
            </a:r>
          </a:p>
          <a:p>
            <a:r>
              <a:rPr lang="cs-CZ" dirty="0" smtClean="0"/>
              <a:t>bankovní </a:t>
            </a:r>
            <a:r>
              <a:rPr lang="cs-CZ" dirty="0"/>
              <a:t>služby</a:t>
            </a:r>
          </a:p>
          <a:p>
            <a:endParaRPr lang="cs-CZ" b="1" u="sng" dirty="0"/>
          </a:p>
          <a:p>
            <a:pPr marL="0" indent="0">
              <a:buNone/>
            </a:pPr>
            <a:r>
              <a:rPr lang="cs-CZ" sz="3200" dirty="0"/>
              <a:t>„</a:t>
            </a:r>
            <a:r>
              <a:rPr lang="cs-CZ" sz="3200" b="1" dirty="0"/>
              <a:t>majetek pořízený z grantu je majetek fakulty určený k výkonu práce a nikoli osobní věc řešitele a musí se vrátit“</a:t>
            </a:r>
          </a:p>
          <a:p>
            <a:endParaRPr lang="cs-CZ" dirty="0"/>
          </a:p>
          <a:p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844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Software versus licence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5069"/>
            <a:ext cx="10515600" cy="4847208"/>
          </a:xfrm>
        </p:spPr>
        <p:txBody>
          <a:bodyPr>
            <a:normAutofit/>
          </a:bodyPr>
          <a:lstStyle/>
          <a:p>
            <a:r>
              <a:rPr lang="cs-CZ" dirty="0" smtClean="0"/>
              <a:t>koupíte-li </a:t>
            </a:r>
            <a:r>
              <a:rPr lang="cs-CZ" dirty="0"/>
              <a:t>software jako program do počítače, který opravdu vlastníme jde o majetek </a:t>
            </a:r>
            <a:r>
              <a:rPr lang="cs-CZ" dirty="0" smtClean="0"/>
              <a:t>- rozlišení </a:t>
            </a:r>
            <a:r>
              <a:rPr lang="cs-CZ" dirty="0"/>
              <a:t>investice a </a:t>
            </a:r>
            <a:r>
              <a:rPr lang="cs-CZ" dirty="0" err="1"/>
              <a:t>neinvestice</a:t>
            </a:r>
            <a:r>
              <a:rPr lang="cs-CZ" dirty="0"/>
              <a:t> ( hranice 60 tis).</a:t>
            </a:r>
          </a:p>
          <a:p>
            <a:r>
              <a:rPr lang="cs-CZ" dirty="0"/>
              <a:t>jde-li o licenci je to služba....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3600" b="1" dirty="0" err="1" smtClean="0">
                <a:solidFill>
                  <a:srgbClr val="FF0000"/>
                </a:solidFill>
              </a:rPr>
              <a:t>Neinvestice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>
                <a:solidFill>
                  <a:srgbClr val="FF0000"/>
                </a:solidFill>
              </a:rPr>
              <a:t>versus </a:t>
            </a:r>
            <a:r>
              <a:rPr lang="cs-CZ" sz="3600" b="1" dirty="0" smtClean="0">
                <a:solidFill>
                  <a:srgbClr val="FF0000"/>
                </a:solidFill>
              </a:rPr>
              <a:t>investice ( plán =rozpočet)</a:t>
            </a:r>
          </a:p>
          <a:p>
            <a:r>
              <a:rPr lang="cs-CZ" dirty="0" smtClean="0"/>
              <a:t>když </a:t>
            </a:r>
            <a:r>
              <a:rPr lang="cs-CZ" dirty="0"/>
              <a:t>původně plánovaný </a:t>
            </a:r>
            <a:r>
              <a:rPr lang="cs-CZ" dirty="0" smtClean="0"/>
              <a:t>přístroj/ software </a:t>
            </a:r>
            <a:r>
              <a:rPr lang="cs-CZ" dirty="0"/>
              <a:t>nad </a:t>
            </a:r>
            <a:r>
              <a:rPr lang="cs-CZ" dirty="0" smtClean="0"/>
              <a:t>40/60 </a:t>
            </a:r>
            <a:r>
              <a:rPr lang="cs-CZ" dirty="0"/>
              <a:t>tis koupíte se slevou </a:t>
            </a:r>
            <a:r>
              <a:rPr lang="cs-CZ" dirty="0" smtClean="0"/>
              <a:t>pak </a:t>
            </a:r>
            <a:r>
              <a:rPr lang="cs-CZ" dirty="0"/>
              <a:t>je to " průšvih" protože jste měl naplánované investice a najednou se to stalo </a:t>
            </a:r>
            <a:r>
              <a:rPr lang="cs-CZ" dirty="0" err="1"/>
              <a:t>neinvesticí</a:t>
            </a:r>
            <a:r>
              <a:rPr lang="cs-CZ" dirty="0"/>
              <a:t> </a:t>
            </a:r>
            <a:r>
              <a:rPr lang="cs-CZ" dirty="0" smtClean="0"/>
              <a:t>...... </a:t>
            </a:r>
            <a:r>
              <a:rPr lang="cs-CZ" b="1" dirty="0"/>
              <a:t>tady se pak sleva </a:t>
            </a:r>
            <a:r>
              <a:rPr lang="cs-CZ" b="1" dirty="0" smtClean="0"/>
              <a:t>nevyplatí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95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603B3-0083-4414-B997-7D95A935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			GDPR</a:t>
            </a:r>
            <a:r>
              <a:rPr lang="cs-CZ" sz="6600" dirty="0"/>
              <a:t/>
            </a:r>
            <a:br>
              <a:rPr lang="cs-CZ" sz="6600" dirty="0"/>
            </a:br>
            <a:r>
              <a:rPr lang="cs-CZ" sz="6600" dirty="0"/>
              <a:t>ochrana osobních </a:t>
            </a:r>
            <a:r>
              <a:rPr lang="cs-CZ" sz="6600" dirty="0" smtClean="0"/>
              <a:t>údajů</a:t>
            </a:r>
            <a:endParaRPr lang="en-US" sz="66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05E1BB-633E-454C-8AAE-70A1259E6F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JUDr. Iveta Aubrechtová</a:t>
            </a:r>
          </a:p>
          <a:p>
            <a:r>
              <a:rPr lang="cs-CZ" dirty="0" smtClean="0"/>
              <a:t>Ing. Mgr. Ingrid Vargová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98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ADE18-B22C-42AE-B574-AFA7E3FF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Zásady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D85BE2-CEF1-406D-83BC-D4DF26FD6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  zákonnost</a:t>
            </a:r>
            <a:endParaRPr lang="cs-CZ" dirty="0"/>
          </a:p>
          <a:p>
            <a:pPr marL="342900" lvl="0" indent="-342900"/>
            <a:r>
              <a:rPr lang="cs-CZ" dirty="0"/>
              <a:t>korektnost a </a:t>
            </a:r>
            <a:r>
              <a:rPr lang="cs-CZ" dirty="0" smtClean="0"/>
              <a:t>transparence</a:t>
            </a:r>
            <a:endParaRPr lang="cs-CZ" dirty="0"/>
          </a:p>
          <a:p>
            <a:pPr marL="342900" lvl="0" indent="-342900"/>
            <a:r>
              <a:rPr lang="cs-CZ" dirty="0"/>
              <a:t>omezení </a:t>
            </a:r>
            <a:r>
              <a:rPr lang="cs-CZ" dirty="0" smtClean="0"/>
              <a:t>účelu</a:t>
            </a:r>
            <a:endParaRPr lang="cs-CZ" dirty="0"/>
          </a:p>
          <a:p>
            <a:pPr marL="342900" lvl="0" indent="-342900"/>
            <a:r>
              <a:rPr lang="cs-CZ" dirty="0"/>
              <a:t>minimalizace </a:t>
            </a:r>
            <a:r>
              <a:rPr lang="cs-CZ" dirty="0" smtClean="0"/>
              <a:t>údajů</a:t>
            </a:r>
            <a:endParaRPr lang="cs-CZ" dirty="0"/>
          </a:p>
          <a:p>
            <a:pPr marL="342900" lvl="0" indent="-342900"/>
            <a:r>
              <a:rPr lang="cs-CZ" dirty="0" smtClean="0"/>
              <a:t>přesnost</a:t>
            </a:r>
            <a:endParaRPr lang="cs-CZ" dirty="0"/>
          </a:p>
          <a:p>
            <a:pPr marL="342900" lvl="0" indent="-342900"/>
            <a:r>
              <a:rPr lang="cs-CZ" dirty="0"/>
              <a:t>omezení </a:t>
            </a:r>
            <a:r>
              <a:rPr lang="cs-CZ" dirty="0" smtClean="0"/>
              <a:t>uložení</a:t>
            </a:r>
            <a:endParaRPr lang="cs-CZ" dirty="0"/>
          </a:p>
          <a:p>
            <a:pPr marL="342900" lvl="0" indent="-342900"/>
            <a:r>
              <a:rPr lang="cs-CZ" dirty="0"/>
              <a:t>integrita a </a:t>
            </a:r>
            <a:r>
              <a:rPr lang="cs-CZ" dirty="0" smtClean="0"/>
              <a:t>důvěrnost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924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Osobní </a:t>
            </a:r>
            <a:r>
              <a:rPr lang="cs-CZ" dirty="0"/>
              <a:t>údaje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/>
            <a:endParaRPr lang="cs-CZ" dirty="0" smtClean="0"/>
          </a:p>
          <a:p>
            <a:pPr marL="342900" lvl="0" indent="-342900"/>
            <a:r>
              <a:rPr lang="cs-CZ" sz="2400" dirty="0" smtClean="0"/>
              <a:t>jakákoliv </a:t>
            </a:r>
            <a:r>
              <a:rPr lang="cs-CZ" sz="2400" dirty="0"/>
              <a:t>informace týkající se určeného nebo určitelného </a:t>
            </a:r>
            <a:r>
              <a:rPr lang="cs-CZ" sz="2400" dirty="0" smtClean="0"/>
              <a:t>člověka</a:t>
            </a:r>
            <a:endParaRPr lang="cs-CZ" sz="2400" dirty="0"/>
          </a:p>
          <a:p>
            <a:pPr marL="342900" lvl="0" indent="-342900"/>
            <a:r>
              <a:rPr lang="cs-CZ" sz="2400" dirty="0"/>
              <a:t>nevztahuje se na osobní údaje zesnulých osob a anonymizované </a:t>
            </a:r>
            <a:r>
              <a:rPr lang="cs-CZ" sz="2400" dirty="0" smtClean="0"/>
              <a:t>údaje</a:t>
            </a:r>
            <a:endParaRPr lang="cs-CZ" sz="2400" dirty="0"/>
          </a:p>
          <a:p>
            <a:pPr marL="342900" lvl="0" indent="-342900"/>
            <a:r>
              <a:rPr lang="cs-CZ" sz="2400" dirty="0"/>
              <a:t>vztahuje se na šifrované osobní údaje, protože někdo zná šifrovací </a:t>
            </a:r>
            <a:r>
              <a:rPr lang="cs-CZ" sz="2400" dirty="0" smtClean="0"/>
              <a:t>klíč</a:t>
            </a:r>
            <a:endParaRPr lang="cs-CZ" sz="2400" dirty="0"/>
          </a:p>
          <a:p>
            <a:pPr marL="342900" lvl="0" indent="-342900"/>
            <a:r>
              <a:rPr lang="cs-CZ" sz="2400" dirty="0"/>
              <a:t>čím více osobních údajů správce či zpracovatel má, tím větším rizikům spojených s jejich ochranou se </a:t>
            </a:r>
            <a:r>
              <a:rPr lang="cs-CZ" sz="2400" dirty="0" smtClean="0"/>
              <a:t>vystavuje</a:t>
            </a:r>
            <a:endParaRPr lang="cs-CZ" sz="2400" dirty="0"/>
          </a:p>
          <a:p>
            <a:endParaRPr lang="cs-CZ" sz="2400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392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Zákonnost </a:t>
            </a:r>
            <a:r>
              <a:rPr lang="cs-CZ" dirty="0"/>
              <a:t>zpracování osobních údajů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dle </a:t>
            </a:r>
            <a:r>
              <a:rPr lang="cs-CZ" dirty="0"/>
              <a:t>čl. 6 GDPR musí být splněna alespoň jedna z podmínek:</a:t>
            </a:r>
          </a:p>
          <a:p>
            <a:pPr marL="0" lvl="0" indent="0">
              <a:buNone/>
            </a:pPr>
            <a:endParaRPr lang="cs-CZ" dirty="0"/>
          </a:p>
          <a:p>
            <a:pPr marL="342900" lvl="0" indent="-342900"/>
            <a:r>
              <a:rPr lang="cs-CZ" sz="2400" dirty="0"/>
              <a:t>právní </a:t>
            </a:r>
            <a:r>
              <a:rPr lang="cs-CZ" sz="2400" dirty="0" smtClean="0"/>
              <a:t>povinnost</a:t>
            </a:r>
            <a:endParaRPr lang="cs-CZ" sz="2400" dirty="0"/>
          </a:p>
          <a:p>
            <a:pPr marL="342900" lvl="0" indent="-342900"/>
            <a:r>
              <a:rPr lang="cs-CZ" sz="2400" dirty="0"/>
              <a:t>oprávněný zájem správce údajů (každý subjekt, který určuje účel a prostředky zpracování, provádí zpracování a odpovídá za něj</a:t>
            </a:r>
            <a:r>
              <a:rPr lang="cs-CZ" sz="2400" dirty="0" smtClean="0"/>
              <a:t>)</a:t>
            </a:r>
            <a:endParaRPr lang="cs-CZ" sz="2400" dirty="0"/>
          </a:p>
          <a:p>
            <a:pPr marL="342900" lvl="0" indent="-342900"/>
            <a:r>
              <a:rPr lang="cs-CZ" sz="2400" dirty="0" smtClean="0"/>
              <a:t>souhlas</a:t>
            </a:r>
            <a:endParaRPr lang="cs-CZ" sz="2400" dirty="0"/>
          </a:p>
          <a:p>
            <a:pPr marL="342900" lvl="0" indent="-342900"/>
            <a:r>
              <a:rPr lang="cs-CZ" sz="2400" dirty="0" smtClean="0"/>
              <a:t>smlouva</a:t>
            </a:r>
            <a:endParaRPr lang="cs-CZ" sz="2400" dirty="0"/>
          </a:p>
          <a:p>
            <a:pPr marL="342900" lvl="0" indent="-342900"/>
            <a:r>
              <a:rPr lang="cs-CZ" sz="2400" dirty="0"/>
              <a:t>životně důležitý zájem subjektu údajů (fyzické osoby, k níž se osobní údaje vztahují</a:t>
            </a:r>
            <a:r>
              <a:rPr lang="cs-CZ" sz="2400" dirty="0" smtClean="0"/>
              <a:t>)</a:t>
            </a:r>
            <a:endParaRPr lang="cs-CZ" sz="2400" dirty="0"/>
          </a:p>
          <a:p>
            <a:pPr marL="342900" lvl="0" indent="-342900"/>
            <a:r>
              <a:rPr lang="cs-CZ" sz="2400" dirty="0"/>
              <a:t>veřejný </a:t>
            </a:r>
            <a:r>
              <a:rPr lang="cs-CZ" sz="2400" dirty="0" smtClean="0"/>
              <a:t>zájem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343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603B3-0083-4414-B997-7D95A935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9600" dirty="0" smtClean="0"/>
              <a:t/>
            </a:r>
            <a:br>
              <a:rPr lang="cs-CZ" sz="9600" dirty="0" smtClean="0"/>
            </a:br>
            <a:r>
              <a:rPr lang="cs-CZ" sz="9600" dirty="0" smtClean="0"/>
              <a:t>	</a:t>
            </a:r>
            <a:r>
              <a:rPr lang="cs-CZ" sz="7300" dirty="0" smtClean="0"/>
              <a:t>Uzavírání </a:t>
            </a:r>
            <a:r>
              <a:rPr lang="cs-CZ" sz="7300" dirty="0"/>
              <a:t>smluv</a:t>
            </a:r>
            <a:br>
              <a:rPr lang="cs-CZ" sz="7300" dirty="0"/>
            </a:br>
            <a:endParaRPr lang="en-US" sz="73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05E1BB-633E-454C-8AAE-70A1259E6F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JUDr. Iveta Aubrechtová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3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/>
              <a:t>Oddělení </a:t>
            </a:r>
            <a:r>
              <a:rPr lang="cs-CZ" dirty="0"/>
              <a:t>pro vědu a výzkum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/>
              <a:t>Kancelář technologických </a:t>
            </a:r>
            <a:r>
              <a:rPr lang="cs-CZ" dirty="0" smtClean="0"/>
              <a:t>skautů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cs-CZ" dirty="0" smtClean="0"/>
              <a:t>Mgr</a:t>
            </a:r>
            <a:r>
              <a:rPr lang="cs-CZ" dirty="0"/>
              <a:t>. Adam Zabloudil, Ing. Renáta Bourahi</a:t>
            </a:r>
          </a:p>
          <a:p>
            <a:pPr marL="0" indent="0" algn="ctr">
              <a:buNone/>
            </a:pPr>
            <a:r>
              <a:rPr lang="cs-CZ" dirty="0"/>
              <a:t>spolupráce s CPPT na </a:t>
            </a:r>
            <a:r>
              <a:rPr lang="cs-CZ" dirty="0" smtClean="0"/>
              <a:t>RUK</a:t>
            </a:r>
          </a:p>
          <a:p>
            <a:pPr marL="0" indent="0" algn="ctr">
              <a:buNone/>
            </a:pPr>
            <a:endParaRPr lang="cs-CZ" dirty="0"/>
          </a:p>
          <a:p>
            <a:pPr>
              <a:defRPr/>
            </a:pPr>
            <a:r>
              <a:rPr lang="cs-CZ" sz="2400" dirty="0"/>
              <a:t>d</a:t>
            </a:r>
            <a:r>
              <a:rPr lang="cs-CZ" sz="2400" dirty="0" smtClean="0"/>
              <a:t>uševní </a:t>
            </a:r>
            <a:r>
              <a:rPr lang="cs-CZ" sz="2400" dirty="0"/>
              <a:t>vlastnictví, patenty, užitné vzory, licence </a:t>
            </a:r>
          </a:p>
          <a:p>
            <a:pPr>
              <a:defRPr/>
            </a:pPr>
            <a:r>
              <a:rPr lang="cs-CZ" sz="2400" dirty="0"/>
              <a:t>v</a:t>
            </a:r>
            <a:r>
              <a:rPr lang="cs-CZ" sz="2400" dirty="0" smtClean="0"/>
              <a:t>e </a:t>
            </a:r>
            <a:r>
              <a:rPr lang="cs-CZ" sz="2400" dirty="0"/>
              <a:t>vztahu k projektům – smlouva s partnerem</a:t>
            </a:r>
          </a:p>
          <a:p>
            <a:pPr>
              <a:defRPr/>
            </a:pPr>
            <a:r>
              <a:rPr lang="cs-CZ" sz="2400" dirty="0"/>
              <a:t>t</a:t>
            </a:r>
            <a:r>
              <a:rPr lang="cs-CZ" sz="2400" dirty="0" smtClean="0"/>
              <a:t>ransfery </a:t>
            </a:r>
            <a:r>
              <a:rPr lang="cs-CZ" sz="2400" dirty="0"/>
              <a:t>technologií, smluvní výzkum</a:t>
            </a:r>
          </a:p>
          <a:p>
            <a:pPr>
              <a:defRPr/>
            </a:pPr>
            <a:r>
              <a:rPr lang="cs-CZ" sz="2400" dirty="0"/>
              <a:t>p</a:t>
            </a:r>
            <a:r>
              <a:rPr lang="cs-CZ" sz="2400" dirty="0" smtClean="0"/>
              <a:t>rojekty </a:t>
            </a:r>
            <a:r>
              <a:rPr lang="cs-CZ" sz="2400" dirty="0"/>
              <a:t>podporující praktický výstup 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57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Uzavírání </a:t>
            </a:r>
            <a:r>
              <a:rPr lang="cs-CZ" sz="4900" dirty="0"/>
              <a:t>smluv</a:t>
            </a:r>
            <a:br>
              <a:rPr lang="cs-CZ" sz="4900" dirty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endParaRPr lang="cs-CZ" sz="2600" dirty="0" smtClean="0"/>
          </a:p>
          <a:p>
            <a:pPr marL="342900" indent="-342900"/>
            <a:r>
              <a:rPr lang="cs-CZ" sz="2600" dirty="0" smtClean="0"/>
              <a:t>jakékoliv </a:t>
            </a:r>
            <a:r>
              <a:rPr lang="cs-CZ" sz="2600" dirty="0"/>
              <a:t>smlouvy musí být uzavírány vždy po předchozím posouzení věcné </a:t>
            </a:r>
            <a:r>
              <a:rPr lang="cs-CZ" sz="2600" dirty="0" smtClean="0"/>
              <a:t>a </a:t>
            </a:r>
            <a:r>
              <a:rPr lang="cs-CZ" sz="2600" dirty="0"/>
              <a:t>formální správnosti (ekonomické oddělení; odborný útvar, jehož se smlouva týká; právník fakulty</a:t>
            </a:r>
            <a:r>
              <a:rPr lang="cs-CZ" sz="2600" dirty="0" smtClean="0"/>
              <a:t>)</a:t>
            </a:r>
            <a:endParaRPr lang="cs-CZ" sz="2600" dirty="0"/>
          </a:p>
          <a:p>
            <a:pPr marL="342900" indent="-342900"/>
            <a:endParaRPr lang="cs-CZ" sz="2600" dirty="0"/>
          </a:p>
          <a:p>
            <a:pPr marL="342900" indent="-342900"/>
            <a:r>
              <a:rPr lang="cs-CZ" sz="2600" dirty="0"/>
              <a:t>n</a:t>
            </a:r>
            <a:r>
              <a:rPr lang="cs-CZ" sz="2600" dirty="0" smtClean="0"/>
              <a:t>ávrh </a:t>
            </a:r>
            <a:r>
              <a:rPr lang="cs-CZ" sz="2600" dirty="0"/>
              <a:t>smlouvy předat sekretářce děkanátu k procesu připomínkování. Smlouva bude opatřena připomínkovým listem, který bude přiložen k podpisu smlouvy a zařazen do evidence </a:t>
            </a:r>
            <a:r>
              <a:rPr lang="cs-CZ" sz="2600" dirty="0" smtClean="0"/>
              <a:t>smluv</a:t>
            </a:r>
            <a:endParaRPr lang="cs-CZ" sz="2600" dirty="0"/>
          </a:p>
          <a:p>
            <a:pPr marL="342900" indent="-342900"/>
            <a:endParaRPr lang="cs-CZ" sz="2600" dirty="0"/>
          </a:p>
          <a:p>
            <a:pPr marL="342900" indent="-342900"/>
            <a:r>
              <a:rPr lang="cs-CZ" sz="2600" dirty="0"/>
              <a:t>p</a:t>
            </a:r>
            <a:r>
              <a:rPr lang="cs-CZ" sz="2600" dirty="0" smtClean="0"/>
              <a:t>ro </a:t>
            </a:r>
            <a:r>
              <a:rPr lang="cs-CZ" sz="2600" dirty="0"/>
              <a:t>nejčastěji se vyskytující darovací smlouvy  jsou k dispozici na sekretariátu děkanátu k dispozici tzv. vzory smluv.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826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UVEŘEJŇOVÁNÍ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registr smluv – všechny smlouvy (tedy i objednávky) od 50 000,01 Kč bez DPH – zveřejňuje pouze EO – veřejné zakázky, D. Moravcová</a:t>
            </a:r>
          </a:p>
          <a:p>
            <a:endParaRPr lang="cs-CZ" dirty="0"/>
          </a:p>
          <a:p>
            <a:r>
              <a:rPr lang="cs-CZ" dirty="0"/>
              <a:t>profil zadavatele – E-ZAK - pouze smlouvy uzavírané na základě zadávacího řízení na veřejnou zakázku, jejichž cena přesáhne 500 000,00 Kč bez DPH – zveřejňuje pouze EO – veřejné zakázky, D. Moravcová – od října 2018 povinná elektronická komunikace pro zadavatele</a:t>
            </a:r>
          </a:p>
          <a:p>
            <a:endParaRPr lang="cs-CZ" dirty="0"/>
          </a:p>
          <a:p>
            <a:r>
              <a:rPr lang="cs-CZ" dirty="0"/>
              <a:t>věstník veřejných zakázek (u podlimitních VZ), pouze EO – veřejné zakázky</a:t>
            </a:r>
          </a:p>
          <a:p>
            <a:endParaRPr lang="cs-CZ" dirty="0"/>
          </a:p>
          <a:p>
            <a:r>
              <a:rPr lang="cs-CZ" dirty="0"/>
              <a:t>úřední věstník Evropské unie (u nadlimitních VZ), pouze EO – 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263171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367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898265"/>
            <a:ext cx="9144000" cy="1973223"/>
          </a:xfrm>
        </p:spPr>
        <p:txBody>
          <a:bodyPr/>
          <a:lstStyle/>
          <a:p>
            <a:r>
              <a:rPr lang="cs-CZ" dirty="0" smtClean="0"/>
              <a:t>Mám nápad, co s ním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4433"/>
            <a:ext cx="9144000" cy="1368398"/>
          </a:xfrm>
        </p:spPr>
        <p:txBody>
          <a:bodyPr/>
          <a:lstStyle/>
          <a:p>
            <a:r>
              <a:rPr lang="cs-CZ" dirty="0">
                <a:latin typeface="Corbel" panose="020B0503020204020204" pitchFamily="34" charset="0"/>
              </a:rPr>
              <a:t>Mgr. Adam </a:t>
            </a:r>
            <a:r>
              <a:rPr lang="cs-CZ" dirty="0" smtClean="0">
                <a:latin typeface="Corbel" panose="020B0503020204020204" pitchFamily="34" charset="0"/>
              </a:rPr>
              <a:t>Zabloudil</a:t>
            </a:r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21186" cy="161422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165676" cy="365125"/>
          </a:xfrm>
        </p:spPr>
        <p:txBody>
          <a:bodyPr/>
          <a:lstStyle/>
          <a:p>
            <a:r>
              <a:rPr lang="cs-CZ" dirty="0">
                <a:latin typeface="Corbel" panose="020B0503020204020204" pitchFamily="34" charset="0"/>
              </a:rPr>
              <a:t>© Adam </a:t>
            </a:r>
            <a:r>
              <a:rPr lang="cs-CZ" dirty="0" smtClean="0">
                <a:latin typeface="Corbel" panose="020B0503020204020204" pitchFamily="34" charset="0"/>
              </a:rPr>
              <a:t>Zabloudil</a:t>
            </a:r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90" y="3640134"/>
            <a:ext cx="2140153" cy="249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4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Co s nápadem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Nápad = něco jsem objevil, vynalezl aj.</a:t>
            </a:r>
          </a:p>
          <a:p>
            <a:r>
              <a:rPr lang="cs-CZ" dirty="0" smtClean="0">
                <a:latin typeface="Corbel" panose="020B0503020204020204" pitchFamily="34" charset="0"/>
              </a:rPr>
              <a:t>Kde byl objev učiněn ? </a:t>
            </a:r>
          </a:p>
          <a:p>
            <a:pPr lvl="1"/>
            <a:r>
              <a:rPr lang="cs-CZ" dirty="0" smtClean="0">
                <a:solidFill>
                  <a:srgbClr val="ED1C29"/>
                </a:solidFill>
                <a:latin typeface="Corbel" panose="020B0503020204020204" pitchFamily="34" charset="0"/>
              </a:rPr>
              <a:t>V pracovním poměru k 2. LF resp. UK – Fakt o objevu je nutné ohlásit !!!</a:t>
            </a:r>
          </a:p>
          <a:p>
            <a:pPr lvl="2"/>
            <a:r>
              <a:rPr lang="cs-CZ" dirty="0" smtClean="0">
                <a:solidFill>
                  <a:srgbClr val="ED1C29"/>
                </a:solidFill>
                <a:latin typeface="Corbel" panose="020B0503020204020204" pitchFamily="34" charset="0"/>
              </a:rPr>
              <a:t>Soukromá komercionalizace je v rozporu s vnitřními předpisy fakulty resp. UK.</a:t>
            </a:r>
            <a:endParaRPr lang="cs-CZ" dirty="0">
              <a:latin typeface="Corbel" panose="020B0503020204020204" pitchFamily="34" charset="0"/>
            </a:endParaRPr>
          </a:p>
          <a:p>
            <a:pPr lvl="1"/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41" t="12527" r="59483" b="20913"/>
          <a:stretch/>
        </p:blipFill>
        <p:spPr>
          <a:xfrm>
            <a:off x="10741573" y="2349500"/>
            <a:ext cx="1008993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17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3B9B8161-A783-459B-9B14-9D7C01D6F763}"/>
              </a:ext>
            </a:extLst>
          </p:cNvPr>
          <p:cNvGrpSpPr/>
          <p:nvPr/>
        </p:nvGrpSpPr>
        <p:grpSpPr>
          <a:xfrm>
            <a:off x="-80637" y="484863"/>
            <a:ext cx="14003176" cy="6964457"/>
            <a:chOff x="-185190" y="431074"/>
            <a:chExt cx="14003176" cy="6964457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3" t="48560" r="41829" b="20105"/>
            <a:stretch/>
          </p:blipFill>
          <p:spPr>
            <a:xfrm>
              <a:off x="555994" y="4493940"/>
              <a:ext cx="2493414" cy="825191"/>
            </a:xfrm>
            <a:prstGeom prst="rect">
              <a:avLst/>
            </a:prstGeom>
          </p:spPr>
        </p:pic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7205" y="1691480"/>
              <a:ext cx="1828683" cy="618832"/>
            </a:xfrm>
            <a:prstGeom prst="rect">
              <a:avLst/>
            </a:prstGeom>
          </p:spPr>
        </p:pic>
        <p:sp>
          <p:nvSpPr>
            <p:cNvPr id="7" name="Ovál 6"/>
            <p:cNvSpPr/>
            <p:nvPr/>
          </p:nvSpPr>
          <p:spPr>
            <a:xfrm>
              <a:off x="7255727" y="4059044"/>
              <a:ext cx="4107366" cy="239751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8" name="Ovál 7"/>
            <p:cNvSpPr/>
            <p:nvPr/>
          </p:nvSpPr>
          <p:spPr>
            <a:xfrm rot="20383516">
              <a:off x="-185190" y="1523290"/>
              <a:ext cx="9433932" cy="359089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graphicFrame>
          <p:nvGraphicFramePr>
            <p:cNvPr id="9" name="Diagram 8"/>
            <p:cNvGraphicFramePr/>
            <p:nvPr>
              <p:extLst/>
            </p:nvPr>
          </p:nvGraphicFramePr>
          <p:xfrm>
            <a:off x="2140993" y="1089325"/>
            <a:ext cx="11676993" cy="63062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10" name="Ovál 9"/>
            <p:cNvSpPr/>
            <p:nvPr/>
          </p:nvSpPr>
          <p:spPr>
            <a:xfrm>
              <a:off x="8595202" y="1956099"/>
              <a:ext cx="2676292" cy="162807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9004248" y="2262307"/>
              <a:ext cx="185820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>
                  <a:latin typeface="Corbel" panose="020B0503020204020204" pitchFamily="34" charset="0"/>
                </a:rPr>
                <a:t>Související práva</a:t>
              </a:r>
            </a:p>
            <a:p>
              <a:pPr algn="ctr"/>
              <a:r>
                <a:rPr lang="cs-CZ" sz="1400" dirty="0">
                  <a:latin typeface="Corbel" panose="020B0503020204020204" pitchFamily="34" charset="0"/>
                </a:rPr>
                <a:t>Know – how </a:t>
              </a:r>
            </a:p>
            <a:p>
              <a:pPr algn="ctr"/>
              <a:r>
                <a:rPr lang="cs-CZ" sz="1400" dirty="0">
                  <a:latin typeface="Corbel" panose="020B0503020204020204" pitchFamily="34" charset="0"/>
                </a:rPr>
                <a:t>Normy</a:t>
              </a:r>
            </a:p>
            <a:p>
              <a:pPr algn="ctr"/>
              <a:r>
                <a:rPr lang="cs-CZ" sz="1400" dirty="0">
                  <a:latin typeface="Corbel" panose="020B0503020204020204" pitchFamily="34" charset="0"/>
                </a:rPr>
                <a:t>Obchodní tajemství aj.</a:t>
              </a:r>
            </a:p>
          </p:txBody>
        </p:sp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2679" y="4493940"/>
              <a:ext cx="2140596" cy="713532"/>
            </a:xfrm>
            <a:prstGeom prst="rect">
              <a:avLst/>
            </a:prstGeom>
          </p:spPr>
        </p:pic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5E9F78E-4D80-4424-8E63-7DCD1576CF9C}"/>
                </a:ext>
              </a:extLst>
            </p:cNvPr>
            <p:cNvSpPr/>
            <p:nvPr/>
          </p:nvSpPr>
          <p:spPr>
            <a:xfrm>
              <a:off x="638274" y="774558"/>
              <a:ext cx="2676292" cy="162807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41075861-8F0F-4653-88B3-20262332D038}"/>
                </a:ext>
              </a:extLst>
            </p:cNvPr>
            <p:cNvSpPr txBox="1"/>
            <p:nvPr/>
          </p:nvSpPr>
          <p:spPr>
            <a:xfrm>
              <a:off x="794044" y="1322148"/>
              <a:ext cx="2364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>
                  <a:latin typeface="Corbel" panose="020B0503020204020204" pitchFamily="34" charset="0"/>
                </a:rPr>
                <a:t>Průmyslové vlastnictví</a:t>
              </a:r>
              <a:endParaRPr lang="cs-CZ" sz="1400" dirty="0">
                <a:latin typeface="Corbel" panose="020B0503020204020204" pitchFamily="34" charset="0"/>
              </a:endParaRPr>
            </a:p>
          </p:txBody>
        </p:sp>
        <p:sp>
          <p:nvSpPr>
            <p:cNvPr id="15" name="Obdélník: se zakulacenými rohy 2">
              <a:extLst>
                <a:ext uri="{FF2B5EF4-FFF2-40B4-BE49-F238E27FC236}">
                  <a16:creationId xmlns:a16="http://schemas.microsoft.com/office/drawing/2014/main" id="{6612A8CD-C847-46A8-9313-972B63D4D5B8}"/>
                </a:ext>
              </a:extLst>
            </p:cNvPr>
            <p:cNvSpPr/>
            <p:nvPr/>
          </p:nvSpPr>
          <p:spPr>
            <a:xfrm>
              <a:off x="0" y="431074"/>
              <a:ext cx="11978640" cy="630620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C650EFB-A745-43E8-B6DE-2BEA2E2FFD64}"/>
              </a:ext>
            </a:extLst>
          </p:cNvPr>
          <p:cNvSpPr txBox="1"/>
          <p:nvPr/>
        </p:nvSpPr>
        <p:spPr>
          <a:xfrm>
            <a:off x="4624239" y="86283"/>
            <a:ext cx="2472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>
                <a:latin typeface="Corbel" panose="020B0503020204020204" pitchFamily="34" charset="0"/>
              </a:rPr>
              <a:t>DUŠEVNÍ VLASTNICTVÍ</a:t>
            </a:r>
            <a:endParaRPr lang="cs-CZ" sz="1400" dirty="0">
              <a:latin typeface="Corbel" panose="020B0503020204020204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 rot="6511219">
            <a:off x="6625166" y="1576501"/>
            <a:ext cx="2602941" cy="1628078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10" cstate="hq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55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Stav k </a:t>
            </a:r>
            <a:r>
              <a:rPr lang="cs-CZ" dirty="0"/>
              <a:t>5</a:t>
            </a:r>
            <a:r>
              <a:rPr lang="cs-CZ" dirty="0" smtClean="0">
                <a:latin typeface="Corbel" panose="020B0503020204020204" pitchFamily="34" charset="0"/>
              </a:rPr>
              <a:t>. 10.2018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 platných dokumentů.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62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orbel" panose="020B0503020204020204" pitchFamily="34" charset="0"/>
              </a:rPr>
              <a:t>Nakládání s výsledky výzkumu, vývoje a inovací na UK a 2. lékařské fakultě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UK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Ošetřeno Opatřením rektora č. 33/2015.</a:t>
            </a:r>
          </a:p>
          <a:p>
            <a:pPr lvl="2"/>
            <a:r>
              <a:rPr lang="cs-CZ" dirty="0">
                <a:latin typeface="Corbel" panose="020B0503020204020204" pitchFamily="34" charset="0"/>
                <a:hlinkClick r:id="rId2"/>
              </a:rPr>
              <a:t>https://</a:t>
            </a:r>
            <a:r>
              <a:rPr lang="cs-CZ" dirty="0" smtClean="0">
                <a:latin typeface="Corbel" panose="020B0503020204020204" pitchFamily="34" charset="0"/>
                <a:hlinkClick r:id="rId2"/>
              </a:rPr>
              <a:t>www.cuni.cz/UK-6867.html</a:t>
            </a:r>
            <a:endParaRPr lang="cs-CZ" dirty="0" smtClean="0">
              <a:latin typeface="Corbel" panose="020B0503020204020204" pitchFamily="34" charset="0"/>
            </a:endParaRPr>
          </a:p>
          <a:p>
            <a:r>
              <a:rPr lang="cs-CZ" dirty="0" smtClean="0">
                <a:latin typeface="Corbel" panose="020B0503020204020204" pitchFamily="34" charset="0"/>
              </a:rPr>
              <a:t>2. LF</a:t>
            </a:r>
          </a:p>
          <a:p>
            <a:pPr lvl="1"/>
            <a:r>
              <a:rPr lang="cs-CZ" dirty="0">
                <a:latin typeface="Corbel" panose="020B0503020204020204" pitchFamily="34" charset="0"/>
              </a:rPr>
              <a:t>O</a:t>
            </a:r>
            <a:r>
              <a:rPr lang="cs-CZ" dirty="0" smtClean="0">
                <a:latin typeface="Corbel" panose="020B0503020204020204" pitchFamily="34" charset="0"/>
              </a:rPr>
              <a:t>patření děkana č. 10/2015</a:t>
            </a:r>
          </a:p>
          <a:p>
            <a:pPr lvl="2"/>
            <a:r>
              <a:rPr lang="cs-CZ" dirty="0">
                <a:latin typeface="Corbel" panose="020B0503020204020204" pitchFamily="34" charset="0"/>
                <a:hlinkClick r:id="rId3"/>
              </a:rPr>
              <a:t>https://</a:t>
            </a:r>
            <a:r>
              <a:rPr lang="cs-CZ" dirty="0" smtClean="0">
                <a:latin typeface="Corbel" panose="020B0503020204020204" pitchFamily="34" charset="0"/>
                <a:hlinkClick r:id="rId3"/>
              </a:rPr>
              <a:t>www.lf2.cuni.cz/predpisy-a-navody/opatreni-dekana/opatreni-dekana-c-102015</a:t>
            </a:r>
            <a:endParaRPr lang="cs-CZ" dirty="0" smtClean="0">
              <a:latin typeface="Corbel" panose="020B0503020204020204" pitchFamily="34" charset="0"/>
            </a:endParaRPr>
          </a:p>
          <a:p>
            <a:pPr lvl="2"/>
            <a:endParaRPr lang="cs-CZ" dirty="0" smtClean="0">
              <a:latin typeface="Corbel" panose="020B0503020204020204" pitchFamily="34" charset="0"/>
            </a:endParaRPr>
          </a:p>
          <a:p>
            <a:endParaRPr lang="cs-CZ" dirty="0">
              <a:latin typeface="Corbel" panose="020B0503020204020204" pitchFamily="34" charset="0"/>
            </a:endParaRPr>
          </a:p>
          <a:p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69" y="814883"/>
            <a:ext cx="1120433" cy="17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42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Opatření rektora č. 33/2015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Vymezuje pojmy spojené s duševní vlastnictvím.</a:t>
            </a:r>
          </a:p>
          <a:p>
            <a:r>
              <a:rPr lang="cs-CZ" dirty="0" smtClean="0">
                <a:latin typeface="Corbel" panose="020B0503020204020204" pitchFamily="34" charset="0"/>
              </a:rPr>
              <a:t>Definuje pojem transferu znalostí a technologií.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Činnost vykonává Centrum pro přenos poznatků a technologií (CPPT).</a:t>
            </a:r>
          </a:p>
          <a:p>
            <a:pPr lvl="2"/>
            <a:r>
              <a:rPr lang="cs-CZ" dirty="0">
                <a:latin typeface="Corbel" panose="020B0503020204020204" pitchFamily="34" charset="0"/>
                <a:hlinkClick r:id="rId2"/>
              </a:rPr>
              <a:t>https://</a:t>
            </a:r>
            <a:r>
              <a:rPr lang="cs-CZ" dirty="0" smtClean="0">
                <a:latin typeface="Corbel" panose="020B0503020204020204" pitchFamily="34" charset="0"/>
                <a:hlinkClick r:id="rId2"/>
              </a:rPr>
              <a:t>www.cuni.cz/UK-35.html</a:t>
            </a:r>
            <a:endParaRPr lang="cs-CZ" dirty="0" smtClean="0">
              <a:latin typeface="Corbel" panose="020B0503020204020204" pitchFamily="34" charset="0"/>
            </a:endParaRPr>
          </a:p>
          <a:p>
            <a:pPr lvl="2"/>
            <a:endParaRPr lang="cs-CZ" dirty="0">
              <a:latin typeface="Corbel" panose="020B0503020204020204" pitchFamily="34" charset="0"/>
            </a:endParaRPr>
          </a:p>
          <a:p>
            <a:pPr lvl="2"/>
            <a:endParaRPr lang="cs-CZ" dirty="0" smtClean="0">
              <a:latin typeface="Corbel" panose="020B0503020204020204" pitchFamily="34" charset="0"/>
            </a:endParaRPr>
          </a:p>
          <a:p>
            <a:pPr lvl="2"/>
            <a:endParaRPr lang="cs-CZ" dirty="0" smtClean="0">
              <a:latin typeface="Corbel" panose="020B0503020204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Corbel" panose="020B0503020204020204" pitchFamily="34" charset="0"/>
              </a:rPr>
              <a:t>Vymezuje způsoby ochrany a nakládání s výsledky výzkumu.</a:t>
            </a:r>
            <a:endParaRPr lang="cs-CZ" b="1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Obrázek 3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7295" y="2948906"/>
            <a:ext cx="4563857" cy="119199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hq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7" cstate="hq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69" y="814883"/>
            <a:ext cx="1120433" cy="175161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75447" y="4823874"/>
            <a:ext cx="3841106" cy="167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6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rbel" panose="020B0503020204020204" pitchFamily="34" charset="0"/>
              </a:rPr>
              <a:t>Opatření rektora č. </a:t>
            </a:r>
            <a:r>
              <a:rPr lang="cs-CZ" dirty="0" smtClean="0">
                <a:latin typeface="Corbel" panose="020B0503020204020204" pitchFamily="34" charset="0"/>
              </a:rPr>
              <a:t>33/2015 (a)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Nakládání s duševní vlastnictvím zaštiťuje CPPT. </a:t>
            </a:r>
          </a:p>
          <a:p>
            <a:r>
              <a:rPr lang="cs-CZ" dirty="0" smtClean="0">
                <a:latin typeface="Corbel" panose="020B0503020204020204" pitchFamily="34" charset="0"/>
              </a:rPr>
              <a:t>Původce je povinen objev, s potenciálem k ochraně duševního vlastnictví, ohlásit děkanovi příslušné fakulty. 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Jestliže byl objev uskutečněn kooperací několika fakult, je nutné oznámit tento fakt všem dotčeným osobám osobám (děkanům). </a:t>
            </a:r>
          </a:p>
          <a:p>
            <a:pPr lvl="2"/>
            <a:r>
              <a:rPr lang="cs-CZ" dirty="0" smtClean="0">
                <a:latin typeface="Corbel" panose="020B0503020204020204" pitchFamily="34" charset="0"/>
              </a:rPr>
              <a:t>Formulář: „Oznámení o vynálezu“ </a:t>
            </a:r>
            <a:r>
              <a:rPr lang="cs-CZ" dirty="0">
                <a:latin typeface="Corbel" panose="020B0503020204020204" pitchFamily="34" charset="0"/>
              </a:rPr>
              <a:t>-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www.lf2.cuni.cz/files/page/files/2016/uk-dotaznik-oov-1.doc</a:t>
            </a:r>
            <a:endParaRPr lang="cs-CZ" dirty="0" smtClean="0"/>
          </a:p>
          <a:p>
            <a:pPr lvl="2"/>
            <a:r>
              <a:rPr lang="cs-CZ" dirty="0" smtClean="0">
                <a:latin typeface="Corbel" panose="020B0503020204020204" pitchFamily="34" charset="0"/>
              </a:rPr>
              <a:t>Představitel fakulty je povinen do max. 2 měsíců od převzetí „Oznámení“ vyrozumět původce, zda má fakulta o daný objev zájem.</a:t>
            </a:r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hq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69" y="814883"/>
            <a:ext cx="1120433" cy="17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0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granty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73693"/>
            <a:ext cx="10856495" cy="4638583"/>
          </a:xfrm>
        </p:spPr>
        <p:txBody>
          <a:bodyPr>
            <a:normAutofit fontScale="77500" lnSpcReduction="20000"/>
          </a:bodyPr>
          <a:lstStyle/>
          <a:p>
            <a:pPr algn="ctr"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solidFill>
                  <a:srgbClr val="800000"/>
                </a:solidFill>
              </a:rPr>
              <a:t>     </a:t>
            </a:r>
            <a:r>
              <a:rPr lang="cs-CZ" sz="3200" b="1" dirty="0">
                <a:solidFill>
                  <a:srgbClr val="800000"/>
                </a:solidFill>
              </a:rPr>
              <a:t>GA ČR</a:t>
            </a:r>
            <a:r>
              <a:rPr lang="cs-CZ" dirty="0">
                <a:solidFill>
                  <a:srgbClr val="800000"/>
                </a:solidFill>
              </a:rPr>
              <a:t> </a:t>
            </a:r>
            <a:r>
              <a:rPr lang="cs-CZ" dirty="0"/>
              <a:t>– základní výzkum - nejen lékařské vědy, ale i humanitní, ekonomické,..	  – kategorie: standardní, juniorská, mezinárodní</a:t>
            </a:r>
          </a:p>
          <a:p>
            <a:pPr>
              <a:defRPr/>
            </a:pPr>
            <a:r>
              <a:rPr lang="cs-CZ" dirty="0"/>
              <a:t>                 www.gacr.cz</a:t>
            </a:r>
          </a:p>
          <a:p>
            <a:pPr>
              <a:defRPr/>
            </a:pPr>
            <a:endParaRPr lang="cs-CZ" dirty="0">
              <a:solidFill>
                <a:srgbClr val="800000"/>
              </a:solidFill>
            </a:endParaRPr>
          </a:p>
          <a:p>
            <a:pPr>
              <a:defRPr/>
            </a:pPr>
            <a:r>
              <a:rPr lang="cs-CZ" dirty="0">
                <a:solidFill>
                  <a:srgbClr val="800000"/>
                </a:solidFill>
              </a:rPr>
              <a:t>     </a:t>
            </a:r>
            <a:r>
              <a:rPr lang="cs-CZ" sz="3200" b="1" dirty="0">
                <a:solidFill>
                  <a:srgbClr val="800000"/>
                </a:solidFill>
              </a:rPr>
              <a:t>AZV ČR</a:t>
            </a:r>
            <a:r>
              <a:rPr lang="cs-CZ" dirty="0">
                <a:solidFill>
                  <a:srgbClr val="800000"/>
                </a:solidFill>
              </a:rPr>
              <a:t> </a:t>
            </a:r>
            <a:r>
              <a:rPr lang="cs-CZ" dirty="0"/>
              <a:t>–</a:t>
            </a:r>
            <a:r>
              <a:rPr lang="cs-CZ" dirty="0">
                <a:solidFill>
                  <a:srgbClr val="800000"/>
                </a:solidFill>
              </a:rPr>
              <a:t> </a:t>
            </a:r>
            <a:r>
              <a:rPr lang="cs-CZ" dirty="0"/>
              <a:t>aplikovaný výzkum – poskytovatel MZ</a:t>
            </a:r>
          </a:p>
          <a:p>
            <a:pPr>
              <a:defRPr/>
            </a:pPr>
            <a:r>
              <a:rPr lang="cs-CZ" dirty="0"/>
              <a:t>	www.azvcr.cz</a:t>
            </a:r>
            <a:r>
              <a:rPr lang="cs-CZ" dirty="0">
                <a:solidFill>
                  <a:srgbClr val="800000"/>
                </a:solidFill>
              </a:rPr>
              <a:t>	</a:t>
            </a:r>
            <a:endParaRPr lang="cs-CZ" dirty="0" smtClean="0">
              <a:solidFill>
                <a:srgbClr val="800000"/>
              </a:solidFill>
            </a:endParaRPr>
          </a:p>
          <a:p>
            <a:pPr>
              <a:defRPr/>
            </a:pPr>
            <a:endParaRPr lang="cs-CZ" dirty="0">
              <a:solidFill>
                <a:srgbClr val="800000"/>
              </a:solidFill>
            </a:endParaRPr>
          </a:p>
          <a:p>
            <a:pPr>
              <a:defRPr/>
            </a:pPr>
            <a:r>
              <a:rPr lang="cs-CZ" sz="3300" b="1" dirty="0" smtClean="0">
                <a:solidFill>
                  <a:srgbClr val="800000"/>
                </a:solidFill>
              </a:rPr>
              <a:t>   OP </a:t>
            </a:r>
            <a:r>
              <a:rPr lang="cs-CZ" sz="3300" b="1" dirty="0">
                <a:solidFill>
                  <a:srgbClr val="800000"/>
                </a:solidFill>
              </a:rPr>
              <a:t>VVV </a:t>
            </a:r>
            <a:r>
              <a:rPr lang="cs-CZ" dirty="0" smtClean="0">
                <a:solidFill>
                  <a:srgbClr val="800000"/>
                </a:solidFill>
              </a:rPr>
              <a:t>– </a:t>
            </a:r>
            <a:r>
              <a:rPr lang="cs-CZ" dirty="0" smtClean="0"/>
              <a:t>Operační program pro vědu, výzkum a vzdělávání– poskytovatel MŠMT </a:t>
            </a:r>
          </a:p>
          <a:p>
            <a:pPr>
              <a:defRPr/>
            </a:pPr>
            <a:r>
              <a:rPr lang="cs-CZ" dirty="0" smtClean="0"/>
              <a:t>Investice, podpora rozvoje studijních programů, podpora výzkumu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3300" b="1" dirty="0">
                <a:solidFill>
                  <a:srgbClr val="800000"/>
                </a:solidFill>
              </a:rPr>
              <a:t>TAČR, TRIO, Praha Pól růstu </a:t>
            </a:r>
            <a:r>
              <a:rPr lang="cs-CZ" dirty="0" smtClean="0"/>
              <a:t>– projekty směřující k transferu znalostí</a:t>
            </a:r>
            <a:endParaRPr lang="cs-CZ" dirty="0"/>
          </a:p>
          <a:p>
            <a:pPr>
              <a:defRPr/>
            </a:pPr>
            <a:endParaRPr lang="cs-CZ" dirty="0">
              <a:solidFill>
                <a:srgbClr val="8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777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rbel" panose="020B0503020204020204" pitchFamily="34" charset="0"/>
              </a:rPr>
              <a:t>Opatření rektora č. 33/2015 </a:t>
            </a:r>
            <a:r>
              <a:rPr lang="cs-CZ" dirty="0" smtClean="0">
                <a:latin typeface="Corbel" panose="020B0503020204020204" pitchFamily="34" charset="0"/>
              </a:rPr>
              <a:t>(b)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orbel" panose="020B0503020204020204" pitchFamily="34" charset="0"/>
              </a:rPr>
              <a:t>V případě vedení řízení na několika institucích, je třeba vyžádat vyjádření všech jejich představených. V případě jejich názorového nesouladu rozhodne o projevení zájmu rektor UK (a to do max. 3 měsíců od přijetí „Oznámení“.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V případě, že není jeden a více původců objevu v pracovně právním vztahu k univerzitě. Je nutné provést právní kroky k úpravě těchto vztahů, aby byly řádně ochráněny zájmy univerzity.  </a:t>
            </a:r>
          </a:p>
          <a:p>
            <a:r>
              <a:rPr lang="cs-CZ" dirty="0" smtClean="0">
                <a:latin typeface="Corbel" panose="020B0503020204020204" pitchFamily="34" charset="0"/>
              </a:rPr>
              <a:t>O projevení zájmu jsou zpraveni všichni původci.</a:t>
            </a:r>
          </a:p>
          <a:p>
            <a:r>
              <a:rPr lang="cs-CZ" dirty="0" smtClean="0">
                <a:latin typeface="Corbel" panose="020B0503020204020204" pitchFamily="34" charset="0"/>
              </a:rPr>
              <a:t>V případě, že se představitelé fakult popř. rektor UK do 3 měsíců od přijetí „Oznámení“ nevyjádří. Mohou původci s objevem libovolně nakládat. </a:t>
            </a:r>
            <a:r>
              <a:rPr lang="cs-CZ" b="1" dirty="0" smtClean="0">
                <a:latin typeface="Corbel" panose="020B0503020204020204" pitchFamily="34" charset="0"/>
              </a:rPr>
              <a:t>Veškerá finanční zátěž však spočívá na jejich bedrech. </a:t>
            </a:r>
          </a:p>
          <a:p>
            <a:endParaRPr lang="cs-CZ" b="1" dirty="0" smtClean="0">
              <a:latin typeface="Corbel" panose="020B0503020204020204" pitchFamily="34" charset="0"/>
            </a:endParaRPr>
          </a:p>
          <a:p>
            <a:endParaRPr lang="cs-CZ" dirty="0" smtClean="0">
              <a:latin typeface="Corbel" panose="020B05030202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69" y="814883"/>
            <a:ext cx="1120433" cy="17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9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orbel" panose="020B0503020204020204" pitchFamily="34" charset="0"/>
              </a:rPr>
              <a:t>Odměna původce a rozdělení čistých výnosů komercionalizace</a:t>
            </a:r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90888" y="18378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>
              <a:latin typeface="Corbel" panose="020B0503020204020204" pitchFamily="34" charset="0"/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/>
          </p:nvPr>
        </p:nvGraphicFramePr>
        <p:xfrm>
          <a:off x="441434" y="1793875"/>
          <a:ext cx="11461532" cy="47418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5383">
                  <a:extLst>
                    <a:ext uri="{9D8B030D-6E8A-4147-A177-3AD203B41FA5}">
                      <a16:colId xmlns:a16="http://schemas.microsoft.com/office/drawing/2014/main" val="1765913103"/>
                    </a:ext>
                  </a:extLst>
                </a:gridCol>
                <a:gridCol w="2865383">
                  <a:extLst>
                    <a:ext uri="{9D8B030D-6E8A-4147-A177-3AD203B41FA5}">
                      <a16:colId xmlns:a16="http://schemas.microsoft.com/office/drawing/2014/main" val="2105681321"/>
                    </a:ext>
                  </a:extLst>
                </a:gridCol>
                <a:gridCol w="2865383">
                  <a:extLst>
                    <a:ext uri="{9D8B030D-6E8A-4147-A177-3AD203B41FA5}">
                      <a16:colId xmlns:a16="http://schemas.microsoft.com/office/drawing/2014/main" val="2905891328"/>
                    </a:ext>
                  </a:extLst>
                </a:gridCol>
                <a:gridCol w="2865383">
                  <a:extLst>
                    <a:ext uri="{9D8B030D-6E8A-4147-A177-3AD203B41FA5}">
                      <a16:colId xmlns:a16="http://schemas.microsoft.com/office/drawing/2014/main" val="374974335"/>
                    </a:ext>
                  </a:extLst>
                </a:gridCol>
              </a:tblGrid>
              <a:tr h="968404">
                <a:tc>
                  <a:txBody>
                    <a:bodyPr/>
                    <a:lstStyle/>
                    <a:p>
                      <a:r>
                        <a:rPr lang="cs-CZ" sz="2600" b="1" dirty="0" smtClean="0"/>
                        <a:t>Čistý výnos UK z částek</a:t>
                      </a:r>
                      <a:endParaRPr lang="cs-CZ" sz="26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rgbClr val="FF0000"/>
                          </a:solidFill>
                        </a:rPr>
                        <a:t>Výše odměny</a:t>
                      </a:r>
                      <a:r>
                        <a:rPr lang="cs-CZ" sz="2600" b="1" baseline="0" dirty="0" smtClean="0">
                          <a:solidFill>
                            <a:srgbClr val="FF0000"/>
                          </a:solidFill>
                        </a:rPr>
                        <a:t> původci</a:t>
                      </a:r>
                      <a:endParaRPr lang="cs-CZ" sz="2600" b="1" dirty="0">
                        <a:solidFill>
                          <a:srgbClr val="FF0000"/>
                        </a:solidFill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b="1" dirty="0" smtClean="0"/>
                        <a:t>Podíl fakulty resp. další součásti</a:t>
                      </a:r>
                      <a:endParaRPr lang="cs-CZ" sz="26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b="1" dirty="0" smtClean="0"/>
                        <a:t>Podíl UK</a:t>
                      </a:r>
                      <a:endParaRPr lang="cs-CZ" sz="26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88460"/>
                  </a:ext>
                </a:extLst>
              </a:tr>
              <a:tr h="534292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do 1 mil. Kč</a:t>
                      </a:r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solidFill>
                            <a:srgbClr val="FF0000"/>
                          </a:solidFill>
                        </a:rPr>
                        <a:t>55 %</a:t>
                      </a:r>
                      <a:endParaRPr lang="cs-CZ" sz="2600" dirty="0">
                        <a:solidFill>
                          <a:srgbClr val="FF0000"/>
                        </a:solidFill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30 %</a:t>
                      </a:r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15 %</a:t>
                      </a:r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910773"/>
                  </a:ext>
                </a:extLst>
              </a:tr>
              <a:tr h="1402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dirty="0" smtClean="0"/>
                        <a:t>do 1 mil. Kč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dirty="0" smtClean="0"/>
                        <a:t>do</a:t>
                      </a:r>
                      <a:r>
                        <a:rPr lang="cs-CZ" sz="2600" baseline="0" dirty="0" smtClean="0"/>
                        <a:t> 5 mil. Kč</a:t>
                      </a:r>
                      <a:endParaRPr lang="cs-CZ" sz="2600" dirty="0" smtClean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solidFill>
                            <a:srgbClr val="FF0000"/>
                          </a:solidFill>
                        </a:rPr>
                        <a:t>550 000 +</a:t>
                      </a:r>
                    </a:p>
                    <a:p>
                      <a:r>
                        <a:rPr lang="cs-CZ" sz="2600" dirty="0" smtClean="0">
                          <a:solidFill>
                            <a:srgbClr val="FF0000"/>
                          </a:solidFill>
                        </a:rPr>
                        <a:t>40 % z částky</a:t>
                      </a:r>
                    </a:p>
                    <a:p>
                      <a:r>
                        <a:rPr lang="cs-CZ" sz="2600" dirty="0" smtClean="0">
                          <a:solidFill>
                            <a:srgbClr val="FF0000"/>
                          </a:solidFill>
                        </a:rPr>
                        <a:t>nad 1 mil. Kč</a:t>
                      </a:r>
                      <a:endParaRPr lang="cs-CZ" sz="2600" dirty="0">
                        <a:solidFill>
                          <a:srgbClr val="FF0000"/>
                        </a:solidFill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300 000 +</a:t>
                      </a:r>
                    </a:p>
                    <a:p>
                      <a:r>
                        <a:rPr lang="cs-CZ" sz="2600" dirty="0" smtClean="0"/>
                        <a:t>40 % z částky</a:t>
                      </a:r>
                    </a:p>
                    <a:p>
                      <a:r>
                        <a:rPr lang="cs-CZ" sz="2600" dirty="0" smtClean="0"/>
                        <a:t>nad 1. mil Kč</a:t>
                      </a:r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150 000 +</a:t>
                      </a:r>
                    </a:p>
                    <a:p>
                      <a:r>
                        <a:rPr lang="cs-CZ" sz="2600" dirty="0" smtClean="0"/>
                        <a:t>20 % z částky</a:t>
                      </a:r>
                    </a:p>
                    <a:p>
                      <a:r>
                        <a:rPr lang="cs-CZ" sz="2600" dirty="0" smtClean="0"/>
                        <a:t>nad 1. mil Kč</a:t>
                      </a:r>
                      <a:endParaRPr lang="cs-CZ" sz="2600" dirty="0" smtClean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819253"/>
                  </a:ext>
                </a:extLst>
              </a:tr>
              <a:tr h="1836629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nad 5 mil. Kč</a:t>
                      </a:r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solidFill>
                            <a:srgbClr val="FF0000"/>
                          </a:solidFill>
                        </a:rPr>
                        <a:t>2 150 000</a:t>
                      </a:r>
                      <a:r>
                        <a:rPr lang="cs-CZ" sz="2600" baseline="0" dirty="0" smtClean="0">
                          <a:solidFill>
                            <a:srgbClr val="FF0000"/>
                          </a:solidFill>
                        </a:rPr>
                        <a:t> +</a:t>
                      </a:r>
                    </a:p>
                    <a:p>
                      <a:r>
                        <a:rPr lang="cs-CZ" sz="2600" baseline="0" dirty="0" smtClean="0">
                          <a:solidFill>
                            <a:srgbClr val="FF0000"/>
                          </a:solidFill>
                        </a:rPr>
                        <a:t>25 % z částky</a:t>
                      </a:r>
                    </a:p>
                    <a:p>
                      <a:r>
                        <a:rPr lang="cs-CZ" sz="2600" baseline="0" dirty="0" smtClean="0">
                          <a:solidFill>
                            <a:srgbClr val="FF0000"/>
                          </a:solidFill>
                        </a:rPr>
                        <a:t>nad 5 mil. Kč</a:t>
                      </a:r>
                      <a:endParaRPr lang="cs-CZ" sz="2600" dirty="0">
                        <a:solidFill>
                          <a:srgbClr val="FF0000"/>
                        </a:solidFill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1 900 000</a:t>
                      </a:r>
                      <a:r>
                        <a:rPr lang="cs-CZ" sz="2600" baseline="0" dirty="0" smtClean="0"/>
                        <a:t> +</a:t>
                      </a:r>
                    </a:p>
                    <a:p>
                      <a:r>
                        <a:rPr lang="cs-CZ" sz="2600" baseline="0" dirty="0" smtClean="0"/>
                        <a:t>45 % z částky</a:t>
                      </a:r>
                    </a:p>
                    <a:p>
                      <a:r>
                        <a:rPr lang="cs-CZ" sz="2600" baseline="0" dirty="0" smtClean="0"/>
                        <a:t>nad 5 mil. Kč</a:t>
                      </a:r>
                      <a:endParaRPr lang="cs-CZ" sz="2600" dirty="0" smtClean="0"/>
                    </a:p>
                    <a:p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950 000</a:t>
                      </a:r>
                      <a:r>
                        <a:rPr lang="cs-CZ" sz="2600" baseline="0" dirty="0" smtClean="0"/>
                        <a:t> +</a:t>
                      </a:r>
                    </a:p>
                    <a:p>
                      <a:r>
                        <a:rPr lang="cs-CZ" sz="2600" baseline="0" dirty="0" smtClean="0"/>
                        <a:t>30 % z částky</a:t>
                      </a:r>
                    </a:p>
                    <a:p>
                      <a:r>
                        <a:rPr lang="cs-CZ" sz="2600" baseline="0" dirty="0" smtClean="0"/>
                        <a:t>nad 5 mil. Kč</a:t>
                      </a:r>
                      <a:endParaRPr lang="cs-CZ" sz="2600" dirty="0" smtClean="0"/>
                    </a:p>
                    <a:p>
                      <a:endParaRPr lang="cs-CZ" sz="26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048355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69" y="814883"/>
            <a:ext cx="1120433" cy="17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2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Opatření děkana č. 10/2015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rbel" panose="020B0503020204020204" pitchFamily="34" charset="0"/>
              </a:rPr>
              <a:t>Stanovuje jednorázovou odměnu pro původce.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Užitný vzor a český patent: 1 000,- Kč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„Mezinárodní“ patent: 2 000,- Kč</a:t>
            </a:r>
          </a:p>
          <a:p>
            <a:pPr marL="457200" lvl="1" indent="0">
              <a:buNone/>
            </a:pPr>
            <a:endParaRPr lang="cs-CZ" dirty="0" smtClean="0">
              <a:latin typeface="Corbel" panose="020B0503020204020204" pitchFamily="34" charset="0"/>
            </a:endParaRPr>
          </a:p>
          <a:p>
            <a:r>
              <a:rPr lang="cs-CZ" dirty="0" smtClean="0">
                <a:latin typeface="Corbel" panose="020B0503020204020204" pitchFamily="34" charset="0"/>
              </a:rPr>
              <a:t>Dále upravuje zdroje financí pro financování poplatků spojených s uplatnění průmyslového vlastnictví.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70 % nákladů – fakulta</a:t>
            </a:r>
          </a:p>
          <a:p>
            <a:pPr lvl="1"/>
            <a:r>
              <a:rPr lang="cs-CZ" dirty="0" smtClean="0">
                <a:latin typeface="Corbel" panose="020B0503020204020204" pitchFamily="34" charset="0"/>
              </a:rPr>
              <a:t>30 % - klinika/ústav</a:t>
            </a:r>
          </a:p>
          <a:p>
            <a:pPr lvl="1"/>
            <a:endParaRPr lang="cs-CZ" dirty="0" smtClean="0">
              <a:latin typeface="Corbel" panose="020B0503020204020204" pitchFamily="34" charset="0"/>
            </a:endParaRPr>
          </a:p>
          <a:p>
            <a:endParaRPr lang="cs-CZ" dirty="0" smtClean="0">
              <a:latin typeface="Corbel" panose="020B0503020204020204" pitchFamily="34" charset="0"/>
            </a:endParaRPr>
          </a:p>
          <a:p>
            <a:pPr lvl="1"/>
            <a:endParaRPr lang="cs-CZ" dirty="0">
              <a:latin typeface="Corbel" panose="020B05030202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69" y="814883"/>
            <a:ext cx="1120433" cy="17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1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4" y="6176963"/>
            <a:ext cx="598900" cy="598900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740884" y="137753"/>
          <a:ext cx="12488040" cy="6338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2010">
                  <a:extLst>
                    <a:ext uri="{9D8B030D-6E8A-4147-A177-3AD203B41FA5}">
                      <a16:colId xmlns:a16="http://schemas.microsoft.com/office/drawing/2014/main" val="352411144"/>
                    </a:ext>
                  </a:extLst>
                </a:gridCol>
                <a:gridCol w="3122010">
                  <a:extLst>
                    <a:ext uri="{9D8B030D-6E8A-4147-A177-3AD203B41FA5}">
                      <a16:colId xmlns:a16="http://schemas.microsoft.com/office/drawing/2014/main" val="1236923776"/>
                    </a:ext>
                  </a:extLst>
                </a:gridCol>
                <a:gridCol w="3122010">
                  <a:extLst>
                    <a:ext uri="{9D8B030D-6E8A-4147-A177-3AD203B41FA5}">
                      <a16:colId xmlns:a16="http://schemas.microsoft.com/office/drawing/2014/main" val="3328334116"/>
                    </a:ext>
                  </a:extLst>
                </a:gridCol>
                <a:gridCol w="3122010">
                  <a:extLst>
                    <a:ext uri="{9D8B030D-6E8A-4147-A177-3AD203B41FA5}">
                      <a16:colId xmlns:a16="http://schemas.microsoft.com/office/drawing/2014/main" val="1184212665"/>
                    </a:ext>
                  </a:extLst>
                </a:gridCol>
              </a:tblGrid>
              <a:tr h="396109">
                <a:tc>
                  <a:txBody>
                    <a:bodyPr/>
                    <a:lstStyle/>
                    <a:p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patent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užitný vzor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11353"/>
                  </a:ext>
                </a:extLst>
              </a:tr>
              <a:tr h="39610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Za podání přihlášky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1</a:t>
                      </a:r>
                      <a:r>
                        <a:rPr lang="cs-CZ" sz="2000" baseline="0" dirty="0" smtClean="0">
                          <a:latin typeface="Corbel" panose="020B0503020204020204" pitchFamily="34" charset="0"/>
                        </a:rPr>
                        <a:t> 200,-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1 000,-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243048"/>
                  </a:ext>
                </a:extLst>
              </a:tr>
              <a:tr h="712996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Žádost</a:t>
                      </a:r>
                      <a:r>
                        <a:rPr lang="cs-CZ" sz="2000" b="1" baseline="0" dirty="0" smtClean="0">
                          <a:latin typeface="Corbel" panose="020B0503020204020204" pitchFamily="34" charset="0"/>
                        </a:rPr>
                        <a:t> o úplný průzkum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3 000,-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726934"/>
                  </a:ext>
                </a:extLst>
              </a:tr>
              <a:tr h="712996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Vydání patentové listiny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1 600,-</a:t>
                      </a:r>
                      <a:r>
                        <a:rPr lang="cs-CZ" sz="2000" baseline="0" dirty="0" smtClean="0">
                          <a:latin typeface="Corbel" panose="020B0503020204020204" pitchFamily="34" charset="0"/>
                        </a:rPr>
                        <a:t>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74325"/>
                  </a:ext>
                </a:extLst>
              </a:tr>
              <a:tr h="39610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Udržovací poplatky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203238"/>
                  </a:ext>
                </a:extLst>
              </a:tr>
              <a:tr h="712996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1. – 4. rok (za každý rok)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1 000,-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1. prodloužení</a:t>
                      </a:r>
                      <a:r>
                        <a:rPr lang="cs-CZ" sz="2000" baseline="0" dirty="0" smtClean="0">
                          <a:latin typeface="Corbel" panose="020B0503020204020204" pitchFamily="34" charset="0"/>
                        </a:rPr>
                        <a:t> o 3 roky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6</a:t>
                      </a:r>
                      <a:r>
                        <a:rPr lang="cs-CZ" sz="2000" baseline="0" dirty="0" smtClean="0">
                          <a:latin typeface="Corbel" panose="020B0503020204020204" pitchFamily="34" charset="0"/>
                        </a:rPr>
                        <a:t>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411586"/>
                  </a:ext>
                </a:extLst>
              </a:tr>
              <a:tr h="712996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5. – 8. rok (za každý</a:t>
                      </a:r>
                      <a:r>
                        <a:rPr lang="cs-CZ" sz="2000" b="1" baseline="0" dirty="0" smtClean="0">
                          <a:latin typeface="Corbel" panose="020B0503020204020204" pitchFamily="34" charset="0"/>
                        </a:rPr>
                        <a:t> rok)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2 000,-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2. prodloužení</a:t>
                      </a:r>
                      <a:r>
                        <a:rPr lang="cs-CZ" sz="2000" baseline="0" dirty="0" smtClean="0">
                          <a:latin typeface="Corbel" panose="020B0503020204020204" pitchFamily="34" charset="0"/>
                        </a:rPr>
                        <a:t> o 3 roky</a:t>
                      </a:r>
                      <a:endParaRPr lang="cs-CZ" sz="2000" dirty="0" smtClean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6 000,-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919288"/>
                  </a:ext>
                </a:extLst>
              </a:tr>
              <a:tr h="39610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Za 9. rok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3 000,-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508354"/>
                  </a:ext>
                </a:extLst>
              </a:tr>
              <a:tr h="39610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Za 10. rok 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4 000,-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21255"/>
                  </a:ext>
                </a:extLst>
              </a:tr>
              <a:tr h="712996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Za každý další rok navýšení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o 2 000,-Kč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522626"/>
                  </a:ext>
                </a:extLst>
              </a:tr>
              <a:tr h="39610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Za 10 let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orbel" panose="020B0503020204020204" pitchFamily="34" charset="0"/>
                        </a:rPr>
                        <a:t>23 800,-</a:t>
                      </a:r>
                      <a:r>
                        <a:rPr lang="cs-CZ" sz="2000" baseline="0" dirty="0" smtClean="0">
                          <a:latin typeface="Corbel" panose="020B0503020204020204" pitchFamily="34" charset="0"/>
                        </a:rPr>
                        <a:t> Kč</a:t>
                      </a:r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FF0000"/>
                          </a:solidFill>
                          <a:latin typeface="Corbel" panose="020B0503020204020204" pitchFamily="34" charset="0"/>
                        </a:rPr>
                        <a:t>13 000,- Kč</a:t>
                      </a:r>
                      <a:endParaRPr lang="cs-CZ" sz="2000" dirty="0">
                        <a:solidFill>
                          <a:srgbClr val="FF0000"/>
                        </a:solidFill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344835"/>
                  </a:ext>
                </a:extLst>
              </a:tr>
              <a:tr h="39610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Corbel" panose="020B0503020204020204" pitchFamily="34" charset="0"/>
                        </a:rPr>
                        <a:t>Patent za 20 let cca</a:t>
                      </a:r>
                      <a:endParaRPr lang="cs-CZ" sz="2000" b="1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FF0000"/>
                          </a:solidFill>
                          <a:latin typeface="Corbel" panose="020B0503020204020204" pitchFamily="34" charset="0"/>
                        </a:rPr>
                        <a:t>180 000,- Kč</a:t>
                      </a:r>
                      <a:endParaRPr lang="cs-CZ" sz="2000" dirty="0">
                        <a:solidFill>
                          <a:srgbClr val="FF0000"/>
                        </a:solidFill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176506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055" y="137753"/>
            <a:ext cx="3051048" cy="191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8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současné době probíhá připomínkové řízení k novým interním předpisům.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9044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</a:t>
            </a:r>
            <a:br>
              <a:rPr lang="cs-CZ" dirty="0" smtClean="0"/>
            </a:br>
            <a:r>
              <a:rPr lang="cs-CZ" dirty="0" smtClean="0"/>
              <a:t>    </a:t>
            </a:r>
            <a:r>
              <a:rPr lang="cs-CZ" sz="7300" dirty="0" smtClean="0"/>
              <a:t>Děkujeme </a:t>
            </a:r>
            <a:r>
              <a:rPr lang="cs-CZ" sz="7300" dirty="0"/>
              <a:t>za pozornost</a:t>
            </a:r>
            <a:br>
              <a:rPr lang="cs-CZ" sz="7300" dirty="0"/>
            </a:br>
            <a:endParaRPr lang="cs-CZ" sz="7300" dirty="0"/>
          </a:p>
        </p:txBody>
      </p:sp>
    </p:spTree>
    <p:extLst>
      <p:ext uri="{BB962C8B-B14F-4D97-AF65-F5344CB8AC3E}">
        <p14:creationId xmlns:p14="http://schemas.microsoft.com/office/powerpoint/2010/main" val="19979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řízené a poskytované RUK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 smtClean="0">
                <a:solidFill>
                  <a:srgbClr val="800000"/>
                </a:solidFill>
              </a:rPr>
              <a:t>GAUK</a:t>
            </a:r>
            <a:r>
              <a:rPr lang="cs-CZ" dirty="0" smtClean="0">
                <a:solidFill>
                  <a:srgbClr val="800000"/>
                </a:solidFill>
              </a:rPr>
              <a:t> </a:t>
            </a:r>
            <a:r>
              <a:rPr lang="cs-CZ" dirty="0"/>
              <a:t>– studentský (doktorandi) – poskytovatel </a:t>
            </a:r>
            <a:r>
              <a:rPr lang="cs-CZ" dirty="0" smtClean="0"/>
              <a:t>UK</a:t>
            </a:r>
          </a:p>
          <a:p>
            <a:r>
              <a:rPr lang="cs-CZ" sz="3200" b="1" dirty="0">
                <a:solidFill>
                  <a:srgbClr val="800000"/>
                </a:solidFill>
              </a:rPr>
              <a:t>SVV </a:t>
            </a:r>
            <a:r>
              <a:rPr lang="cs-CZ" dirty="0" smtClean="0"/>
              <a:t>–specifický vysokoškolský výzkum – navýšení stipendií</a:t>
            </a:r>
          </a:p>
          <a:p>
            <a:r>
              <a:rPr lang="cs-CZ" sz="3200" b="1" dirty="0">
                <a:solidFill>
                  <a:srgbClr val="800000"/>
                </a:solidFill>
              </a:rPr>
              <a:t>IP </a:t>
            </a:r>
            <a:r>
              <a:rPr lang="cs-CZ" dirty="0" smtClean="0"/>
              <a:t>–  Institucionální podpora – individuální a fakultní projekty</a:t>
            </a:r>
          </a:p>
          <a:p>
            <a:r>
              <a:rPr lang="cs-CZ" sz="3200" b="1" dirty="0" smtClean="0">
                <a:solidFill>
                  <a:srgbClr val="800000"/>
                </a:solidFill>
              </a:rPr>
              <a:t>UNCE</a:t>
            </a:r>
            <a:r>
              <a:rPr lang="cs-CZ" dirty="0" smtClean="0"/>
              <a:t> – Univerzitní centra excelence</a:t>
            </a:r>
          </a:p>
          <a:p>
            <a:pPr>
              <a:lnSpc>
                <a:spcPct val="100000"/>
              </a:lnSpc>
            </a:pPr>
            <a:r>
              <a:rPr lang="cs-CZ" sz="3200" b="1" dirty="0" smtClean="0">
                <a:solidFill>
                  <a:srgbClr val="800000"/>
                </a:solidFill>
              </a:rPr>
              <a:t>PRIMUS – </a:t>
            </a:r>
            <a:r>
              <a:rPr lang="cs-CZ" dirty="0"/>
              <a:t>podpora nových </a:t>
            </a:r>
            <a:r>
              <a:rPr lang="cs-CZ" dirty="0" smtClean="0"/>
              <a:t>vědeckých skupin </a:t>
            </a:r>
            <a:r>
              <a:rPr lang="cs-CZ" dirty="0"/>
              <a:t>a navrátilců z ciziny</a:t>
            </a:r>
          </a:p>
          <a:p>
            <a:r>
              <a:rPr lang="cs-CZ" sz="3200" b="1" dirty="0">
                <a:solidFill>
                  <a:srgbClr val="800000"/>
                </a:solidFill>
              </a:rPr>
              <a:t>Projekty internacionalizace </a:t>
            </a:r>
            <a:r>
              <a:rPr lang="cs-CZ" dirty="0" smtClean="0"/>
              <a:t>– letní školy, </a:t>
            </a:r>
            <a:r>
              <a:rPr lang="cs-CZ" dirty="0" err="1" smtClean="0"/>
              <a:t>join</a:t>
            </a:r>
            <a:r>
              <a:rPr lang="cs-CZ" dirty="0" smtClean="0"/>
              <a:t> </a:t>
            </a:r>
            <a:r>
              <a:rPr lang="cs-CZ" dirty="0" err="1" smtClean="0"/>
              <a:t>seed</a:t>
            </a:r>
            <a:r>
              <a:rPr lang="cs-CZ" dirty="0" smtClean="0"/>
              <a:t>, rozvojové projekty</a:t>
            </a:r>
          </a:p>
          <a:p>
            <a:endParaRPr lang="cs-CZ" dirty="0"/>
          </a:p>
          <a:p>
            <a:r>
              <a:rPr lang="cs-CZ" sz="3200" b="1" dirty="0">
                <a:solidFill>
                  <a:srgbClr val="800000"/>
                </a:solidFill>
              </a:rPr>
              <a:t>IPE </a:t>
            </a:r>
            <a:r>
              <a:rPr lang="cs-CZ" dirty="0" smtClean="0"/>
              <a:t>– interní projekty fakulty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99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podání přihlášek a zpráv</a:t>
            </a:r>
            <a:endParaRPr lang="cs-CZ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5184" y="1989220"/>
            <a:ext cx="9839011" cy="287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40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 ( opatření rektora č.35/18)- Novinka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5231907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cs-CZ" b="1" dirty="0"/>
              <a:t>Podporované aktivity:</a:t>
            </a:r>
            <a:endParaRPr lang="cs-CZ" sz="2400" dirty="0"/>
          </a:p>
          <a:p>
            <a:pPr lvl="0" fontAlgn="base"/>
            <a:r>
              <a:rPr lang="cs-CZ" dirty="0"/>
              <a:t>pro </a:t>
            </a:r>
            <a:r>
              <a:rPr lang="cs-CZ" b="1" dirty="0"/>
              <a:t>fakulty</a:t>
            </a:r>
            <a:r>
              <a:rPr lang="cs-CZ" dirty="0"/>
              <a:t> či další součásti UK): </a:t>
            </a:r>
            <a:endParaRPr lang="cs-CZ" sz="2400" dirty="0"/>
          </a:p>
          <a:p>
            <a:pPr lvl="1" fontAlgn="base"/>
            <a:r>
              <a:rPr lang="cs-CZ" dirty="0"/>
              <a:t>výjezdy akademických pracovníků a studentských zástupců fakulty na jednání v rámci mezinárodních univerzitních sítí (jako např. Coimbra, LERU, UNICA, </a:t>
            </a:r>
            <a:r>
              <a:rPr lang="cs-CZ" dirty="0" err="1"/>
              <a:t>Europaeum</a:t>
            </a:r>
            <a:r>
              <a:rPr lang="cs-CZ" dirty="0"/>
              <a:t> apod.),</a:t>
            </a:r>
            <a:endParaRPr lang="cs-CZ" sz="2000" dirty="0"/>
          </a:p>
          <a:p>
            <a:pPr lvl="1" fontAlgn="base"/>
            <a:r>
              <a:rPr lang="cs-CZ" dirty="0"/>
              <a:t>krátkodobé výjezdy akademických pracovníků za účelem přípravy mezinárodních projektů,</a:t>
            </a:r>
            <a:endParaRPr lang="cs-CZ" sz="2000" dirty="0"/>
          </a:p>
          <a:p>
            <a:pPr lvl="1" fontAlgn="base"/>
            <a:r>
              <a:rPr lang="cs-CZ" dirty="0"/>
              <a:t>podpora organizace mezinárodních letních škol, které nemají hospodářskou povahu</a:t>
            </a:r>
            <a:endParaRPr lang="cs-CZ" sz="2000" dirty="0"/>
          </a:p>
          <a:p>
            <a:pPr lvl="0" fontAlgn="base"/>
            <a:r>
              <a:rPr lang="cs-CZ" dirty="0"/>
              <a:t>zahraniční </a:t>
            </a:r>
            <a:r>
              <a:rPr lang="cs-CZ" b="1" dirty="0"/>
              <a:t>mobilita studentů</a:t>
            </a:r>
            <a:r>
              <a:rPr lang="cs-CZ" dirty="0"/>
              <a:t> ve smyslu krátkodobých pobytů: </a:t>
            </a:r>
            <a:endParaRPr lang="cs-CZ" sz="2400" dirty="0"/>
          </a:p>
          <a:p>
            <a:pPr lvl="1" fontAlgn="base"/>
            <a:r>
              <a:rPr lang="cs-CZ" dirty="0"/>
              <a:t>podpora účasti či výjezdu studentů UK na letní školy (nevztahuje se na jazykové letní školy),</a:t>
            </a:r>
            <a:endParaRPr lang="cs-CZ" sz="2000" dirty="0"/>
          </a:p>
          <a:p>
            <a:pPr lvl="1" fontAlgn="base"/>
            <a:r>
              <a:rPr lang="cs-CZ" dirty="0"/>
              <a:t>krátkodobé neplacené odborné studentské stáže v maximální délce do tří týdnů,</a:t>
            </a:r>
            <a:endParaRPr lang="cs-CZ" sz="2000" dirty="0"/>
          </a:p>
          <a:p>
            <a:pPr lvl="1" fontAlgn="base"/>
            <a:r>
              <a:rPr lang="cs-CZ" dirty="0"/>
              <a:t>mezinárodní soutěže a mistrovství,</a:t>
            </a:r>
            <a:endParaRPr lang="cs-CZ" sz="2000" dirty="0"/>
          </a:p>
          <a:p>
            <a:pPr lvl="1" fontAlgn="base"/>
            <a:r>
              <a:rPr lang="cs-CZ" dirty="0"/>
              <a:t>studentské konference,</a:t>
            </a:r>
            <a:endParaRPr lang="cs-CZ" sz="2000" dirty="0"/>
          </a:p>
          <a:p>
            <a:pPr lvl="1" fontAlgn="base"/>
            <a:r>
              <a:rPr lang="cs-CZ" dirty="0"/>
              <a:t>jednání vztahující se k internacionalizaci aktivit univerzity.</a:t>
            </a:r>
            <a:endParaRPr lang="cs-CZ" sz="2000" dirty="0"/>
          </a:p>
          <a:p>
            <a:r>
              <a:rPr lang="cs-CZ" dirty="0" smtClean="0"/>
              <a:t>Strategická partnerství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1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Otevření aplikace GAUK </a:t>
            </a:r>
            <a:r>
              <a:rPr lang="cs-CZ" b="1" dirty="0" smtClean="0"/>
              <a:t>9.10.18</a:t>
            </a:r>
            <a:r>
              <a:rPr lang="cs-CZ" b="1" dirty="0"/>
              <a:t>, termín podání na fakultu 5.11.18</a:t>
            </a:r>
          </a:p>
          <a:p>
            <a:r>
              <a:rPr lang="cs-CZ" b="1" u="sng" dirty="0"/>
              <a:t>Ž</a:t>
            </a:r>
            <a:r>
              <a:rPr lang="cs-CZ" b="1" u="sng" dirty="0" smtClean="0"/>
              <a:t>ádosti </a:t>
            </a:r>
            <a:r>
              <a:rPr lang="cs-CZ" b="1" u="sng" dirty="0"/>
              <a:t>o změnu</a:t>
            </a:r>
            <a:r>
              <a:rPr lang="cs-CZ" b="1" dirty="0"/>
              <a:t> probíhajících projektů zasílejte na GA UK nejpozději do 15. 11. </a:t>
            </a:r>
            <a:r>
              <a:rPr lang="cs-CZ" b="1" dirty="0" smtClean="0"/>
              <a:t>2018</a:t>
            </a:r>
          </a:p>
          <a:p>
            <a:r>
              <a:rPr lang="cs-CZ" b="1" dirty="0" smtClean="0"/>
              <a:t>POINT – 1.10.-30.10.2018</a:t>
            </a:r>
          </a:p>
          <a:p>
            <a:r>
              <a:rPr lang="cs-CZ" b="1" dirty="0" smtClean="0"/>
              <a:t>Prosinec 2018 – výsledky GAČR</a:t>
            </a:r>
          </a:p>
          <a:p>
            <a:r>
              <a:rPr lang="cs-CZ" b="1" dirty="0" smtClean="0"/>
              <a:t>Žádosti o prodloužení  GAUK– periodická zpráva do 10.1.2019</a:t>
            </a:r>
          </a:p>
          <a:p>
            <a:r>
              <a:rPr lang="cs-CZ" b="1" dirty="0" smtClean="0"/>
              <a:t>Periodické a závěrečné zprávy AZV / GAČR</a:t>
            </a:r>
          </a:p>
          <a:p>
            <a:r>
              <a:rPr lang="cs-CZ" b="1" dirty="0" smtClean="0"/>
              <a:t>Termín pro nové výzvy OP VVV – leden/ únor 2019</a:t>
            </a:r>
            <a:endParaRPr lang="cs-CZ" b="1" dirty="0"/>
          </a:p>
          <a:p>
            <a:r>
              <a:rPr lang="cs-CZ" b="1" dirty="0" smtClean="0"/>
              <a:t>LEDEN / ÚNOR – podání všech periodických a většiny závěrečných zpráv                dočerpání grantů TEĎ</a:t>
            </a:r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213810" y="5470358"/>
            <a:ext cx="786063" cy="272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5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z ekonomického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7726" y="1473693"/>
            <a:ext cx="10940716" cy="463858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oužívat </a:t>
            </a:r>
            <a:r>
              <a:rPr lang="cs-CZ" dirty="0"/>
              <a:t>platné formuláře na </a:t>
            </a:r>
            <a:r>
              <a:rPr lang="cs-CZ" dirty="0" smtClean="0"/>
              <a:t>webu</a:t>
            </a:r>
          </a:p>
          <a:p>
            <a:r>
              <a:rPr lang="cs-CZ" dirty="0"/>
              <a:t>do docházky zaměstnanců vyznačovat služební </a:t>
            </a:r>
            <a:r>
              <a:rPr lang="cs-CZ" dirty="0" smtClean="0"/>
              <a:t>cesty – zejména lidé na projektech – chodí kontroly</a:t>
            </a:r>
          </a:p>
          <a:p>
            <a:r>
              <a:rPr lang="cs-CZ" dirty="0" smtClean="0"/>
              <a:t>zálohy </a:t>
            </a:r>
            <a:r>
              <a:rPr lang="cs-CZ" dirty="0"/>
              <a:t>a platby – pouze přes účet – od 1.1.2019 pokladna jen </a:t>
            </a:r>
            <a:r>
              <a:rPr lang="cs-CZ" dirty="0" smtClean="0"/>
              <a:t>omezeně !</a:t>
            </a:r>
          </a:p>
          <a:p>
            <a:r>
              <a:rPr lang="cs-CZ" dirty="0"/>
              <a:t>s</a:t>
            </a:r>
            <a:r>
              <a:rPr lang="cs-CZ" dirty="0" smtClean="0"/>
              <a:t>lužební cesty – zálohy a platby pouze na </a:t>
            </a:r>
            <a:r>
              <a:rPr lang="cs-CZ" b="1" dirty="0" smtClean="0"/>
              <a:t>jednu osobu</a:t>
            </a:r>
            <a:r>
              <a:rPr lang="cs-CZ" dirty="0" smtClean="0"/>
              <a:t>, dokládat vše včetně palubních lístků </a:t>
            </a:r>
            <a:r>
              <a:rPr lang="cs-CZ" b="1" dirty="0" smtClean="0"/>
              <a:t>(zahraniční granty zejména)  dle </a:t>
            </a:r>
            <a:r>
              <a:rPr lang="cs-CZ" b="1" dirty="0" smtClean="0">
                <a:solidFill>
                  <a:srgbClr val="0070C0"/>
                </a:solidFill>
              </a:rPr>
              <a:t>OD 15/2018</a:t>
            </a:r>
            <a:endParaRPr lang="cs-CZ" b="1" dirty="0" smtClean="0"/>
          </a:p>
          <a:p>
            <a:pPr lvl="1"/>
            <a:r>
              <a:rPr lang="cs-CZ" b="1" dirty="0" smtClean="0"/>
              <a:t>Podpis nadřízeného na žádosti i vyúčtování </a:t>
            </a:r>
          </a:p>
          <a:p>
            <a:pPr lvl="1"/>
            <a:r>
              <a:rPr lang="cs-CZ" b="1" dirty="0" smtClean="0"/>
              <a:t>Služební auto – kniha jízd, osobní auto – vyznačení přestávek do cesťáku</a:t>
            </a:r>
            <a:endParaRPr lang="cs-CZ" b="1" dirty="0"/>
          </a:p>
          <a:p>
            <a:r>
              <a:rPr lang="cs-CZ" dirty="0"/>
              <a:t>v</a:t>
            </a:r>
            <a:r>
              <a:rPr lang="cs-CZ" dirty="0" smtClean="0"/>
              <a:t>časné </a:t>
            </a:r>
            <a:r>
              <a:rPr lang="cs-CZ" dirty="0"/>
              <a:t>odevzdávání daňových dokladů do ekonomického oddělení děkanátu včetně správných </a:t>
            </a:r>
            <a:r>
              <a:rPr lang="cs-CZ" dirty="0" smtClean="0"/>
              <a:t>podpisů  ( řešitel a pověřená osoba dle podpisového vzoru) – termíny :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028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2L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D1C29"/>
      </a:accent1>
      <a:accent2>
        <a:srgbClr val="616161"/>
      </a:accent2>
      <a:accent3>
        <a:srgbClr val="E6E6E6"/>
      </a:accent3>
      <a:accent4>
        <a:srgbClr val="F57373"/>
      </a:accent4>
      <a:accent5>
        <a:srgbClr val="FA9114"/>
      </a:accent5>
      <a:accent6>
        <a:srgbClr val="914B05"/>
      </a:accent6>
      <a:hlink>
        <a:srgbClr val="ED1C29"/>
      </a:hlink>
      <a:folHlink>
        <a:srgbClr val="B41B1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2189</Words>
  <Application>Microsoft Office PowerPoint</Application>
  <PresentationFormat>Širokoúhlá obrazovka</PresentationFormat>
  <Paragraphs>384</Paragraphs>
  <Slides>45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Calibri</vt:lpstr>
      <vt:lpstr>Corbel</vt:lpstr>
      <vt:lpstr>Times New Roman</vt:lpstr>
      <vt:lpstr>Wingdings</vt:lpstr>
      <vt:lpstr>Motiv Office</vt:lpstr>
      <vt:lpstr>Granty a konec roku  </vt:lpstr>
      <vt:lpstr>Informace  o personálním obsazení</vt:lpstr>
      <vt:lpstr> Oddělení pro vědu a výzkum Kancelář technologických skautů </vt:lpstr>
      <vt:lpstr>České granty</vt:lpstr>
      <vt:lpstr>Projekty řízené a poskytované RUK</vt:lpstr>
      <vt:lpstr>Přehled podání přihlášek a zpráv</vt:lpstr>
      <vt:lpstr>POINT ( opatření rektora č.35/18)- Novinka</vt:lpstr>
      <vt:lpstr>Aktuálně</vt:lpstr>
      <vt:lpstr>Informace z ekonomického oddělení</vt:lpstr>
      <vt:lpstr>Závazné termíny pro zpracování dokladů za rok 2018 – Ekonomické oddělení </vt:lpstr>
      <vt:lpstr>   Veřejné zakázky, zákon o zadávání veřejných zakázek č. 134/2016 Sb.,  (dále také jen „ZZVZ“)  </vt:lpstr>
      <vt:lpstr>POSTUP PŘI VŘ</vt:lpstr>
      <vt:lpstr>VEŘEJNÁ ZAKÁZKA ( malá/ velká?)</vt:lpstr>
      <vt:lpstr>Dokument  Předběžné schválení veřejné   zakázky</vt:lpstr>
      <vt:lpstr>VEŘEJNÁ ZAKÁZKA MALÉHO ROZSAHU</vt:lpstr>
      <vt:lpstr>VZMR</vt:lpstr>
      <vt:lpstr>VZMR</vt:lpstr>
      <vt:lpstr>VZMR</vt:lpstr>
      <vt:lpstr>NABÍDKA DODAVATELE MUSÍ OBSAHOVAT:</vt:lpstr>
      <vt:lpstr>OBJEDNÁVKA V EISu</vt:lpstr>
      <vt:lpstr>DODACÍ LIST</vt:lpstr>
      <vt:lpstr>FAKTURA</vt:lpstr>
      <vt:lpstr> CENTRALIZOVANÝ NÁKUP  NA UNIVERZITNÍ ÚROVNI</vt:lpstr>
      <vt:lpstr>Software versus licence</vt:lpstr>
      <vt:lpstr>   GDPR ochrana osobních údajů</vt:lpstr>
      <vt:lpstr>  Zásady </vt:lpstr>
      <vt:lpstr> Osobní údaje </vt:lpstr>
      <vt:lpstr>  Zákonnost zpracování osobních údajů </vt:lpstr>
      <vt:lpstr>  Uzavírání smluv </vt:lpstr>
      <vt:lpstr> Uzavírání smluv </vt:lpstr>
      <vt:lpstr>UVEŘEJŇOVÁNÍ SMLUV</vt:lpstr>
      <vt:lpstr>Prezentace aplikace PowerPoint</vt:lpstr>
      <vt:lpstr>Mám nápad, co s ním</vt:lpstr>
      <vt:lpstr>Co s nápadem</vt:lpstr>
      <vt:lpstr>Prezentace aplikace PowerPoint</vt:lpstr>
      <vt:lpstr>Stav k 5. 10.2018</vt:lpstr>
      <vt:lpstr>Nakládání s výsledky výzkumu, vývoje a inovací na UK a 2. lékařské fakultě</vt:lpstr>
      <vt:lpstr>Opatření rektora č. 33/2015</vt:lpstr>
      <vt:lpstr>Opatření rektora č. 33/2015 (a)</vt:lpstr>
      <vt:lpstr>Opatření rektora č. 33/2015 (b)</vt:lpstr>
      <vt:lpstr>Odměna původce a rozdělení čistých výnosů komercionalizace</vt:lpstr>
      <vt:lpstr>Opatření děkana č. 10/2015</vt:lpstr>
      <vt:lpstr>Prezentace aplikace PowerPoint</vt:lpstr>
      <vt:lpstr>Novelizace</vt:lpstr>
      <vt:lpstr>          Děkujeme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Alex Vinšů</dc:creator>
  <cp:lastModifiedBy>Renata Bourahi</cp:lastModifiedBy>
  <cp:revision>143</cp:revision>
  <cp:lastPrinted>2018-05-24T09:21:48Z</cp:lastPrinted>
  <dcterms:created xsi:type="dcterms:W3CDTF">2018-03-05T11:03:15Z</dcterms:created>
  <dcterms:modified xsi:type="dcterms:W3CDTF">2018-10-09T11:08:17Z</dcterms:modified>
</cp:coreProperties>
</file>