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7" r:id="rId2"/>
    <p:sldId id="279" r:id="rId3"/>
    <p:sldId id="286" r:id="rId4"/>
    <p:sldId id="259" r:id="rId5"/>
    <p:sldId id="314" r:id="rId6"/>
    <p:sldId id="302" r:id="rId7"/>
    <p:sldId id="260" r:id="rId8"/>
    <p:sldId id="291" r:id="rId9"/>
    <p:sldId id="313" r:id="rId10"/>
    <p:sldId id="263" r:id="rId11"/>
    <p:sldId id="288" r:id="rId12"/>
    <p:sldId id="264" r:id="rId13"/>
    <p:sldId id="310" r:id="rId14"/>
    <p:sldId id="267" r:id="rId15"/>
    <p:sldId id="289" r:id="rId16"/>
    <p:sldId id="269" r:id="rId17"/>
    <p:sldId id="317" r:id="rId18"/>
    <p:sldId id="316" r:id="rId19"/>
    <p:sldId id="272" r:id="rId20"/>
    <p:sldId id="273" r:id="rId21"/>
    <p:sldId id="299" r:id="rId22"/>
    <p:sldId id="301" r:id="rId23"/>
    <p:sldId id="274" r:id="rId24"/>
    <p:sldId id="275" r:id="rId25"/>
    <p:sldId id="304" r:id="rId26"/>
    <p:sldId id="305" r:id="rId27"/>
  </p:sldIdLst>
  <p:sldSz cx="12192000" cy="6858000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rk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5A11"/>
    <a:srgbClr val="000000"/>
    <a:srgbClr val="ED1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037" autoAdjust="0"/>
  </p:normalViewPr>
  <p:slideViewPr>
    <p:cSldViewPr snapToGrid="0">
      <p:cViewPr varScale="1">
        <p:scale>
          <a:sx n="122" d="100"/>
          <a:sy n="122" d="100"/>
        </p:scale>
        <p:origin x="9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4E488-9A73-47C8-95D2-677F3830CAE5}" type="datetimeFigureOut">
              <a:rPr lang="cs-CZ" smtClean="0"/>
              <a:t>22.05.2025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D9F04-B8E1-4986-ADFD-D1B623D6557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81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BBA1EF-E41E-4AD5-AF15-DBEE2EA26C9B}" type="datetimeFigureOut">
              <a:rPr lang="en-US"/>
              <a:pPr>
                <a:defRPr/>
              </a:pPr>
              <a:t>5/22/2025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3A56B-EC55-471B-8328-85D5A047EB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DDEFE6-BA06-4F16-8455-9BF180AF93D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F5A281-B171-479B-9CF6-DA913F6224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AF2044-8A14-44F1-938A-CC95A0F190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AE16DC-2C09-44F1-9426-538BC72494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12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7943ED-8B29-4C7E-A745-2C73EABFCA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5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01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46B282-FE4A-400C-AE62-EC6B5AC238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C5D6EC-366E-4444-8A0F-8898FD0A951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63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93C0B0-FE23-4C25-8A2C-61E0E75532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9F39D9-71B2-4324-8848-C258B30C04A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2768C3-45CF-4FF5-9512-005C652192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9E5272-8F63-4FD4-B28C-E312B49D135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rgbClr val="ED1C29"/>
                </a:solidFill>
              </a:rPr>
              <a:t/>
            </a:r>
            <a:br>
              <a:rPr lang="cs-CZ" dirty="0">
                <a:solidFill>
                  <a:srgbClr val="ED1C29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198CAB-49B1-4AB4-BBAA-FD60788E40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B132D9-4607-4C63-81DF-34AD0048075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032" y="5062361"/>
            <a:ext cx="5327992" cy="331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7393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7C05C8-A8EE-4233-A452-18FD024F7F8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83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743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540883-CF44-40ED-A359-E13625A30C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58A55-7156-4901-BBCF-D59FB0E79671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120E4-C2B6-4813-AD71-16A78A2B413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80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1B5017-8B5B-46B4-9306-104878AC77F2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14683-3E47-487B-92E4-2759290F04D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97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076C1-88DE-4E5A-B3D5-0281BD3B5A85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E731D-E820-4C24-830C-4E2134AA320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78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187ED-B660-46C7-B678-7B3EE0D567BD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28526-E0E6-4C45-80EC-1AEAA7C735D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17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284CCD-DF01-47D1-A007-54E619522700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FD3DE-8681-432B-9D43-EA161B9F07D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22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D205D-F1B3-4E3F-978C-2273D94BA87B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5647D-F7AC-47C3-8FC2-EE7C4963363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50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E9A01-EA9F-4A4B-8BD8-9FF7EA1F5FCE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CDA22-16A6-49A1-BCF1-1F304057D48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89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47D5A-40E3-4B3A-BB8F-C8D52B228259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9C629-35F8-4872-A9A5-1D906593AE2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32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51E117-2509-4A93-A8C3-BFCAE39F53C4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4F1D7-63E8-457F-A046-24A435FE7F1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66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DFDD07-718A-4AA8-AE38-2048EBB3AD04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230AE-F78B-406A-B7D2-7B1C5E3C6F1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6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BB37C-1CA8-4DDF-8DC5-BD37E5228FF6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11888-F048-4E5D-ABBB-A43FC4D0C3A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70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404A54-41E4-41F0-8D0D-0FC9EC1484CB}" type="datetimeFigureOut">
              <a:rPr lang="cs-CZ" smtClean="0"/>
              <a:pPr>
                <a:defRPr/>
              </a:pPr>
              <a:t>22.05.2025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76332A-3905-4EA8-B148-F2E22EA4234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6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39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hyperlink" Target="mailto:dana.basarova@lfmotol.cuni.cz" TargetMode="External"/><Relationship Id="rId4" Type="http://schemas.openxmlformats.org/officeDocument/2006/relationships/hyperlink" Target="mailto:pavla.byrne@lfmotol.cuni.cz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ana.basarova@lfmotol.cuni.cz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2619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11212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hyperlink" Target="http://www.lf2.cuni.cz/prehled-partnerskych-fakult" TargetMode="External"/><Relationship Id="rId7" Type="http://schemas.openxmlformats.org/officeDocument/2006/relationships/hyperlink" Target="https://cuni.cz/UK-13034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rlesabroad.cz/" TargetMode="External"/><Relationship Id="rId5" Type="http://schemas.openxmlformats.org/officeDocument/2006/relationships/hyperlink" Target="https://www.lf2.cuni.cz/tag/studenti-o-stazich-erasmus" TargetMode="External"/><Relationship Id="rId4" Type="http://schemas.openxmlformats.org/officeDocument/2006/relationships/hyperlink" Target="http://www.lf2.cuni.cz/tag/aktuality-erasmus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erasmus@ruk.cuni.cz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7729.html" TargetMode="External"/><Relationship Id="rId2" Type="http://schemas.openxmlformats.org/officeDocument/2006/relationships/hyperlink" Target="mailto:pomoc@c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ana.basarova@lfmotol.cuni.c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files/page/files/2021/pozadavky-a-prubeh-dodatecneho-vyberoveho-rizeni-erasmus-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hyperlink" Target="https://www.lf2.cuni.cz/files/aktuality/dokumenty/pozadavky_a_prubeh_vyberoveho_rizeni_erasmus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53664" y="914399"/>
            <a:ext cx="8847015" cy="184443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400" b="1" dirty="0" smtClean="0">
                <a:latin typeface="+mn-lt"/>
              </a:rPr>
              <a:t/>
            </a:r>
            <a:br>
              <a:rPr lang="cs-CZ" altLang="cs-CZ" sz="4400" b="1" dirty="0" smtClean="0">
                <a:latin typeface="+mn-lt"/>
              </a:rPr>
            </a:br>
            <a:r>
              <a:rPr lang="cs-CZ" altLang="cs-CZ" sz="4400" b="1" dirty="0" smtClean="0">
                <a:latin typeface="+mn-lt"/>
              </a:rPr>
              <a:t/>
            </a:r>
            <a:br>
              <a:rPr lang="cs-CZ" altLang="cs-CZ" sz="4400" b="1" dirty="0" smtClean="0">
                <a:latin typeface="+mn-lt"/>
              </a:rPr>
            </a:br>
            <a:r>
              <a:rPr lang="cs-CZ" altLang="cs-CZ" sz="4900" b="1" dirty="0" smtClean="0">
                <a:solidFill>
                  <a:srgbClr val="FF0000"/>
                </a:solidFill>
                <a:latin typeface="+mn-lt"/>
              </a:rPr>
              <a:t>Erasmus</a:t>
            </a:r>
            <a:r>
              <a:rPr lang="cs-CZ" altLang="cs-CZ" sz="4900" b="1" dirty="0">
                <a:solidFill>
                  <a:srgbClr val="FF0000"/>
                </a:solidFill>
                <a:latin typeface="+mn-lt"/>
              </a:rPr>
              <a:t>+</a:t>
            </a:r>
            <a:br>
              <a:rPr lang="cs-CZ" altLang="cs-CZ" sz="4900" b="1" dirty="0">
                <a:solidFill>
                  <a:srgbClr val="FF0000"/>
                </a:solidFill>
                <a:latin typeface="+mn-lt"/>
              </a:rPr>
            </a:br>
            <a:r>
              <a:rPr lang="cs-CZ" altLang="cs-CZ" sz="1600" b="1" dirty="0">
                <a:solidFill>
                  <a:srgbClr val="000000"/>
                </a:solidFill>
                <a:latin typeface="+mn-lt"/>
                <a:hlinkClick r:id="rId3"/>
              </a:rPr>
              <a:t>https://</a:t>
            </a:r>
            <a:r>
              <a:rPr lang="cs-CZ" altLang="cs-CZ" sz="1600" b="1" dirty="0" smtClean="0">
                <a:solidFill>
                  <a:srgbClr val="000000"/>
                </a:solidFill>
                <a:latin typeface="+mn-lt"/>
                <a:hlinkClick r:id="rId3"/>
              </a:rPr>
              <a:t>cuni.cz/UK-39.html</a:t>
            </a:r>
            <a:r>
              <a:rPr lang="cs-CZ" altLang="cs-CZ" sz="1600" b="1" dirty="0" smtClean="0">
                <a:solidFill>
                  <a:srgbClr val="000000"/>
                </a:solidFill>
                <a:latin typeface="+mn-lt"/>
              </a:rPr>
              <a:t/>
            </a:r>
            <a:br>
              <a:rPr lang="cs-CZ" altLang="cs-CZ" sz="1600" b="1" dirty="0" smtClean="0">
                <a:solidFill>
                  <a:srgbClr val="000000"/>
                </a:solidFill>
                <a:latin typeface="+mn-lt"/>
              </a:rPr>
            </a:br>
            <a:r>
              <a:rPr lang="cs-CZ" altLang="cs-CZ" sz="1600" b="1" dirty="0" smtClean="0">
                <a:solidFill>
                  <a:srgbClr val="000000"/>
                </a:solidFill>
                <a:latin typeface="+mn-lt"/>
              </a:rPr>
              <a:t/>
            </a:r>
            <a:br>
              <a:rPr lang="cs-CZ" altLang="cs-CZ" sz="1600" b="1" dirty="0" smtClean="0">
                <a:solidFill>
                  <a:srgbClr val="000000"/>
                </a:solidFill>
                <a:latin typeface="+mn-lt"/>
              </a:rPr>
            </a:br>
            <a:r>
              <a:rPr lang="cs-CZ" altLang="cs-CZ" sz="1800" dirty="0" smtClean="0">
                <a:latin typeface="+mn-lt"/>
              </a:rPr>
              <a:t>je </a:t>
            </a:r>
            <a:r>
              <a:rPr lang="cs-CZ" sz="1800" b="1" dirty="0" smtClean="0">
                <a:latin typeface="+mn-lt"/>
              </a:rPr>
              <a:t>nástrojem </a:t>
            </a:r>
            <a:r>
              <a:rPr lang="cs-CZ" sz="1800" b="1" dirty="0">
                <a:latin typeface="+mn-lt"/>
              </a:rPr>
              <a:t>na mobilitu </a:t>
            </a:r>
            <a:r>
              <a:rPr lang="cs-CZ" sz="1800" dirty="0">
                <a:latin typeface="+mn-lt"/>
              </a:rPr>
              <a:t>v partnerských a programových zemích </a:t>
            </a:r>
            <a:r>
              <a:rPr lang="cs-CZ" sz="1800" dirty="0" smtClean="0">
                <a:latin typeface="+mn-lt"/>
              </a:rPr>
              <a:t>EU (vč</a:t>
            </a:r>
            <a:r>
              <a:rPr lang="cs-CZ" sz="1800" dirty="0">
                <a:latin typeface="+mn-lt"/>
              </a:rPr>
              <a:t>. Velké Británie a Švýcarska</a:t>
            </a:r>
            <a:r>
              <a:rPr lang="cs-CZ" sz="1800" dirty="0" smtClean="0">
                <a:latin typeface="+mn-lt"/>
              </a:rPr>
              <a:t>). </a:t>
            </a:r>
            <a:br>
              <a:rPr lang="cs-CZ" sz="1800" dirty="0" smtClean="0">
                <a:latin typeface="+mn-lt"/>
              </a:rPr>
            </a:br>
            <a:r>
              <a:rPr lang="cs-CZ" sz="1800" dirty="0" smtClean="0">
                <a:latin typeface="+mn-lt"/>
              </a:rPr>
              <a:t>Program spolufinancuje Evropská unie </a:t>
            </a:r>
            <a:r>
              <a:rPr lang="cs-CZ" sz="1800" dirty="0">
                <a:latin typeface="+mn-lt"/>
              </a:rPr>
              <a:t>a MŠMT ČR</a:t>
            </a:r>
            <a:r>
              <a:rPr lang="cs-CZ" sz="1800" dirty="0" smtClean="0">
                <a:latin typeface="+mn-lt"/>
              </a:rPr>
              <a:t>. </a:t>
            </a:r>
            <a:br>
              <a:rPr lang="cs-CZ" sz="1800" dirty="0" smtClean="0">
                <a:latin typeface="+mn-lt"/>
              </a:rPr>
            </a:br>
            <a:r>
              <a:rPr lang="cs-CZ" sz="1800" dirty="0" smtClean="0">
                <a:latin typeface="+mn-lt"/>
              </a:rPr>
              <a:t>Vyjet</a:t>
            </a:r>
            <a:r>
              <a:rPr lang="cs-CZ" sz="1800" dirty="0" smtClean="0">
                <a:solidFill>
                  <a:srgbClr val="C55A11"/>
                </a:solidFill>
                <a:latin typeface="+mn-lt"/>
              </a:rPr>
              <a:t> </a:t>
            </a:r>
            <a:r>
              <a:rPr lang="cs-CZ" sz="1800" dirty="0" smtClean="0">
                <a:latin typeface="+mn-lt"/>
              </a:rPr>
              <a:t>lze na studijní pobyt nebo na praktickou stáž.</a:t>
            </a:r>
            <a:r>
              <a:rPr lang="cs-CZ" sz="1800" dirty="0">
                <a:latin typeface="+mn-lt"/>
              </a:rPr>
              <a:t/>
            </a:r>
            <a:br>
              <a:rPr lang="cs-CZ" sz="1800" dirty="0">
                <a:latin typeface="+mn-lt"/>
              </a:rPr>
            </a:br>
            <a:endParaRPr lang="cs-CZ" altLang="cs-CZ" sz="1800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2584615" y="2836983"/>
            <a:ext cx="7346564" cy="3696677"/>
          </a:xfrm>
        </p:spPr>
        <p:txBody>
          <a:bodyPr rtlCol="0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cs-CZ" altLang="cs-CZ" sz="14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altLang="cs-CZ" sz="1600" b="1" dirty="0" smtClean="0">
                <a:solidFill>
                  <a:srgbClr val="FF0000"/>
                </a:solidFill>
              </a:rPr>
              <a:t>Oddělení </a:t>
            </a:r>
            <a:r>
              <a:rPr lang="cs-CZ" altLang="cs-CZ" sz="1600" b="1" dirty="0">
                <a:solidFill>
                  <a:srgbClr val="FF0000"/>
                </a:solidFill>
              </a:rPr>
              <a:t>zahraničních záležitostí </a:t>
            </a:r>
            <a:r>
              <a:rPr lang="cs-CZ" altLang="cs-CZ" sz="1600" b="1" dirty="0" smtClean="0">
                <a:solidFill>
                  <a:srgbClr val="FF0000"/>
                </a:solidFill>
              </a:rPr>
              <a:t>2. LF UK</a:t>
            </a:r>
            <a:endParaRPr lang="cs-CZ" sz="16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dirty="0" smtClean="0"/>
              <a:t>Kancelář </a:t>
            </a:r>
            <a:r>
              <a:rPr lang="cs-CZ" sz="1600" dirty="0"/>
              <a:t>naleznete v poschodí SP, vpravo v posluchárenském bloku H, chodba pod Velkou posluchárnou,</a:t>
            </a:r>
            <a:r>
              <a:rPr lang="cs-CZ" altLang="cs-CZ" sz="1600" dirty="0"/>
              <a:t> v blízkosti učeben SP-1, SP-2.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1600" b="1" dirty="0" smtClean="0">
              <a:solidFill>
                <a:srgbClr val="000000"/>
              </a:solidFill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b="1" dirty="0" smtClean="0">
                <a:solidFill>
                  <a:srgbClr val="000000"/>
                </a:solidFill>
              </a:rPr>
              <a:t>Ing</a:t>
            </a:r>
            <a:r>
              <a:rPr lang="cs-CZ" sz="1600" b="1" dirty="0">
                <a:solidFill>
                  <a:srgbClr val="000000"/>
                </a:solidFill>
              </a:rPr>
              <a:t>. Pavla Byrne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dirty="0" smtClean="0">
                <a:hlinkClick r:id="rId4"/>
              </a:rPr>
              <a:t>pavla.byrne@lfmotol.cuni.cz</a:t>
            </a:r>
            <a:endParaRPr lang="cs-CZ" sz="1600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dirty="0"/>
              <a:t>tel. 224 435 </a:t>
            </a:r>
            <a:r>
              <a:rPr lang="cs-CZ" sz="1600" dirty="0" smtClean="0"/>
              <a:t>862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cs-CZ" sz="1600" dirty="0"/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b="1" dirty="0" smtClean="0"/>
              <a:t>Erasmus+ vyjíždějící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b="1" dirty="0" smtClean="0"/>
              <a:t>Ing. Dana Basařová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dirty="0" smtClean="0">
                <a:hlinkClick r:id="rId5"/>
              </a:rPr>
              <a:t>dana.basarova@lfmotol.cuni.cz</a:t>
            </a:r>
            <a:endParaRPr lang="cs-CZ" sz="1600" dirty="0"/>
          </a:p>
          <a:p>
            <a:pPr fontAlgn="auto">
              <a:lnSpc>
                <a:spcPct val="100000"/>
              </a:lnSpc>
              <a:spcBef>
                <a:spcPts val="0"/>
              </a:spcBef>
              <a:defRPr/>
            </a:pPr>
            <a:endParaRPr lang="cs-CZ" sz="1600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>
                <a:solidFill>
                  <a:srgbClr val="FF0000"/>
                </a:solidFill>
              </a:rPr>
              <a:t>f</a:t>
            </a:r>
            <a:r>
              <a:rPr lang="cs-CZ" sz="1600" b="1" dirty="0" smtClean="0">
                <a:solidFill>
                  <a:srgbClr val="FF0000"/>
                </a:solidFill>
              </a:rPr>
              <a:t>akultní koordinátorka Erasmus+</a:t>
            </a:r>
            <a:endParaRPr lang="cs-CZ" sz="16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600" b="1" dirty="0" smtClean="0"/>
              <a:t>MUDr</a:t>
            </a:r>
            <a:r>
              <a:rPr lang="cs-CZ" sz="1600" b="1" dirty="0"/>
              <a:t>. </a:t>
            </a:r>
            <a:r>
              <a:rPr lang="cs-CZ" sz="1600" b="1" dirty="0" smtClean="0"/>
              <a:t>Aneta </a:t>
            </a:r>
            <a:r>
              <a:rPr lang="cs-CZ" sz="1600" b="1" dirty="0" err="1" smtClean="0"/>
              <a:t>Nyčová</a:t>
            </a:r>
            <a:endParaRPr lang="cs-CZ" sz="1600" b="1" dirty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8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6390" name="Obrázek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10" y="151075"/>
            <a:ext cx="11557590" cy="904002"/>
          </a:xfrm>
        </p:spPr>
        <p:txBody>
          <a:bodyPr rtlCol="0">
            <a:noAutofit/>
          </a:bodyPr>
          <a:lstStyle/>
          <a:p>
            <a:pPr fontAlgn="auto">
              <a:lnSpc>
                <a:spcPts val="5280"/>
              </a:lnSpc>
              <a:spcAft>
                <a:spcPts val="0"/>
              </a:spcAft>
              <a:defRPr/>
            </a:pP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Postup</a:t>
            </a:r>
            <a:r>
              <a:rPr lang="cs-CZ" altLang="cs-CZ" sz="40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 úspěšném výběrovém řízení</a:t>
            </a:r>
            <a:endParaRPr lang="cs-CZ" alt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75323" y="1055077"/>
            <a:ext cx="10832123" cy="5509845"/>
          </a:xfrm>
        </p:spPr>
        <p:txBody>
          <a:bodyPr>
            <a:noAutofit/>
          </a:bodyPr>
          <a:lstStyle/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b="1" dirty="0" smtClean="0">
                <a:solidFill>
                  <a:srgbClr val="000000"/>
                </a:solidFill>
              </a:rPr>
              <a:t>Založte si přihlášku </a:t>
            </a:r>
            <a:r>
              <a:rPr lang="cs-CZ" sz="1400" dirty="0" smtClean="0">
                <a:solidFill>
                  <a:srgbClr val="000000"/>
                </a:solidFill>
              </a:rPr>
              <a:t>na univerzitu/instituci, na kterou jste přijal/a nominaci do webové aplikace UK na </a:t>
            </a:r>
            <a:r>
              <a:rPr lang="cs-CZ" sz="1400" dirty="0" smtClean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1400" dirty="0" err="1" smtClean="0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1400" dirty="0" smtClean="0">
                <a:solidFill>
                  <a:srgbClr val="7030A0"/>
                </a:solidFill>
                <a:hlinkClick r:id="rId3"/>
              </a:rPr>
              <a:t>/. </a:t>
            </a:r>
            <a:r>
              <a:rPr lang="cs-CZ" sz="1400" dirty="0" smtClean="0">
                <a:solidFill>
                  <a:srgbClr val="000000"/>
                </a:solidFill>
              </a:rPr>
              <a:t>Přístup získáte uvedením čísla osoby (na studentském průkazu) a hesla. 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 smtClean="0"/>
              <a:t>Zadejte </a:t>
            </a:r>
            <a:r>
              <a:rPr lang="cs-CZ" sz="1400" b="1" dirty="0" smtClean="0"/>
              <a:t>studijní plán/program stáže</a:t>
            </a:r>
            <a:r>
              <a:rPr lang="cs-CZ" sz="1400" dirty="0"/>
              <a:t>. </a:t>
            </a:r>
            <a:r>
              <a:rPr lang="cs-CZ" sz="1400" dirty="0" smtClean="0"/>
              <a:t>V případě </a:t>
            </a:r>
            <a:r>
              <a:rPr lang="cs-CZ" sz="1400" b="1" dirty="0" smtClean="0"/>
              <a:t>studia</a:t>
            </a:r>
            <a:r>
              <a:rPr lang="cs-CZ" sz="1400" dirty="0" smtClean="0"/>
              <a:t> do </a:t>
            </a:r>
            <a:r>
              <a:rPr lang="cs-CZ" sz="1400" b="1" dirty="0" smtClean="0"/>
              <a:t>tabulky A</a:t>
            </a:r>
            <a:r>
              <a:rPr lang="cs-CZ" sz="1400" dirty="0" smtClean="0"/>
              <a:t> uvedete návrh předmětů studovaných v zahraničí, do </a:t>
            </a:r>
            <a:r>
              <a:rPr lang="cs-CZ" sz="1400" b="1" dirty="0" smtClean="0"/>
              <a:t>tabulky B</a:t>
            </a:r>
            <a:r>
              <a:rPr lang="cs-CZ" sz="1400" dirty="0" smtClean="0"/>
              <a:t> ekvivalenty na 2. LF UK. Předměty</a:t>
            </a:r>
            <a:r>
              <a:rPr lang="cs-CZ" sz="1400" dirty="0"/>
              <a:t>, </a:t>
            </a:r>
            <a:r>
              <a:rPr lang="cs-CZ" sz="1400" dirty="0" smtClean="0"/>
              <a:t>které chcete, aby byly uznány jako </a:t>
            </a:r>
            <a:r>
              <a:rPr lang="cs-CZ" sz="1400" b="1" dirty="0" smtClean="0"/>
              <a:t>volitelné předměty</a:t>
            </a:r>
            <a:r>
              <a:rPr lang="cs-CZ" sz="1400" dirty="0" smtClean="0"/>
              <a:t>, uveďte do tabulky B pod původním názvem, (tj. shodným jako v tabulce A). Práce na diplomové disertační práci se považuje za studium. </a:t>
            </a:r>
            <a:endParaRPr lang="cs-CZ" sz="1400" dirty="0"/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b="1" dirty="0" smtClean="0"/>
              <a:t>Uznání povinných předmětů </a:t>
            </a:r>
            <a:r>
              <a:rPr lang="cs-CZ" sz="1400" dirty="0" smtClean="0"/>
              <a:t>dojednejte s garantem příslušného předmětu na 2. LF UK, který do žádosti může požadavky upřesnit. Formulář „</a:t>
            </a:r>
            <a:r>
              <a:rPr lang="cs-CZ" sz="1400" i="1" dirty="0" smtClean="0"/>
              <a:t>Žádost o uznání povinného předmětu</a:t>
            </a:r>
            <a:r>
              <a:rPr lang="cs-CZ" sz="1400" dirty="0" smtClean="0"/>
              <a:t>“ naleznete na webu 2. LF UK, záložka „</a:t>
            </a:r>
            <a:r>
              <a:rPr lang="cs-CZ" sz="1400" i="1" dirty="0" smtClean="0"/>
              <a:t>Erasmus, vyjíždějící studenti</a:t>
            </a:r>
            <a:r>
              <a:rPr lang="cs-CZ" sz="1400" dirty="0" smtClean="0"/>
              <a:t>.“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b="1" dirty="0" smtClean="0"/>
              <a:t>Volitelné předměty zapište </a:t>
            </a:r>
            <a:r>
              <a:rPr lang="cs-CZ" sz="1400" dirty="0" smtClean="0"/>
              <a:t>do jedné žádosti. </a:t>
            </a:r>
            <a:r>
              <a:rPr lang="cs-CZ" sz="1400" dirty="0"/>
              <a:t>Formulář „</a:t>
            </a:r>
            <a:r>
              <a:rPr lang="cs-CZ" sz="1400" i="1" dirty="0"/>
              <a:t>Žádost o uznání </a:t>
            </a:r>
            <a:r>
              <a:rPr lang="cs-CZ" sz="1400" i="1" dirty="0" smtClean="0"/>
              <a:t>volitelných předmětů</a:t>
            </a:r>
            <a:r>
              <a:rPr lang="cs-CZ" sz="1400" dirty="0" smtClean="0"/>
              <a:t>“ </a:t>
            </a:r>
            <a:r>
              <a:rPr lang="cs-CZ" sz="1400" dirty="0"/>
              <a:t>naleznete na webu 2</a:t>
            </a:r>
            <a:r>
              <a:rPr lang="cs-CZ" sz="1400" dirty="0" smtClean="0"/>
              <a:t>. LF UK, </a:t>
            </a:r>
            <a:r>
              <a:rPr lang="cs-CZ" sz="1400" dirty="0"/>
              <a:t>záložka „</a:t>
            </a:r>
            <a:r>
              <a:rPr lang="cs-CZ" sz="1400" i="1" dirty="0"/>
              <a:t>Erasmus, vyjíždějící </a:t>
            </a:r>
            <a:r>
              <a:rPr lang="cs-CZ" sz="1400" i="1" dirty="0" smtClean="0"/>
              <a:t>studenti“.</a:t>
            </a:r>
            <a:r>
              <a:rPr lang="cs-CZ" sz="1400" dirty="0" smtClean="0"/>
              <a:t> Schválení koordinátorkou zajistí referentka: </a:t>
            </a:r>
            <a:r>
              <a:rPr lang="cs-CZ" sz="1400" dirty="0" smtClean="0">
                <a:hlinkClick r:id="rId4"/>
              </a:rPr>
              <a:t>dana.basarova@lfmotol.cuni.cz</a:t>
            </a:r>
            <a:r>
              <a:rPr lang="cs-CZ" sz="1400" dirty="0" smtClean="0"/>
              <a:t>.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 smtClean="0"/>
              <a:t>Podepsaný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Learning</a:t>
            </a:r>
            <a:r>
              <a:rPr lang="cs-CZ" sz="1400" b="1" dirty="0" smtClean="0"/>
              <a:t> </a:t>
            </a:r>
            <a:r>
              <a:rPr lang="cs-CZ" sz="1400" b="1" dirty="0" err="1"/>
              <a:t>A</a:t>
            </a:r>
            <a:r>
              <a:rPr lang="cs-CZ" sz="1400" b="1" dirty="0" err="1" smtClean="0"/>
              <a:t>greement</a:t>
            </a:r>
            <a:r>
              <a:rPr lang="cs-CZ" sz="1400" b="1" dirty="0" smtClean="0"/>
              <a:t> </a:t>
            </a:r>
            <a:r>
              <a:rPr lang="cs-CZ" sz="1400" dirty="0" smtClean="0"/>
              <a:t>(</a:t>
            </a:r>
            <a:r>
              <a:rPr lang="cs-CZ" sz="1400" b="1" dirty="0" smtClean="0"/>
              <a:t>LA</a:t>
            </a:r>
            <a:r>
              <a:rPr lang="cs-CZ" sz="1400" dirty="0" smtClean="0"/>
              <a:t>) s podepsanými žádostmi o </a:t>
            </a:r>
            <a:r>
              <a:rPr lang="cs-CZ" sz="1400" dirty="0"/>
              <a:t>uznání </a:t>
            </a:r>
            <a:r>
              <a:rPr lang="cs-CZ" sz="1400" b="1" dirty="0"/>
              <a:t>zašlete </a:t>
            </a:r>
            <a:r>
              <a:rPr lang="cs-CZ" sz="1400" dirty="0"/>
              <a:t>referentce, k </a:t>
            </a:r>
            <a:r>
              <a:rPr lang="cs-CZ" sz="1400" dirty="0" smtClean="0"/>
              <a:t>potvrzení </a:t>
            </a:r>
            <a:r>
              <a:rPr lang="cs-CZ" sz="1400" dirty="0"/>
              <a:t>fakultní </a:t>
            </a:r>
            <a:r>
              <a:rPr lang="cs-CZ" sz="1400" dirty="0" smtClean="0"/>
              <a:t>koordinátorkou.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 smtClean="0"/>
              <a:t>Zahraniční stranou požadovanou dokumentaci </a:t>
            </a:r>
            <a:r>
              <a:rPr lang="cs-CZ" sz="1400" b="1" dirty="0" smtClean="0"/>
              <a:t>odešlete</a:t>
            </a:r>
            <a:r>
              <a:rPr lang="cs-CZ" sz="1400" dirty="0" smtClean="0"/>
              <a:t> </a:t>
            </a:r>
            <a:r>
              <a:rPr lang="cs-CZ" sz="1400" dirty="0"/>
              <a:t>do </a:t>
            </a:r>
            <a:r>
              <a:rPr lang="cs-CZ" sz="1400" dirty="0" smtClean="0"/>
              <a:t>zahraničí</a:t>
            </a:r>
            <a:r>
              <a:rPr lang="cs-CZ" sz="1400" dirty="0"/>
              <a:t> </a:t>
            </a:r>
            <a:r>
              <a:rPr lang="cs-CZ" sz="1400" dirty="0" smtClean="0"/>
              <a:t>(v případě studia musí být součástí přihlášky i studijní plán). </a:t>
            </a:r>
            <a:r>
              <a:rPr lang="cs-CZ" sz="1400" b="1" dirty="0" smtClean="0"/>
              <a:t>Odeslání potvrďte </a:t>
            </a:r>
            <a:r>
              <a:rPr lang="cs-CZ" sz="1400" dirty="0" smtClean="0"/>
              <a:t>referentce.</a:t>
            </a:r>
            <a:endParaRPr lang="cs-CZ" sz="1400" dirty="0"/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 smtClean="0">
                <a:solidFill>
                  <a:srgbClr val="000000"/>
                </a:solidFill>
              </a:rPr>
              <a:t>Jakmile zahraniční instituce </a:t>
            </a:r>
            <a:r>
              <a:rPr lang="cs-CZ" sz="1400" b="1" dirty="0" smtClean="0"/>
              <a:t>podepsaný LA vrátí, </a:t>
            </a:r>
            <a:r>
              <a:rPr lang="cs-CZ" sz="1400" dirty="0" smtClean="0"/>
              <a:t>případný akceptační dopis nedostačuje</a:t>
            </a:r>
            <a:r>
              <a:rPr lang="cs-CZ" sz="1400" b="1" dirty="0" smtClean="0"/>
              <a:t>, pošlete </a:t>
            </a:r>
            <a:r>
              <a:rPr lang="cs-CZ" sz="1400" dirty="0" smtClean="0"/>
              <a:t>referentce</a:t>
            </a:r>
            <a:r>
              <a:rPr lang="cs-CZ" sz="1400" dirty="0"/>
              <a:t>.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 smtClean="0"/>
              <a:t>Zapište </a:t>
            </a:r>
            <a:r>
              <a:rPr lang="cs-CZ" sz="1400" dirty="0"/>
              <a:t>číslo vlastního </a:t>
            </a:r>
            <a:r>
              <a:rPr lang="cs-CZ" sz="1400" b="1" dirty="0"/>
              <a:t>bankovního </a:t>
            </a:r>
            <a:r>
              <a:rPr lang="cs-CZ" sz="1400" b="1" dirty="0" smtClean="0"/>
              <a:t>EUR účtu vedeného v ČR </a:t>
            </a:r>
            <a:r>
              <a:rPr lang="cs-CZ" sz="1400" dirty="0" smtClean="0"/>
              <a:t>do webové </a:t>
            </a:r>
            <a:r>
              <a:rPr lang="cs-CZ" sz="1400" dirty="0"/>
              <a:t>aplikace UK.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dirty="0"/>
              <a:t>Referentka vystaví </a:t>
            </a:r>
            <a:r>
              <a:rPr lang="cs-CZ" sz="1400" b="1" dirty="0" smtClean="0"/>
              <a:t>Rozhodnutí </a:t>
            </a:r>
            <a:r>
              <a:rPr lang="cs-CZ" sz="1400" dirty="0" smtClean="0"/>
              <a:t>o vyplacení účelového stipendia. Podepsané děkanem 2. LF UK zašle studentovi.</a:t>
            </a:r>
          </a:p>
          <a:p>
            <a:pPr marL="341313" indent="-341313" algn="just">
              <a:lnSpc>
                <a:spcPts val="1800"/>
              </a:lnSpc>
              <a:buFont typeface="Calibri Light"/>
              <a:buAutoNum type="arabicPeriod"/>
            </a:pPr>
            <a:r>
              <a:rPr lang="cs-CZ" sz="1400" b="1" dirty="0" smtClean="0"/>
              <a:t>Po vyzvání </a:t>
            </a:r>
            <a:r>
              <a:rPr lang="cs-CZ" sz="1400" dirty="0" smtClean="0"/>
              <a:t>od Evropské kanceláře UK (EK) se dostavte </a:t>
            </a:r>
            <a:r>
              <a:rPr lang="cs-CZ" sz="1400" b="1" dirty="0" smtClean="0"/>
              <a:t>k podpisu Účastnické smlouvy</a:t>
            </a:r>
            <a:r>
              <a:rPr lang="cs-CZ" sz="1400" dirty="0" smtClean="0"/>
              <a:t>.</a:t>
            </a:r>
          </a:p>
          <a:p>
            <a:pPr algn="just"/>
            <a:r>
              <a:rPr lang="cs-CZ" sz="1400" dirty="0" smtClean="0"/>
              <a:t>_____________________________________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200" i="1" dirty="0" smtClean="0"/>
              <a:t>Účastnickou </a:t>
            </a:r>
            <a:r>
              <a:rPr lang="cs-CZ" sz="1200" i="1" dirty="0"/>
              <a:t>dohodu </a:t>
            </a:r>
            <a:r>
              <a:rPr lang="cs-CZ" sz="1200" i="1" dirty="0">
                <a:solidFill>
                  <a:srgbClr val="000000"/>
                </a:solidFill>
              </a:rPr>
              <a:t>za vás může podepsat </a:t>
            </a:r>
            <a:r>
              <a:rPr lang="cs-CZ" sz="1200" i="1" dirty="0"/>
              <a:t>i jiná osoba, dostaví-li se do EK s plnou mocí (nemusí být notářsky ověřena). </a:t>
            </a:r>
          </a:p>
          <a:p>
            <a:pPr algn="l"/>
            <a:endParaRPr lang="cs-CZ" sz="1200" dirty="0" smtClean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endParaRPr lang="cs-CZ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9692" y="1414584"/>
            <a:ext cx="10519508" cy="139895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>Projednání uznání studia před odjezdem</a:t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endParaRPr lang="cs-CZ" altLang="cs-CZ" sz="4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086338" y="2563447"/>
            <a:ext cx="9886461" cy="4029264"/>
          </a:xfrm>
        </p:spPr>
        <p:txBody>
          <a:bodyPr rtlCol="0">
            <a:normAutofit/>
          </a:bodyPr>
          <a:lstStyle/>
          <a:p>
            <a:pPr marL="0" lvl="1" indent="-342000" algn="l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600" b="1" dirty="0"/>
              <a:t>Pro jednání </a:t>
            </a:r>
            <a:r>
              <a:rPr lang="cs-CZ" sz="1600" dirty="0"/>
              <a:t>o uznání </a:t>
            </a:r>
            <a:r>
              <a:rPr lang="cs-CZ" sz="1600" dirty="0" smtClean="0"/>
              <a:t>studia v </a:t>
            </a:r>
            <a:r>
              <a:rPr lang="cs-CZ" sz="1600" dirty="0"/>
              <a:t>zahraničí </a:t>
            </a:r>
            <a:r>
              <a:rPr lang="cs-CZ" sz="1600" b="1" dirty="0"/>
              <a:t>s </a:t>
            </a:r>
            <a:r>
              <a:rPr lang="cs-CZ" sz="1600" b="1" dirty="0" smtClean="0"/>
              <a:t>garanty </a:t>
            </a:r>
            <a:r>
              <a:rPr lang="cs-CZ" sz="1600" dirty="0" smtClean="0"/>
              <a:t>si </a:t>
            </a:r>
            <a:r>
              <a:rPr lang="cs-CZ" sz="1600" dirty="0"/>
              <a:t>připravte</a:t>
            </a:r>
            <a:r>
              <a:rPr lang="cs-CZ" sz="1600" dirty="0" smtClean="0"/>
              <a:t>:</a:t>
            </a:r>
          </a:p>
          <a:p>
            <a:pPr marL="0" lvl="1" indent="-342000" algn="l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600" dirty="0"/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Sylaby předmětů studovaných v zahraničí</a:t>
            </a:r>
          </a:p>
          <a:p>
            <a:pPr marL="342000" lvl="1" indent="-342000" algn="l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Uznání v </a:t>
            </a:r>
            <a:r>
              <a:rPr lang="cs-CZ" sz="1600" dirty="0"/>
              <a:t>případě </a:t>
            </a:r>
            <a:r>
              <a:rPr lang="cs-CZ" sz="1600" b="1" dirty="0" smtClean="0"/>
              <a:t>ekvivalentů </a:t>
            </a:r>
            <a:r>
              <a:rPr lang="cs-CZ" sz="1600" dirty="0" smtClean="0"/>
              <a:t>(povinných předmětů) potvrdí garant předmětu do „</a:t>
            </a:r>
            <a:r>
              <a:rPr lang="cs-CZ" sz="1600" i="1" dirty="0" smtClean="0"/>
              <a:t>Formuláře </a:t>
            </a:r>
            <a:r>
              <a:rPr lang="cs-CZ" sz="1600" i="1" dirty="0"/>
              <a:t>o uznání </a:t>
            </a:r>
            <a:r>
              <a:rPr lang="cs-CZ" sz="1600" i="1" dirty="0" smtClean="0"/>
              <a:t>povinných předmětů</a:t>
            </a:r>
            <a:r>
              <a:rPr lang="cs-CZ" sz="1600" dirty="0" smtClean="0"/>
              <a:t>“, </a:t>
            </a:r>
            <a:r>
              <a:rPr lang="cs-CZ" sz="1600" dirty="0"/>
              <a:t>naleznete na webu 2</a:t>
            </a:r>
            <a:r>
              <a:rPr lang="cs-CZ" sz="1600" dirty="0" smtClean="0"/>
              <a:t>. LF UK, </a:t>
            </a:r>
            <a:r>
              <a:rPr lang="cs-CZ" sz="1600" dirty="0"/>
              <a:t>záložka „</a:t>
            </a:r>
            <a:r>
              <a:rPr lang="cs-CZ" sz="1600" i="1" dirty="0"/>
              <a:t>Erasmus, vyjíždějící studenti</a:t>
            </a:r>
            <a:r>
              <a:rPr lang="cs-CZ" sz="1600" dirty="0"/>
              <a:t>.“  </a:t>
            </a:r>
            <a:r>
              <a:rPr lang="cs-CZ" sz="1600" dirty="0" smtClean="0"/>
              <a:t>Nutná samostatná žádost pro </a:t>
            </a:r>
            <a:r>
              <a:rPr lang="cs-CZ" sz="1600" dirty="0"/>
              <a:t>každý </a:t>
            </a:r>
            <a:r>
              <a:rPr lang="cs-CZ" sz="1600" dirty="0" smtClean="0"/>
              <a:t>předmět.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 smtClean="0"/>
              <a:t>Volitelné předměty </a:t>
            </a:r>
            <a:r>
              <a:rPr lang="cs-CZ" sz="1600" dirty="0" smtClean="0"/>
              <a:t>vypište všechny do jedné žádosti </a:t>
            </a:r>
            <a:r>
              <a:rPr lang="cs-CZ" sz="1600" dirty="0"/>
              <a:t>„</a:t>
            </a:r>
            <a:r>
              <a:rPr lang="cs-CZ" sz="1600" i="1" dirty="0"/>
              <a:t>Žádost o uznání </a:t>
            </a:r>
            <a:r>
              <a:rPr lang="cs-CZ" sz="1600" i="1" dirty="0" smtClean="0"/>
              <a:t>volitelných předmětů</a:t>
            </a:r>
            <a:r>
              <a:rPr lang="cs-CZ" sz="1600" dirty="0" smtClean="0"/>
              <a:t>“ </a:t>
            </a:r>
            <a:r>
              <a:rPr lang="cs-CZ" sz="1600" dirty="0"/>
              <a:t>naleznete na webu 2</a:t>
            </a:r>
            <a:r>
              <a:rPr lang="cs-CZ" sz="1600" dirty="0" smtClean="0"/>
              <a:t>. LF UK, </a:t>
            </a:r>
            <a:r>
              <a:rPr lang="cs-CZ" sz="1600" dirty="0"/>
              <a:t>záložka „</a:t>
            </a:r>
            <a:r>
              <a:rPr lang="cs-CZ" sz="1600" i="1" dirty="0"/>
              <a:t>Erasmus, vyjíždějící </a:t>
            </a:r>
            <a:r>
              <a:rPr lang="cs-CZ" sz="1600" i="1" dirty="0" smtClean="0"/>
              <a:t>studenti.“ </a:t>
            </a:r>
            <a:r>
              <a:rPr lang="cs-CZ" sz="1600" dirty="0" smtClean="0"/>
              <a:t>Pošlete referentce ke schválení fakultní koordinátorkou.</a:t>
            </a:r>
            <a:endParaRPr lang="cs-CZ" sz="1600" dirty="0"/>
          </a:p>
          <a:p>
            <a:pPr marL="1143000" indent="-11430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600" dirty="0"/>
          </a:p>
        </p:txBody>
      </p:sp>
      <p:pic>
        <p:nvPicPr>
          <p:cNvPr id="3277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613" y="1250462"/>
            <a:ext cx="11515060" cy="914400"/>
          </a:xfrm>
        </p:spPr>
        <p:txBody>
          <a:bodyPr>
            <a:normAutofit/>
          </a:bodyPr>
          <a:lstStyle/>
          <a:p>
            <a:r>
              <a:rPr lang="cs-CZ" altLang="cs-CZ" sz="4000" b="1" dirty="0">
                <a:solidFill>
                  <a:srgbClr val="ED1C29"/>
                </a:solidFill>
                <a:latin typeface="Calibri" pitchFamily="34" charset="0"/>
              </a:rPr>
              <a:t>Práce s on-line aplikací UK</a:t>
            </a:r>
            <a:endParaRPr lang="cs-CZ" altLang="cs-CZ" sz="40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43749" y="2688492"/>
            <a:ext cx="10602589" cy="3711690"/>
          </a:xfrm>
        </p:spPr>
        <p:txBody>
          <a:bodyPr rtlCol="0">
            <a:normAutofit/>
          </a:bodyPr>
          <a:lstStyle/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</a:rPr>
              <a:t>Vyplňte </a:t>
            </a:r>
            <a:r>
              <a:rPr lang="cs-CZ" b="1" dirty="0" smtClean="0">
                <a:solidFill>
                  <a:srgbClr val="000000"/>
                </a:solidFill>
              </a:rPr>
              <a:t>náležitosti </a:t>
            </a:r>
            <a:r>
              <a:rPr lang="cs-CZ" dirty="0" smtClean="0">
                <a:solidFill>
                  <a:srgbClr val="000000"/>
                </a:solidFill>
              </a:rPr>
              <a:t>přihlášky na </a:t>
            </a:r>
            <a:r>
              <a:rPr lang="cs-CZ" dirty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dirty="0" err="1">
                <a:solidFill>
                  <a:srgbClr val="000000"/>
                </a:solidFill>
                <a:hlinkClick r:id="rId3"/>
              </a:rPr>
              <a:t>webapps</a:t>
            </a:r>
            <a:r>
              <a:rPr lang="cs-CZ" dirty="0" smtClean="0">
                <a:solidFill>
                  <a:srgbClr val="000000"/>
                </a:solidFill>
                <a:hlinkClick r:id="rId3"/>
              </a:rPr>
              <a:t>/</a:t>
            </a:r>
            <a:r>
              <a:rPr lang="cs-CZ" dirty="0" smtClean="0">
                <a:solidFill>
                  <a:srgbClr val="000000"/>
                </a:solidFill>
              </a:rPr>
              <a:t>. </a:t>
            </a:r>
            <a:endParaRPr lang="cs-CZ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E-mail a kontaktní e-mail jsou </a:t>
            </a:r>
            <a:r>
              <a:rPr lang="cs-CZ" b="1" dirty="0" smtClean="0">
                <a:solidFill>
                  <a:srgbClr val="ED1C29"/>
                </a:solidFill>
              </a:rPr>
              <a:t>dva různé kontakty</a:t>
            </a:r>
            <a:r>
              <a:rPr lang="cs-CZ" dirty="0" smtClean="0"/>
              <a:t>, na které je </a:t>
            </a:r>
            <a:r>
              <a:rPr lang="cs-CZ" dirty="0">
                <a:solidFill>
                  <a:srgbClr val="000000"/>
                </a:solidFill>
              </a:rPr>
              <a:t>možné </a:t>
            </a:r>
            <a:r>
              <a:rPr lang="cs-CZ" dirty="0" smtClean="0">
                <a:solidFill>
                  <a:srgbClr val="000000"/>
                </a:solidFill>
              </a:rPr>
              <a:t>studentovi </a:t>
            </a:r>
            <a:r>
              <a:rPr lang="cs-CZ" dirty="0" smtClean="0"/>
              <a:t>zasílat informace a požadavky</a:t>
            </a:r>
            <a:r>
              <a:rPr lang="cs-CZ" dirty="0"/>
              <a:t>.</a:t>
            </a: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</a:rPr>
              <a:t>Kontaktní </a:t>
            </a:r>
            <a:r>
              <a:rPr lang="cs-CZ" b="1" dirty="0" smtClean="0">
                <a:solidFill>
                  <a:srgbClr val="000000"/>
                </a:solidFill>
              </a:rPr>
              <a:t>osoba </a:t>
            </a:r>
            <a:r>
              <a:rPr lang="cs-CZ" dirty="0">
                <a:solidFill>
                  <a:srgbClr val="000000"/>
                </a:solidFill>
              </a:rPr>
              <a:t>pro případ </a:t>
            </a:r>
            <a:r>
              <a:rPr lang="cs-CZ" dirty="0" smtClean="0">
                <a:solidFill>
                  <a:srgbClr val="000000"/>
                </a:solidFill>
              </a:rPr>
              <a:t>potřeby - např. rodič, </a:t>
            </a:r>
            <a:r>
              <a:rPr lang="cs-CZ" dirty="0">
                <a:solidFill>
                  <a:srgbClr val="000000"/>
                </a:solidFill>
              </a:rPr>
              <a:t>kolega, </a:t>
            </a:r>
            <a:r>
              <a:rPr lang="cs-CZ" dirty="0" smtClean="0">
                <a:solidFill>
                  <a:srgbClr val="000000"/>
                </a:solidFill>
              </a:rPr>
              <a:t>partner. </a:t>
            </a:r>
            <a:endParaRPr lang="cs-CZ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rgbClr val="000000"/>
                </a:solidFill>
              </a:rPr>
              <a:t>Doplňte </a:t>
            </a:r>
            <a:r>
              <a:rPr lang="cs-CZ" b="1" dirty="0" smtClean="0">
                <a:solidFill>
                  <a:srgbClr val="000000"/>
                </a:solidFill>
              </a:rPr>
              <a:t>studijní plán </a:t>
            </a:r>
            <a:r>
              <a:rPr lang="cs-CZ" dirty="0">
                <a:solidFill>
                  <a:srgbClr val="000000"/>
                </a:solidFill>
              </a:rPr>
              <a:t>(plán studia v zahraničí – tabulka A, seznam </a:t>
            </a:r>
            <a:r>
              <a:rPr lang="cs-CZ" dirty="0" smtClean="0">
                <a:solidFill>
                  <a:srgbClr val="000000"/>
                </a:solidFill>
              </a:rPr>
              <a:t>uznávaných </a:t>
            </a:r>
            <a:r>
              <a:rPr lang="cs-CZ" dirty="0">
                <a:solidFill>
                  <a:srgbClr val="000000"/>
                </a:solidFill>
              </a:rPr>
              <a:t>předmětů – tabulka B), nebo </a:t>
            </a:r>
            <a:r>
              <a:rPr lang="cs-CZ" b="1" dirty="0" smtClean="0">
                <a:solidFill>
                  <a:srgbClr val="000000"/>
                </a:solidFill>
              </a:rPr>
              <a:t>program praktické stáže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  <a:endParaRPr lang="cs-CZ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</a:rPr>
              <a:t>Vyplňte odkaz</a:t>
            </a:r>
            <a:r>
              <a:rPr lang="cs-CZ" dirty="0">
                <a:solidFill>
                  <a:srgbClr val="000000"/>
                </a:solidFill>
              </a:rPr>
              <a:t>, na kterém jste </a:t>
            </a:r>
            <a:r>
              <a:rPr lang="cs-CZ" dirty="0" smtClean="0">
                <a:solidFill>
                  <a:srgbClr val="000000"/>
                </a:solidFill>
              </a:rPr>
              <a:t>našel/a </a:t>
            </a:r>
            <a:r>
              <a:rPr lang="cs-CZ" b="1" dirty="0"/>
              <a:t>nabídku </a:t>
            </a:r>
            <a:r>
              <a:rPr lang="cs-CZ" b="1" dirty="0" smtClean="0"/>
              <a:t>studia </a:t>
            </a:r>
            <a:r>
              <a:rPr lang="cs-CZ" dirty="0" smtClean="0">
                <a:solidFill>
                  <a:srgbClr val="000000"/>
                </a:solidFill>
              </a:rPr>
              <a:t>od zahraniční </a:t>
            </a:r>
            <a:r>
              <a:rPr lang="cs-CZ" dirty="0">
                <a:solidFill>
                  <a:srgbClr val="000000"/>
                </a:solidFill>
              </a:rPr>
              <a:t>instituce</a:t>
            </a:r>
            <a:r>
              <a:rPr lang="cs-CZ" dirty="0" smtClean="0">
                <a:solidFill>
                  <a:srgbClr val="000000"/>
                </a:solidFill>
              </a:rPr>
              <a:t>. </a:t>
            </a:r>
            <a:endParaRPr lang="cs-CZ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</a:rPr>
              <a:t>Fakultní koordinátorkou </a:t>
            </a:r>
            <a:r>
              <a:rPr lang="cs-CZ" dirty="0" smtClean="0">
                <a:solidFill>
                  <a:srgbClr val="000000"/>
                </a:solidFill>
              </a:rPr>
              <a:t>je </a:t>
            </a:r>
            <a:r>
              <a:rPr lang="cs-CZ" dirty="0">
                <a:solidFill>
                  <a:srgbClr val="000000"/>
                </a:solidFill>
              </a:rPr>
              <a:t>MUDr. </a:t>
            </a:r>
            <a:r>
              <a:rPr lang="cs-CZ" dirty="0" smtClean="0">
                <a:solidFill>
                  <a:srgbClr val="000000"/>
                </a:solidFill>
              </a:rPr>
              <a:t>Aneta </a:t>
            </a:r>
            <a:r>
              <a:rPr lang="cs-CZ" dirty="0" err="1" smtClean="0">
                <a:solidFill>
                  <a:srgbClr val="000000"/>
                </a:solidFill>
              </a:rPr>
              <a:t>Nyčová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  <a:endParaRPr lang="cs-CZ" dirty="0">
              <a:solidFill>
                <a:srgbClr val="000000"/>
              </a:solidFill>
            </a:endParaRPr>
          </a:p>
          <a:p>
            <a:pPr marL="195750" lvl="5" indent="-285750" algn="l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cs-CZ" dirty="0" smtClean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1400" dirty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1400" dirty="0"/>
          </a:p>
          <a:p>
            <a:pPr marL="1800000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4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438030"/>
            <a:ext cx="10259646" cy="1297355"/>
          </a:xfrm>
        </p:spPr>
        <p:txBody>
          <a:bodyPr/>
          <a:lstStyle/>
          <a:p>
            <a:pPr algn="ctr"/>
            <a:r>
              <a:rPr lang="cs-CZ" dirty="0" smtClean="0"/>
              <a:t>  </a:t>
            </a:r>
            <a:r>
              <a:rPr lang="cs-CZ" sz="4000" b="1" dirty="0" smtClean="0">
                <a:solidFill>
                  <a:srgbClr val="FF0000"/>
                </a:solidFill>
                <a:latin typeface="+mn-lt"/>
              </a:rPr>
              <a:t>Minimální počet uznaných kreditů</a:t>
            </a:r>
            <a:endParaRPr lang="cs-CZ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2939" y="2883877"/>
            <a:ext cx="9546323" cy="307926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cs-CZ" sz="1400" dirty="0"/>
          </a:p>
          <a:p>
            <a:pPr algn="just">
              <a:lnSpc>
                <a:spcPts val="2000"/>
              </a:lnSpc>
            </a:pPr>
            <a:r>
              <a:rPr lang="cs-CZ" sz="1600" dirty="0"/>
              <a:t>Za </a:t>
            </a:r>
            <a:r>
              <a:rPr lang="cs-CZ" sz="1600" b="1" dirty="0"/>
              <a:t>volitelný předmět </a:t>
            </a:r>
            <a:r>
              <a:rPr lang="cs-CZ" sz="1600" dirty="0"/>
              <a:t>splněný v zahraničí můžete dostat maximálně </a:t>
            </a:r>
            <a:r>
              <a:rPr lang="cs-CZ" sz="1600" b="1" dirty="0"/>
              <a:t>3 kredity</a:t>
            </a:r>
            <a:r>
              <a:rPr lang="cs-CZ" sz="1600" dirty="0"/>
              <a:t>. </a:t>
            </a:r>
            <a:r>
              <a:rPr lang="cs-CZ" sz="1600" dirty="0" smtClean="0"/>
              <a:t>Je možné žádat o uznání maximálně čtyř volitelných předmětů za semestr. Podléhá předběžnému schválení koordinátorem na 2. LF UK. </a:t>
            </a:r>
          </a:p>
          <a:p>
            <a:pPr algn="just">
              <a:lnSpc>
                <a:spcPts val="2000"/>
              </a:lnSpc>
            </a:pPr>
            <a:endParaRPr lang="cs-CZ" sz="1600" dirty="0" smtClean="0"/>
          </a:p>
          <a:p>
            <a:pPr algn="just">
              <a:lnSpc>
                <a:spcPts val="2000"/>
              </a:lnSpc>
            </a:pPr>
            <a:r>
              <a:rPr lang="cs-CZ" sz="1600" dirty="0" smtClean="0"/>
              <a:t>Student </a:t>
            </a:r>
            <a:r>
              <a:rPr lang="cs-CZ" sz="1600" b="1" dirty="0" smtClean="0"/>
              <a:t>na studijním pobytu</a:t>
            </a:r>
            <a:r>
              <a:rPr lang="cs-CZ" sz="1600" dirty="0" smtClean="0"/>
              <a:t> musí získat takový počet kreditů, aby mu po návratu za studium v zahraničí bylo do SIS zapsáno</a:t>
            </a:r>
            <a:r>
              <a:rPr lang="cs-CZ" sz="1600" b="1" dirty="0" smtClean="0"/>
              <a:t> nejméně 15</a:t>
            </a:r>
            <a:r>
              <a:rPr lang="cs-CZ" sz="1600" dirty="0" smtClean="0"/>
              <a:t> ECTS  kreditů, je-li studentem magisterského studia, n</a:t>
            </a:r>
            <a:r>
              <a:rPr lang="cs-CZ" sz="1600" b="1" dirty="0" smtClean="0"/>
              <a:t>ejméně 20 kreditů </a:t>
            </a:r>
            <a:r>
              <a:rPr lang="cs-CZ" sz="1600" dirty="0" smtClean="0"/>
              <a:t>v případě bakalářského a navazujícího magisterského studia.</a:t>
            </a:r>
          </a:p>
          <a:p>
            <a:pPr algn="just">
              <a:lnSpc>
                <a:spcPts val="2000"/>
              </a:lnSpc>
            </a:pPr>
            <a:endParaRPr lang="cs-CZ" sz="1600" dirty="0" smtClean="0"/>
          </a:p>
          <a:p>
            <a:pPr marL="0" indent="0" algn="just">
              <a:buNone/>
            </a:pPr>
            <a:endParaRPr lang="cs-CZ" sz="14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9247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1257299"/>
            <a:ext cx="11546958" cy="987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Potvrzení pobytu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976922" y="2244725"/>
            <a:ext cx="9386277" cy="3296383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lnSpc>
                <a:spcPts val="2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Jakmile zahraniční instituce přijetí </a:t>
            </a:r>
            <a:r>
              <a:rPr lang="cs-CZ" sz="1600" b="1" dirty="0" smtClean="0"/>
              <a:t>potvrdí formou podepsané LA - předáte</a:t>
            </a:r>
            <a:r>
              <a:rPr lang="cs-CZ" sz="1600" dirty="0" smtClean="0"/>
              <a:t> </a:t>
            </a:r>
            <a:r>
              <a:rPr lang="cs-CZ" sz="1600" dirty="0"/>
              <a:t>referentce. Přijde-li potvrzení na fakultu, </a:t>
            </a:r>
            <a:r>
              <a:rPr lang="cs-CZ" sz="1600" dirty="0" smtClean="0"/>
              <a:t>dostane v kopii.</a:t>
            </a:r>
          </a:p>
          <a:p>
            <a:pPr marL="342900" lvl="4" indent="-342900" algn="l" fontAlgn="auto">
              <a:lnSpc>
                <a:spcPts val="2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 smtClean="0"/>
          </a:p>
          <a:p>
            <a:pPr marL="342900" lvl="4" indent="-342900" algn="l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Pokud podepsaný LA přijde e-mailem, přepošlete </a:t>
            </a:r>
            <a:r>
              <a:rPr lang="cs-CZ" b="1" dirty="0" smtClean="0"/>
              <a:t>včetně průvodního dopisu</a:t>
            </a:r>
            <a:r>
              <a:rPr lang="cs-CZ" dirty="0" smtClean="0"/>
              <a:t>.</a:t>
            </a:r>
            <a:endParaRPr lang="cs-CZ" strike="sngStrike" dirty="0"/>
          </a:p>
          <a:p>
            <a:pPr marL="685800" indent="-685800" algn="l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600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3891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65" y="359386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7712" y="1547446"/>
            <a:ext cx="11111023" cy="116449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ED1C29"/>
                </a:solidFill>
                <a:latin typeface="+mn-lt"/>
              </a:rPr>
              <a:t>Zapsání eurového účtu</a:t>
            </a:r>
            <a:endParaRPr 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7904" y="2625968"/>
            <a:ext cx="10053881" cy="3537927"/>
          </a:xfrm>
        </p:spPr>
        <p:txBody>
          <a:bodyPr rtlCol="0">
            <a:normAutofit/>
          </a:bodyPr>
          <a:lstStyle/>
          <a:p>
            <a:pPr marL="2286000" lvl="4" indent="-457200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/>
              <a:t>Jakmile obdržíte </a:t>
            </a:r>
            <a:r>
              <a:rPr lang="cs-CZ" sz="1600" dirty="0" smtClean="0"/>
              <a:t>potvrzený LA ze zahraničí,</a:t>
            </a:r>
            <a:r>
              <a:rPr lang="cs-CZ" sz="1600" b="1" dirty="0" smtClean="0"/>
              <a:t> zapište číslo </a:t>
            </a:r>
            <a:r>
              <a:rPr lang="cs-CZ" sz="1600" b="1" dirty="0">
                <a:solidFill>
                  <a:srgbClr val="000000"/>
                </a:solidFill>
              </a:rPr>
              <a:t>eurového </a:t>
            </a:r>
            <a:r>
              <a:rPr lang="cs-CZ" sz="1600" b="1" dirty="0"/>
              <a:t>účtu </a:t>
            </a:r>
            <a:r>
              <a:rPr lang="cs-CZ" sz="1600" dirty="0"/>
              <a:t>vedeného u banky působící v ČR do on-line aplikace UK</a:t>
            </a:r>
            <a:r>
              <a:rPr lang="cs-CZ" sz="1600" dirty="0" smtClean="0"/>
              <a:t>.</a:t>
            </a: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 smtClean="0"/>
              <a:t>Pokud </a:t>
            </a:r>
            <a:r>
              <a:rPr lang="cs-CZ" sz="1600" dirty="0"/>
              <a:t>si takový účet </a:t>
            </a:r>
            <a:r>
              <a:rPr lang="cs-CZ" sz="1600" b="1" dirty="0"/>
              <a:t>zakládáte nově</a:t>
            </a:r>
            <a:r>
              <a:rPr lang="cs-CZ" sz="1600" dirty="0"/>
              <a:t>, je výhodné jej založit u Komerční banky</a:t>
            </a:r>
            <a:r>
              <a:rPr lang="cs-CZ" sz="1600" dirty="0" smtClean="0"/>
              <a:t>, </a:t>
            </a:r>
            <a:r>
              <a:rPr lang="cs-CZ" sz="1600" dirty="0"/>
              <a:t>kam se dostavíte s doklady potvrzujícími </a:t>
            </a:r>
            <a:r>
              <a:rPr lang="cs-CZ" sz="1600" dirty="0" smtClean="0"/>
              <a:t>pobyt v zahraničí. </a:t>
            </a:r>
            <a:endParaRPr lang="cs-CZ" sz="1600" dirty="0"/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600" dirty="0"/>
          </a:p>
        </p:txBody>
      </p:sp>
      <p:pic>
        <p:nvPicPr>
          <p:cNvPr id="40963" name="Obrázek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422031"/>
            <a:ext cx="3679825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847" y="851877"/>
            <a:ext cx="11493795" cy="109415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ED1C29"/>
                </a:solidFill>
                <a:latin typeface="+mn-lt"/>
              </a:rPr>
              <a:t>Rozhodnutí o stipendiu</a:t>
            </a:r>
            <a:endParaRPr lang="cs-CZ" alt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41597" y="2375877"/>
            <a:ext cx="10804525" cy="4642338"/>
          </a:xfrm>
        </p:spPr>
        <p:txBody>
          <a:bodyPr>
            <a:normAutofit/>
          </a:bodyPr>
          <a:lstStyle/>
          <a:p>
            <a:pPr marL="341313" lvl="4" indent="-341313" algn="just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</a:rPr>
              <a:t>Jedná se o dokument, na základě kterého vám bude vyplacena finanční podpora formou </a:t>
            </a:r>
            <a:r>
              <a:rPr lang="cs-CZ" b="1" dirty="0" smtClean="0">
                <a:solidFill>
                  <a:srgbClr val="000000"/>
                </a:solidFill>
              </a:rPr>
              <a:t>účelového stipendia</a:t>
            </a:r>
            <a:r>
              <a:rPr lang="cs-CZ" dirty="0" smtClean="0">
                <a:solidFill>
                  <a:srgbClr val="000000"/>
                </a:solidFill>
              </a:rPr>
              <a:t> (příspěvek na pokrytí nákladů na cestu a pobyt během studia/stáže v </a:t>
            </a:r>
            <a:r>
              <a:rPr lang="cs-CZ" dirty="0" smtClean="0"/>
              <a:t>zahraničí). </a:t>
            </a:r>
            <a:r>
              <a:rPr lang="cs-CZ" dirty="0" smtClean="0">
                <a:solidFill>
                  <a:srgbClr val="000000"/>
                </a:solidFill>
              </a:rPr>
              <a:t>Student po ukončení pobytu stipendium nevyúčtovává, ale prokazuje řádné použití </a:t>
            </a:r>
            <a:r>
              <a:rPr lang="cs-CZ" b="1" dirty="0" smtClean="0">
                <a:solidFill>
                  <a:srgbClr val="000000"/>
                </a:solidFill>
              </a:rPr>
              <a:t>potvrzením skutečné doby pobytu</a:t>
            </a:r>
            <a:r>
              <a:rPr lang="cs-CZ" dirty="0" smtClean="0">
                <a:solidFill>
                  <a:srgbClr val="000000"/>
                </a:solidFill>
              </a:rPr>
              <a:t>, vystaveném na konci pobytu zahraniční univerzitou/institucí </a:t>
            </a:r>
            <a:r>
              <a:rPr lang="cs-CZ" dirty="0" smtClean="0"/>
              <a:t>a odevzdá certifikát o splnění předem daných povinností tj. </a:t>
            </a:r>
            <a:r>
              <a:rPr lang="cs-CZ" b="1" dirty="0" err="1" smtClean="0"/>
              <a:t>Trancsript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records</a:t>
            </a:r>
            <a:r>
              <a:rPr lang="cs-CZ" b="1" dirty="0" smtClean="0"/>
              <a:t> nebo </a:t>
            </a:r>
            <a:r>
              <a:rPr lang="cs-CZ" b="1" dirty="0" err="1" smtClean="0"/>
              <a:t>Traineeship</a:t>
            </a:r>
            <a:r>
              <a:rPr lang="cs-CZ" b="1" dirty="0" smtClean="0"/>
              <a:t> </a:t>
            </a:r>
            <a:r>
              <a:rPr lang="cs-CZ" b="1" dirty="0" err="1"/>
              <a:t>C</a:t>
            </a:r>
            <a:r>
              <a:rPr lang="cs-CZ" b="1" dirty="0" err="1" smtClean="0"/>
              <a:t>ertificate</a:t>
            </a:r>
            <a:r>
              <a:rPr lang="cs-CZ" dirty="0" smtClean="0"/>
              <a:t>.</a:t>
            </a:r>
          </a:p>
          <a:p>
            <a:pPr marL="341313" lvl="4" indent="-341313" algn="just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</a:rPr>
              <a:t>Rozhodnutí </a:t>
            </a:r>
            <a:r>
              <a:rPr lang="cs-CZ" b="1" dirty="0" smtClean="0">
                <a:solidFill>
                  <a:srgbClr val="000000"/>
                </a:solidFill>
              </a:rPr>
              <a:t>připraví referentka</a:t>
            </a:r>
            <a:r>
              <a:rPr lang="cs-CZ" dirty="0" smtClean="0">
                <a:solidFill>
                  <a:srgbClr val="000000"/>
                </a:solidFill>
              </a:rPr>
              <a:t>, jakmile obdrží podepsaný LA. Podepíše děkan 2. LF UK. Student dostane kopii.</a:t>
            </a:r>
          </a:p>
          <a:p>
            <a:pPr marL="341313" lvl="4" indent="-341313" algn="just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dirty="0" smtClean="0"/>
              <a:t>Student je povinen </a:t>
            </a:r>
            <a:r>
              <a:rPr lang="cs-CZ" b="1" dirty="0" smtClean="0"/>
              <a:t>zaregistrovat </a:t>
            </a:r>
            <a:r>
              <a:rPr lang="cs-CZ" dirty="0" smtClean="0"/>
              <a:t>svůj pobyt v zahraničí </a:t>
            </a:r>
            <a:r>
              <a:rPr lang="cs-CZ" b="1" dirty="0" smtClean="0"/>
              <a:t>do SIS </a:t>
            </a:r>
            <a:r>
              <a:rPr lang="cs-CZ" dirty="0" smtClean="0"/>
              <a:t>ještě</a:t>
            </a:r>
            <a:r>
              <a:rPr lang="cs-CZ" b="1" dirty="0" smtClean="0"/>
              <a:t> </a:t>
            </a:r>
            <a:r>
              <a:rPr lang="cs-CZ" dirty="0" smtClean="0"/>
              <a:t>před zahájením pobytu. </a:t>
            </a:r>
          </a:p>
          <a:p>
            <a:pPr marL="341313" lvl="4" indent="-341313" algn="just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dirty="0" smtClean="0"/>
              <a:t>Evropská kancelář (EK) UK studentovi </a:t>
            </a:r>
            <a:r>
              <a:rPr lang="cs-CZ" b="1" dirty="0" smtClean="0"/>
              <a:t>připraví Účastnickou smlouvu</a:t>
            </a:r>
            <a:r>
              <a:rPr lang="cs-CZ" dirty="0" smtClean="0"/>
              <a:t>.</a:t>
            </a:r>
          </a:p>
          <a:p>
            <a:pPr marL="341313" lvl="4" indent="-341313" algn="just">
              <a:lnSpc>
                <a:spcPts val="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b="1" dirty="0" smtClean="0"/>
              <a:t>Na vyzvání EK UK </a:t>
            </a:r>
            <a:r>
              <a:rPr lang="cs-CZ" dirty="0" smtClean="0"/>
              <a:t>se student dostaví osobně Účastnickou smlouvu </a:t>
            </a:r>
            <a:r>
              <a:rPr lang="cs-CZ" b="1" dirty="0" smtClean="0"/>
              <a:t>podepsat</a:t>
            </a:r>
            <a:r>
              <a:rPr lang="cs-CZ" dirty="0" smtClean="0"/>
              <a:t> (nebo podepíše jím zmocněná osoba). Stipendium je poukázáno na uvedený účet.</a:t>
            </a:r>
          </a:p>
          <a:p>
            <a:pPr marL="0" lvl="4" algn="l">
              <a:lnSpc>
                <a:spcPts val="2000"/>
              </a:lnSpc>
              <a:spcBef>
                <a:spcPts val="0"/>
              </a:spcBef>
            </a:pPr>
            <a:endParaRPr lang="cs-CZ" dirty="0" smtClean="0"/>
          </a:p>
          <a:p>
            <a:pPr marL="0" lvl="4" algn="l">
              <a:spcBef>
                <a:spcPts val="0"/>
              </a:spcBef>
            </a:pPr>
            <a:endParaRPr lang="cs-CZ" dirty="0"/>
          </a:p>
          <a:p>
            <a:pPr marL="0" lvl="4" algn="l">
              <a:spcBef>
                <a:spcPts val="0"/>
              </a:spcBef>
            </a:pPr>
            <a:endParaRPr lang="cs-CZ" dirty="0" smtClean="0"/>
          </a:p>
          <a:p>
            <a:pPr marL="0" lvl="4" algn="l">
              <a:spcBef>
                <a:spcPts val="1000"/>
              </a:spcBef>
            </a:pPr>
            <a:r>
              <a:rPr lang="cs-CZ" sz="1400" i="1" dirty="0" smtClean="0">
                <a:solidFill>
                  <a:srgbClr val="000000"/>
                </a:solidFill>
              </a:rPr>
              <a:t>Student může požádat o </a:t>
            </a:r>
            <a:r>
              <a:rPr lang="cs-CZ" sz="1400" b="1" i="1" dirty="0" smtClean="0">
                <a:solidFill>
                  <a:srgbClr val="000000"/>
                </a:solidFill>
              </a:rPr>
              <a:t>sociální stipendium</a:t>
            </a:r>
            <a:r>
              <a:rPr lang="cs-CZ" sz="1400" i="1" dirty="0" smtClean="0">
                <a:solidFill>
                  <a:srgbClr val="000000"/>
                </a:solidFill>
              </a:rPr>
              <a:t>, více na </a:t>
            </a:r>
            <a:r>
              <a:rPr lang="cs-CZ" sz="1400" i="1" u="sng" dirty="0" smtClean="0">
                <a:solidFill>
                  <a:srgbClr val="000000"/>
                </a:solidFill>
                <a:hlinkClick r:id="rId3"/>
              </a:rPr>
              <a:t>https://cuni.cz/UK-2619.html</a:t>
            </a:r>
            <a:r>
              <a:rPr lang="cs-CZ" sz="1400" i="1" u="sng" dirty="0" smtClean="0">
                <a:solidFill>
                  <a:srgbClr val="000000"/>
                </a:solidFill>
              </a:rPr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5600" b="1" dirty="0">
              <a:solidFill>
                <a:srgbClr val="000000"/>
              </a:solidFill>
            </a:endParaRPr>
          </a:p>
        </p:txBody>
      </p:sp>
      <p:pic>
        <p:nvPicPr>
          <p:cNvPr id="4" name="Obrázek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422031"/>
            <a:ext cx="3679825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27015"/>
            <a:ext cx="10515600" cy="1086339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Změny</a:t>
            </a:r>
            <a:r>
              <a:rPr lang="cs-CZ" altLang="cs-CZ" sz="40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ve studijním plánu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688491"/>
            <a:ext cx="10181492" cy="34884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600" dirty="0"/>
              <a:t>Studijní plán lze měnit pouze na základě racionálního odůvodnění, a to formulářem </a:t>
            </a:r>
            <a:r>
              <a:rPr lang="cs-CZ" sz="1600" b="1" dirty="0" err="1"/>
              <a:t>Changes</a:t>
            </a:r>
            <a:r>
              <a:rPr lang="cs-CZ" sz="1600" b="1" dirty="0"/>
              <a:t> to </a:t>
            </a:r>
            <a:r>
              <a:rPr lang="cs-CZ" sz="1600" b="1" dirty="0" err="1"/>
              <a:t>the</a:t>
            </a:r>
            <a:r>
              <a:rPr lang="cs-CZ" sz="1600" b="1" dirty="0"/>
              <a:t> LA</a:t>
            </a:r>
            <a:r>
              <a:rPr lang="cs-CZ" sz="1600" dirty="0"/>
              <a:t>. Změna musí být písemně </a:t>
            </a:r>
            <a:r>
              <a:rPr lang="cs-CZ" sz="1600" b="1" dirty="0"/>
              <a:t>potvrzena oběma univerzitami. </a:t>
            </a:r>
            <a:r>
              <a:rPr lang="cs-CZ" sz="1600" dirty="0"/>
              <a:t>Podpis od fakultní koordinátorky zajistí referentka. </a:t>
            </a:r>
            <a:endParaRPr lang="cs-CZ" sz="1600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1600" dirty="0"/>
              <a:t>Měnit studijní plán je </a:t>
            </a:r>
            <a:r>
              <a:rPr lang="cs-CZ" sz="1600" b="1" dirty="0"/>
              <a:t>možné opakovaně</a:t>
            </a:r>
            <a:r>
              <a:rPr lang="cs-CZ" sz="1600" dirty="0"/>
              <a:t>, kdykoli nastane potřeba. Změnám musí </a:t>
            </a:r>
            <a:r>
              <a:rPr lang="cs-CZ" sz="1600" b="1" dirty="0"/>
              <a:t>odpovídat i potvrzené žádosti o uznání. 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V případě přidání předmětů, změně programu stáže, si student </a:t>
            </a:r>
            <a:r>
              <a:rPr lang="cs-CZ" sz="1600" b="1" dirty="0"/>
              <a:t>dodatečně vyřídí uznání formou </a:t>
            </a:r>
            <a:r>
              <a:rPr lang="cs-CZ" sz="1600" dirty="0"/>
              <a:t>odpovídajících žádostí.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Při změnách studijního plánu musíte hledět, aby jste </a:t>
            </a:r>
            <a:r>
              <a:rPr lang="cs-CZ" sz="1600" b="1" dirty="0"/>
              <a:t>dodržel/a počet získaných kreditů</a:t>
            </a:r>
            <a:r>
              <a:rPr lang="cs-CZ" sz="1600" dirty="0"/>
              <a:t> a neohrozil/a svůj postup do dalšího ročníku.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37623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1104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031"/>
            <a:ext cx="10515600" cy="105507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Příspěvek na dopravu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200" y="1328615"/>
            <a:ext cx="10642600" cy="5134708"/>
          </a:xfrm>
        </p:spPr>
        <p:txBody>
          <a:bodyPr>
            <a:normAutofit/>
          </a:bodyPr>
          <a:lstStyle/>
          <a:p>
            <a:r>
              <a:rPr lang="pl-PL" sz="1600" b="1" dirty="0" smtClean="0"/>
              <a:t>Příspěvek </a:t>
            </a:r>
            <a:r>
              <a:rPr lang="pl-PL" sz="1600" b="1" dirty="0"/>
              <a:t>na cestu </a:t>
            </a:r>
            <a:r>
              <a:rPr lang="pl-PL" sz="1600" b="1" dirty="0" smtClean="0"/>
              <a:t>je uplatňován pro </a:t>
            </a:r>
            <a:r>
              <a:rPr lang="pl-PL" sz="1600" b="1" dirty="0"/>
              <a:t>všechny </a:t>
            </a:r>
            <a:r>
              <a:rPr lang="pl-PL" sz="1600" b="1" dirty="0" smtClean="0"/>
              <a:t>typy mobility</a:t>
            </a:r>
            <a:r>
              <a:rPr lang="pl-PL" sz="1600" b="1" dirty="0"/>
              <a:t>.</a:t>
            </a:r>
            <a:r>
              <a:rPr lang="pl-PL" sz="1600" dirty="0"/>
              <a:t> </a:t>
            </a:r>
          </a:p>
          <a:p>
            <a:r>
              <a:rPr lang="cs-CZ" sz="1600" dirty="0" smtClean="0"/>
              <a:t>Výše cestovních </a:t>
            </a:r>
            <a:r>
              <a:rPr lang="cs-CZ" sz="1600" dirty="0"/>
              <a:t>náhrad </a:t>
            </a:r>
            <a:r>
              <a:rPr lang="cs-CZ" sz="1600" dirty="0" smtClean="0"/>
              <a:t>se odvíjí od </a:t>
            </a:r>
            <a:r>
              <a:rPr lang="cs-CZ" sz="1600" dirty="0"/>
              <a:t>vzdálenosti a typu dopravního </a:t>
            </a:r>
            <a:r>
              <a:rPr lang="cs-CZ" sz="1600" dirty="0" smtClean="0"/>
              <a:t>prostředku:</a:t>
            </a:r>
          </a:p>
          <a:p>
            <a:endParaRPr lang="cs-CZ" sz="1600" dirty="0" smtClean="0"/>
          </a:p>
          <a:p>
            <a:endParaRPr lang="cs-CZ" sz="1400" dirty="0" smtClean="0">
              <a:solidFill>
                <a:srgbClr val="C55A11"/>
              </a:solidFill>
              <a:cs typeface="Arial"/>
            </a:endParaRPr>
          </a:p>
          <a:p>
            <a:endParaRPr lang="cs-CZ" sz="1400" dirty="0">
              <a:solidFill>
                <a:srgbClr val="C55A11"/>
              </a:solidFill>
              <a:cs typeface="Arial"/>
            </a:endParaRPr>
          </a:p>
          <a:p>
            <a:endParaRPr lang="cs-CZ" sz="1400" dirty="0" smtClean="0">
              <a:solidFill>
                <a:srgbClr val="C55A11"/>
              </a:solidFill>
              <a:cs typeface="Arial"/>
            </a:endParaRPr>
          </a:p>
          <a:p>
            <a:endParaRPr lang="cs-CZ" sz="1400" dirty="0" smtClean="0">
              <a:cs typeface="Arial"/>
            </a:endParaRPr>
          </a:p>
          <a:p>
            <a:endParaRPr lang="cs-CZ" sz="1400" dirty="0">
              <a:cs typeface="Arial"/>
            </a:endParaRPr>
          </a:p>
          <a:p>
            <a:endParaRPr lang="cs-CZ" sz="1400" dirty="0" smtClean="0">
              <a:cs typeface="Arial"/>
            </a:endParaRPr>
          </a:p>
          <a:p>
            <a:endParaRPr lang="cs-CZ" sz="1400" dirty="0">
              <a:cs typeface="Arial"/>
            </a:endParaRPr>
          </a:p>
          <a:p>
            <a:endParaRPr lang="cs-CZ" sz="1400" dirty="0" smtClean="0">
              <a:cs typeface="Arial"/>
            </a:endParaRPr>
          </a:p>
          <a:p>
            <a:endParaRPr lang="cs-CZ" sz="1400" dirty="0" smtClean="0">
              <a:cs typeface="Arial"/>
            </a:endParaRPr>
          </a:p>
          <a:p>
            <a:endParaRPr lang="cs-CZ" sz="1400" dirty="0">
              <a:cs typeface="Arial"/>
            </a:endParaRPr>
          </a:p>
          <a:p>
            <a:endParaRPr lang="cs-CZ" sz="1400" dirty="0" smtClean="0">
              <a:cs typeface="Arial"/>
            </a:endParaRPr>
          </a:p>
          <a:p>
            <a:r>
              <a:rPr lang="cs-CZ" sz="1400" dirty="0" smtClean="0">
                <a:cs typeface="Arial"/>
              </a:rPr>
              <a:t>Podrobné informace na webu UK: </a:t>
            </a:r>
            <a:r>
              <a:rPr lang="cs-CZ" sz="1400" dirty="0" smtClean="0">
                <a:cs typeface="Arial"/>
                <a:hlinkClick r:id="rId3"/>
              </a:rPr>
              <a:t>https</a:t>
            </a:r>
            <a:r>
              <a:rPr lang="cs-CZ" sz="1400" dirty="0">
                <a:cs typeface="Arial"/>
                <a:hlinkClick r:id="rId3"/>
              </a:rPr>
              <a:t>://cuni.cz/UK-11212.html</a:t>
            </a:r>
            <a:r>
              <a:rPr lang="cs-CZ" sz="1400" dirty="0">
                <a:cs typeface="Arial"/>
              </a:rPr>
              <a:t>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641" y="2133600"/>
            <a:ext cx="6732467" cy="319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413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5" y="1241424"/>
            <a:ext cx="11525692" cy="90542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Změny</a:t>
            </a:r>
            <a:r>
              <a:rPr lang="cs-CZ" altLang="cs-CZ" sz="40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ve studijním plánu</a:t>
            </a:r>
            <a:endParaRPr lang="cs-CZ" alt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90546" y="2391324"/>
            <a:ext cx="9910316" cy="3279225"/>
          </a:xfrm>
        </p:spPr>
        <p:txBody>
          <a:bodyPr>
            <a:normAutofit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Studijní plán lze </a:t>
            </a:r>
            <a:r>
              <a:rPr lang="cs-CZ" sz="1600" dirty="0"/>
              <a:t>měnit pouze na základě racionálního odůvodnění, a to formulářem </a:t>
            </a:r>
            <a:r>
              <a:rPr lang="cs-CZ" sz="1600" b="1" dirty="0" err="1" smtClean="0"/>
              <a:t>Changes</a:t>
            </a:r>
            <a:r>
              <a:rPr lang="cs-CZ" sz="1600" b="1" dirty="0" smtClean="0"/>
              <a:t> to </a:t>
            </a:r>
            <a:r>
              <a:rPr lang="cs-CZ" sz="1600" b="1" dirty="0" err="1" smtClean="0"/>
              <a:t>the</a:t>
            </a:r>
            <a:r>
              <a:rPr lang="cs-CZ" sz="1600" b="1" dirty="0" smtClean="0"/>
              <a:t> LA</a:t>
            </a:r>
            <a:r>
              <a:rPr lang="cs-CZ" sz="1600" dirty="0" smtClean="0"/>
              <a:t>. </a:t>
            </a:r>
            <a:r>
              <a:rPr lang="cs-CZ" sz="1600" dirty="0"/>
              <a:t>Změna </a:t>
            </a:r>
            <a:r>
              <a:rPr lang="cs-CZ" sz="1600" dirty="0" smtClean="0"/>
              <a:t>musí být písemně </a:t>
            </a:r>
            <a:r>
              <a:rPr lang="cs-CZ" sz="1600" b="1" dirty="0" smtClean="0"/>
              <a:t>potvrzena oběma univerzitami. </a:t>
            </a:r>
            <a:r>
              <a:rPr lang="cs-CZ" sz="1600" dirty="0" smtClean="0"/>
              <a:t>Podpis od fakultní koordinátorky zajistí referentka. </a:t>
            </a:r>
            <a:endParaRPr lang="cs-CZ" sz="1600" dirty="0" smtClean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Měnit studijní plán je </a:t>
            </a:r>
            <a:r>
              <a:rPr lang="cs-CZ" sz="1600" b="1" dirty="0" smtClean="0"/>
              <a:t>možné opakovaně</a:t>
            </a:r>
            <a:r>
              <a:rPr lang="cs-CZ" sz="1600" dirty="0" smtClean="0"/>
              <a:t>, kdykoli nastane potřeba. Změnám musí </a:t>
            </a:r>
            <a:r>
              <a:rPr lang="cs-CZ" sz="1600" b="1" dirty="0" smtClean="0"/>
              <a:t>odpovídat i potvrzené žádosti o uznání. 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V případě přidání předmětů, změně programu stáže, si student </a:t>
            </a:r>
            <a:r>
              <a:rPr lang="cs-CZ" sz="1600" b="1" dirty="0" smtClean="0"/>
              <a:t>dodatečně vyřídí uznání formou </a:t>
            </a:r>
            <a:r>
              <a:rPr lang="cs-CZ" sz="1600" dirty="0" smtClean="0"/>
              <a:t>odpovídajících žádostí.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Při </a:t>
            </a:r>
            <a:r>
              <a:rPr lang="cs-CZ" sz="1600" dirty="0"/>
              <a:t>změnách studijního plánu </a:t>
            </a:r>
            <a:r>
              <a:rPr lang="cs-CZ" sz="1600" dirty="0" smtClean="0"/>
              <a:t>musíte hledět</a:t>
            </a:r>
            <a:r>
              <a:rPr lang="cs-CZ" sz="1600" dirty="0"/>
              <a:t>, </a:t>
            </a:r>
            <a:r>
              <a:rPr lang="cs-CZ" sz="1600" dirty="0" smtClean="0"/>
              <a:t>aby jste </a:t>
            </a:r>
            <a:r>
              <a:rPr lang="cs-CZ" sz="1600" b="1" dirty="0" smtClean="0"/>
              <a:t>dodržel/a </a:t>
            </a:r>
            <a:r>
              <a:rPr lang="cs-CZ" sz="1600" b="1" dirty="0"/>
              <a:t>počet </a:t>
            </a:r>
            <a:r>
              <a:rPr lang="cs-CZ" sz="1600" b="1" dirty="0" smtClean="0"/>
              <a:t>získaných kreditů</a:t>
            </a:r>
            <a:r>
              <a:rPr lang="cs-CZ" sz="1600" dirty="0" smtClean="0"/>
              <a:t> </a:t>
            </a:r>
            <a:r>
              <a:rPr lang="cs-CZ" sz="1600" dirty="0"/>
              <a:t>a neohrozil/a svůj postup do dalšího ročníku.</a:t>
            </a:r>
          </a:p>
        </p:txBody>
      </p:sp>
      <p:pic>
        <p:nvPicPr>
          <p:cNvPr id="4915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216025"/>
            <a:ext cx="6697663" cy="4778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/>
            </a:r>
            <a:br>
              <a:rPr lang="cs-CZ" altLang="cs-CZ" b="1" dirty="0">
                <a:solidFill>
                  <a:srgbClr val="FF0000"/>
                </a:solidFill>
              </a:rPr>
            </a:br>
            <a:endParaRPr lang="cs-CZ" altLang="cs-CZ" sz="3100" dirty="0">
              <a:solidFill>
                <a:srgbClr val="00B05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130300" y="999460"/>
            <a:ext cx="9994900" cy="53695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b="1" dirty="0"/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b="1" dirty="0" smtClean="0"/>
              <a:t>Partnerské instituce </a:t>
            </a:r>
            <a:endParaRPr lang="cs-CZ" sz="1600" dirty="0"/>
          </a:p>
          <a:p>
            <a:pPr fontAlgn="auto">
              <a:lnSpc>
                <a:spcPts val="2000"/>
              </a:lnSpc>
              <a:spcBef>
                <a:spcPts val="0"/>
              </a:spcBef>
              <a:defRPr/>
            </a:pPr>
            <a:r>
              <a:rPr lang="cs-CZ" sz="1600" dirty="0">
                <a:solidFill>
                  <a:srgbClr val="0070C0"/>
                </a:solidFill>
                <a:hlinkClick r:id="rId3"/>
              </a:rPr>
              <a:t>http://</a:t>
            </a:r>
            <a:r>
              <a:rPr lang="cs-CZ" sz="1600" dirty="0" smtClean="0">
                <a:solidFill>
                  <a:srgbClr val="0070C0"/>
                </a:solidFill>
                <a:hlinkClick r:id="rId3"/>
              </a:rPr>
              <a:t>www.lf2.cuni.cz/prehled-partnerskych-fakult</a:t>
            </a:r>
            <a:endParaRPr lang="cs-CZ" sz="1600" dirty="0" smtClean="0">
              <a:solidFill>
                <a:srgbClr val="0070C0"/>
              </a:solidFill>
            </a:endParaRPr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cs-CZ" sz="1600" b="1" dirty="0" smtClean="0"/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cs-CZ" sz="1600" b="1" dirty="0" smtClean="0"/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b="1" dirty="0" smtClean="0">
                <a:solidFill>
                  <a:srgbClr val="000000"/>
                </a:solidFill>
              </a:rPr>
              <a:t>Aktuální </a:t>
            </a:r>
            <a:r>
              <a:rPr lang="cs-CZ" sz="1600" b="1" dirty="0">
                <a:solidFill>
                  <a:srgbClr val="000000"/>
                </a:solidFill>
              </a:rPr>
              <a:t>výzvy</a:t>
            </a:r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www.lf2.cuni.cz/tag/aktuality-erasmus</a:t>
            </a:r>
            <a:endParaRPr lang="cs-CZ" sz="1600" dirty="0" smtClean="0"/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cs-CZ" sz="1600" dirty="0" smtClean="0">
              <a:solidFill>
                <a:srgbClr val="00B050"/>
              </a:solidFill>
            </a:endParaRPr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cs-CZ" sz="1600" dirty="0">
              <a:solidFill>
                <a:srgbClr val="00B050"/>
              </a:solidFill>
            </a:endParaRPr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cs-CZ" sz="1600" b="1" dirty="0" smtClean="0"/>
              <a:t>Zkušenosti studentů</a:t>
            </a:r>
          </a:p>
          <a:p>
            <a:pPr fontAlgn="auto">
              <a:lnSpc>
                <a:spcPts val="2000"/>
              </a:lnSpc>
              <a:spcBef>
                <a:spcPts val="0"/>
              </a:spcBef>
              <a:defRPr/>
            </a:pPr>
            <a:r>
              <a:rPr lang="cs-CZ" sz="1600" dirty="0" smtClean="0">
                <a:hlinkClick r:id="rId5"/>
              </a:rPr>
              <a:t>https</a:t>
            </a:r>
            <a:r>
              <a:rPr lang="cs-CZ" sz="1600" dirty="0">
                <a:hlinkClick r:id="rId5"/>
              </a:rPr>
              <a:t>://</a:t>
            </a:r>
            <a:r>
              <a:rPr lang="cs-CZ" sz="1600" dirty="0" smtClean="0">
                <a:hlinkClick r:id="rId5"/>
              </a:rPr>
              <a:t>www.lf2.cuni.cz/tag/studenti-o-stazich-erasmus</a:t>
            </a:r>
            <a:endParaRPr lang="cs-CZ" sz="1600" dirty="0" smtClean="0"/>
          </a:p>
          <a:p>
            <a:pPr fontAlgn="auto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cs-CZ" sz="1600" b="1" dirty="0"/>
          </a:p>
          <a:p>
            <a:pPr>
              <a:lnSpc>
                <a:spcPts val="2000"/>
              </a:lnSpc>
              <a:spcBef>
                <a:spcPts val="0"/>
              </a:spcBef>
              <a:defRPr/>
            </a:pPr>
            <a:r>
              <a:rPr lang="cs-CZ" sz="1600" u="sng" dirty="0" smtClean="0">
                <a:solidFill>
                  <a:srgbClr val="0070C0"/>
                </a:solidFill>
                <a:hlinkClick r:id="rId6"/>
              </a:rPr>
              <a:t>https://www.charlesabroad.cz/</a:t>
            </a:r>
            <a:endParaRPr lang="cs-CZ" sz="1600" u="sng" dirty="0" smtClean="0">
              <a:solidFill>
                <a:srgbClr val="0070C0"/>
              </a:solidFill>
            </a:endParaRPr>
          </a:p>
          <a:p>
            <a:pPr>
              <a:lnSpc>
                <a:spcPts val="2000"/>
              </a:lnSpc>
              <a:spcBef>
                <a:spcPts val="0"/>
              </a:spcBef>
            </a:pPr>
            <a:endParaRPr lang="cs-CZ" sz="1600" b="1" dirty="0" smtClean="0"/>
          </a:p>
          <a:p>
            <a:pPr>
              <a:lnSpc>
                <a:spcPts val="2000"/>
              </a:lnSpc>
              <a:spcBef>
                <a:spcPts val="0"/>
              </a:spcBef>
            </a:pPr>
            <a:endParaRPr lang="cs-CZ" sz="1600" b="1" dirty="0" smtClean="0"/>
          </a:p>
          <a:p>
            <a:pPr>
              <a:lnSpc>
                <a:spcPts val="2000"/>
              </a:lnSpc>
              <a:spcBef>
                <a:spcPts val="0"/>
              </a:spcBef>
            </a:pPr>
            <a:r>
              <a:rPr lang="cs-CZ" sz="1600" b="1" dirty="0" smtClean="0"/>
              <a:t>Webové rozhraní UK </a:t>
            </a:r>
            <a:r>
              <a:rPr lang="cs-CZ" sz="1600" dirty="0" smtClean="0"/>
              <a:t>pro studenty </a:t>
            </a:r>
            <a:r>
              <a:rPr lang="cs-CZ" sz="1600" dirty="0"/>
              <a:t>jedoucí do </a:t>
            </a:r>
            <a:r>
              <a:rPr lang="cs-CZ" sz="1600" dirty="0" smtClean="0"/>
              <a:t>zahraničí</a:t>
            </a:r>
          </a:p>
          <a:p>
            <a:pPr>
              <a:lnSpc>
                <a:spcPts val="2000"/>
              </a:lnSpc>
              <a:spcBef>
                <a:spcPts val="0"/>
              </a:spcBef>
            </a:pPr>
            <a:r>
              <a:rPr lang="cs-CZ" sz="1600" dirty="0" smtClean="0">
                <a:hlinkClick r:id="rId7"/>
              </a:rPr>
              <a:t>Via Erasmus! </a:t>
            </a:r>
            <a:endParaRPr lang="cs-CZ" sz="1600" dirty="0"/>
          </a:p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8438" name="Obrázek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9887" y="299372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859692"/>
            <a:ext cx="11515059" cy="100818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Povinnosti studenta po návratu</a:t>
            </a:r>
            <a:endParaRPr lang="cs-CZ" alt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58923" y="2039815"/>
            <a:ext cx="10399846" cy="4126523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 err="1">
                <a:solidFill>
                  <a:srgbClr val="000000"/>
                </a:solidFill>
              </a:rPr>
              <a:t>Transcript</a:t>
            </a:r>
            <a:r>
              <a:rPr lang="cs-CZ" sz="1600" b="1" dirty="0">
                <a:solidFill>
                  <a:srgbClr val="000000"/>
                </a:solidFill>
              </a:rPr>
              <a:t> </a:t>
            </a:r>
            <a:r>
              <a:rPr lang="cs-CZ" sz="1600" b="1" dirty="0" err="1">
                <a:solidFill>
                  <a:srgbClr val="000000"/>
                </a:solidFill>
              </a:rPr>
              <a:t>of</a:t>
            </a:r>
            <a:r>
              <a:rPr lang="cs-CZ" sz="1600" b="1" dirty="0">
                <a:solidFill>
                  <a:srgbClr val="000000"/>
                </a:solidFill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</a:rPr>
              <a:t>Records</a:t>
            </a:r>
            <a:r>
              <a:rPr lang="cs-CZ" sz="1600" b="1" dirty="0" smtClean="0">
                <a:solidFill>
                  <a:srgbClr val="000000"/>
                </a:solidFill>
              </a:rPr>
              <a:t> /</a:t>
            </a:r>
            <a:r>
              <a:rPr lang="cs-CZ" sz="1600" b="1" dirty="0" err="1" smtClean="0">
                <a:solidFill>
                  <a:srgbClr val="000000"/>
                </a:solidFill>
              </a:rPr>
              <a:t>Traineeship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</a:rPr>
              <a:t>Certificate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(</a:t>
            </a:r>
            <a:r>
              <a:rPr lang="cs-CZ" sz="1600" dirty="0" smtClean="0">
                <a:solidFill>
                  <a:srgbClr val="FF0000"/>
                </a:solidFill>
              </a:rPr>
              <a:t>kopii </a:t>
            </a:r>
            <a:r>
              <a:rPr lang="cs-CZ" sz="1600" dirty="0">
                <a:solidFill>
                  <a:srgbClr val="FF0000"/>
                </a:solidFill>
              </a:rPr>
              <a:t>do </a:t>
            </a:r>
            <a:r>
              <a:rPr lang="cs-CZ" sz="1600" dirty="0" smtClean="0">
                <a:solidFill>
                  <a:srgbClr val="FF0000"/>
                </a:solidFill>
              </a:rPr>
              <a:t>EK UK a referentce</a:t>
            </a:r>
            <a:r>
              <a:rPr lang="cs-CZ" sz="1600" dirty="0" smtClean="0"/>
              <a:t>). Doktorand do potvrzení o splněných povinnostech nechá před odevzdáním zapsat vyjádření školitele. </a:t>
            </a:r>
            <a:endParaRPr lang="cs-CZ" sz="1600" dirty="0"/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 err="1">
                <a:solidFill>
                  <a:srgbClr val="000000"/>
                </a:solidFill>
              </a:rPr>
              <a:t>Confirmation</a:t>
            </a:r>
            <a:r>
              <a:rPr lang="cs-CZ" sz="1600" b="1" dirty="0">
                <a:solidFill>
                  <a:srgbClr val="000000"/>
                </a:solidFill>
              </a:rPr>
              <a:t> </a:t>
            </a:r>
            <a:r>
              <a:rPr lang="cs-CZ" sz="1600" b="1" dirty="0" err="1">
                <a:solidFill>
                  <a:srgbClr val="000000"/>
                </a:solidFill>
              </a:rPr>
              <a:t>of</a:t>
            </a:r>
            <a:r>
              <a:rPr lang="cs-CZ" sz="1600" b="1" dirty="0">
                <a:solidFill>
                  <a:srgbClr val="000000"/>
                </a:solidFill>
              </a:rPr>
              <a:t> Study Period </a:t>
            </a:r>
            <a:r>
              <a:rPr lang="cs-CZ" sz="1600" dirty="0">
                <a:solidFill>
                  <a:srgbClr val="000000"/>
                </a:solidFill>
              </a:rPr>
              <a:t>(</a:t>
            </a:r>
            <a:r>
              <a:rPr lang="cs-CZ" sz="1600" dirty="0">
                <a:solidFill>
                  <a:srgbClr val="FF0000"/>
                </a:solidFill>
              </a:rPr>
              <a:t>originál do </a:t>
            </a:r>
            <a:r>
              <a:rPr lang="cs-CZ" sz="1600" dirty="0" smtClean="0">
                <a:solidFill>
                  <a:srgbClr val="FF0000"/>
                </a:solidFill>
              </a:rPr>
              <a:t>EK UK, kopii </a:t>
            </a:r>
            <a:r>
              <a:rPr lang="cs-CZ" sz="1600" dirty="0">
                <a:solidFill>
                  <a:srgbClr val="FF0000"/>
                </a:solidFill>
              </a:rPr>
              <a:t>referentce</a:t>
            </a:r>
            <a:r>
              <a:rPr lang="cs-CZ" sz="1600" dirty="0">
                <a:solidFill>
                  <a:srgbClr val="000000"/>
                </a:solidFill>
              </a:rPr>
              <a:t>) </a:t>
            </a: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Závěrečnou </a:t>
            </a:r>
            <a:r>
              <a:rPr lang="cs-CZ" sz="1600" dirty="0" smtClean="0"/>
              <a:t>zprávu, </a:t>
            </a:r>
            <a:r>
              <a:rPr lang="cs-CZ" sz="1600" b="1" dirty="0" smtClean="0"/>
              <a:t>jeden z podkladů k hodnocení práce univerzity </a:t>
            </a:r>
            <a:r>
              <a:rPr lang="cs-CZ" sz="1600" dirty="0" smtClean="0"/>
              <a:t>(má vliv na hodnocení univerzity) vyplňte</a:t>
            </a:r>
            <a:r>
              <a:rPr lang="cs-CZ" sz="1600" dirty="0"/>
              <a:t>, jakmile obdržíte internetový odkaz z </a:t>
            </a:r>
            <a:r>
              <a:rPr lang="cs-CZ" sz="1600" dirty="0" smtClean="0"/>
              <a:t>EK UK.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Po rozhodnutí o uznání koordinátorkou studijní referentka </a:t>
            </a:r>
            <a:r>
              <a:rPr lang="cs-CZ" sz="1600" b="1" dirty="0" smtClean="0"/>
              <a:t>výsledek zapíše do SIS. 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solidFill>
                  <a:srgbClr val="000000"/>
                </a:solidFill>
              </a:rPr>
              <a:t>Uvítáme</a:t>
            </a:r>
            <a:r>
              <a:rPr lang="cs-CZ" sz="1600" dirty="0">
                <a:solidFill>
                  <a:srgbClr val="000000"/>
                </a:solidFill>
              </a:rPr>
              <a:t>, pokud o svém pobytu napíšete </a:t>
            </a:r>
            <a:r>
              <a:rPr lang="cs-CZ" sz="1600" b="1" dirty="0"/>
              <a:t>esej </a:t>
            </a:r>
            <a:r>
              <a:rPr lang="cs-CZ" sz="1600" dirty="0">
                <a:solidFill>
                  <a:srgbClr val="000000"/>
                </a:solidFill>
              </a:rPr>
              <a:t>a dáte nám ji k dispozici spolu s fotografiemi ke zveřejnění na webu 2. </a:t>
            </a:r>
            <a:r>
              <a:rPr lang="cs-CZ" sz="1600" dirty="0" smtClean="0">
                <a:solidFill>
                  <a:srgbClr val="000000"/>
                </a:solidFill>
              </a:rPr>
              <a:t>LF UK v </a:t>
            </a:r>
            <a:r>
              <a:rPr lang="cs-CZ" sz="1600" dirty="0">
                <a:solidFill>
                  <a:srgbClr val="000000"/>
                </a:solidFill>
              </a:rPr>
              <a:t>záložce </a:t>
            </a:r>
            <a:r>
              <a:rPr lang="cs-CZ" sz="1600" dirty="0" smtClean="0">
                <a:solidFill>
                  <a:srgbClr val="000000"/>
                </a:solidFill>
              </a:rPr>
              <a:t>„</a:t>
            </a:r>
            <a:r>
              <a:rPr lang="cs-CZ" sz="1600" i="1" dirty="0" smtClean="0">
                <a:solidFill>
                  <a:srgbClr val="000000"/>
                </a:solidFill>
              </a:rPr>
              <a:t>Eseje o stážích</a:t>
            </a:r>
            <a:r>
              <a:rPr lang="cs-CZ" sz="1600" dirty="0" smtClean="0">
                <a:solidFill>
                  <a:srgbClr val="000000"/>
                </a:solidFill>
              </a:rPr>
              <a:t>“ na </a:t>
            </a:r>
            <a:r>
              <a:rPr lang="cs-CZ" sz="1600" dirty="0" smtClean="0"/>
              <a:t>webu 2. LF UK.</a:t>
            </a:r>
          </a:p>
          <a:p>
            <a:pPr marL="0" lvl="4" algn="l">
              <a:spcBef>
                <a:spcPts val="1000"/>
              </a:spcBef>
            </a:pPr>
            <a:endParaRPr lang="cs-CZ" sz="1200" dirty="0" smtClean="0"/>
          </a:p>
          <a:p>
            <a:pPr marL="0" lvl="4" algn="l">
              <a:spcBef>
                <a:spcPts val="1000"/>
              </a:spcBef>
            </a:pPr>
            <a:endParaRPr lang="cs-CZ" sz="1200" dirty="0"/>
          </a:p>
          <a:p>
            <a:pPr marL="0" lvl="4" algn="l">
              <a:spcBef>
                <a:spcPts val="1000"/>
              </a:spcBef>
            </a:pPr>
            <a:r>
              <a:rPr lang="cs-CZ" sz="1400" i="1" dirty="0" smtClean="0"/>
              <a:t>Potvrzení o skutečné délce pobytu (</a:t>
            </a:r>
            <a:r>
              <a:rPr lang="cs-CZ" sz="1400" i="1" dirty="0" err="1" smtClean="0"/>
              <a:t>Confirmation</a:t>
            </a:r>
            <a:r>
              <a:rPr lang="cs-CZ" sz="1400" i="1" dirty="0" smtClean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Study Period)</a:t>
            </a:r>
            <a:r>
              <a:rPr lang="cs-CZ" sz="1400" i="1" dirty="0" smtClean="0"/>
              <a:t> </a:t>
            </a:r>
            <a:r>
              <a:rPr lang="cs-CZ" sz="1400" i="1" dirty="0"/>
              <a:t>může též zaslat zahraniční koordinátor </a:t>
            </a:r>
            <a:r>
              <a:rPr lang="cs-CZ" sz="1400" i="1" dirty="0" smtClean="0"/>
              <a:t>přímo na </a:t>
            </a:r>
            <a:r>
              <a:rPr lang="cs-CZ" sz="1400" i="1" u="sng" dirty="0">
                <a:solidFill>
                  <a:srgbClr val="00B050"/>
                </a:solidFill>
                <a:hlinkClick r:id="rId3"/>
              </a:rPr>
              <a:t>erasmus@ruk.cuni.cz</a:t>
            </a:r>
            <a:r>
              <a:rPr lang="cs-CZ" sz="1400" i="1" dirty="0">
                <a:solidFill>
                  <a:srgbClr val="00B050"/>
                </a:solidFill>
              </a:rPr>
              <a:t>.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200" dirty="0"/>
          </a:p>
        </p:txBody>
      </p:sp>
      <p:pic>
        <p:nvPicPr>
          <p:cNvPr id="51206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507" y="996950"/>
            <a:ext cx="11504428" cy="1121019"/>
          </a:xfrm>
        </p:spPr>
        <p:txBody>
          <a:bodyPr/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Postup při </a:t>
            </a: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uznávání předm</a:t>
            </a:r>
            <a:r>
              <a:rPr lang="cs-CZ" b="1" dirty="0" smtClean="0">
                <a:solidFill>
                  <a:srgbClr val="ED1C29"/>
                </a:solidFill>
                <a:latin typeface="+mn-lt"/>
              </a:rPr>
              <a:t>ětů</a:t>
            </a:r>
            <a:endParaRPr lang="cs-CZ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16554"/>
            <a:ext cx="10439400" cy="3660408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</a:pPr>
            <a:r>
              <a:rPr lang="cs-CZ" sz="1600" dirty="0" smtClean="0"/>
              <a:t>Student po návratu </a:t>
            </a:r>
            <a:r>
              <a:rPr lang="cs-CZ" sz="1600" b="1" dirty="0" smtClean="0"/>
              <a:t>musí o dořešení uznání požádat </a:t>
            </a:r>
            <a:r>
              <a:rPr lang="cs-CZ" sz="1600" dirty="0" smtClean="0"/>
              <a:t>tím, že referentce zašle </a:t>
            </a:r>
            <a:r>
              <a:rPr lang="cs-CZ" sz="1600" dirty="0" err="1" smtClean="0"/>
              <a:t>Transcript</a:t>
            </a:r>
            <a:r>
              <a:rPr lang="cs-CZ" sz="1600" dirty="0" smtClean="0"/>
              <a:t> nebo </a:t>
            </a:r>
            <a:r>
              <a:rPr lang="cs-CZ" sz="1600" dirty="0" err="1" smtClean="0"/>
              <a:t>Traineeship</a:t>
            </a:r>
            <a:r>
              <a:rPr lang="cs-CZ" sz="1600" dirty="0" smtClean="0"/>
              <a:t> </a:t>
            </a:r>
            <a:r>
              <a:rPr lang="cs-CZ" sz="1600" dirty="0" err="1"/>
              <a:t>C</a:t>
            </a:r>
            <a:r>
              <a:rPr lang="cs-CZ" sz="1600" dirty="0" err="1" smtClean="0"/>
              <a:t>ertificate</a:t>
            </a:r>
            <a:r>
              <a:rPr lang="cs-CZ" sz="1600" dirty="0" smtClean="0"/>
              <a:t>. 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Studium v</a:t>
            </a:r>
            <a:r>
              <a:rPr lang="cs-CZ" sz="1600" dirty="0"/>
              <a:t> zahraničí jste </a:t>
            </a:r>
            <a:r>
              <a:rPr lang="cs-CZ" sz="1600" dirty="0" smtClean="0">
                <a:solidFill>
                  <a:srgbClr val="000000"/>
                </a:solidFill>
              </a:rPr>
              <a:t>povinen/na </a:t>
            </a:r>
            <a:r>
              <a:rPr lang="cs-CZ" sz="1600" b="1" dirty="0" smtClean="0">
                <a:solidFill>
                  <a:srgbClr val="000000"/>
                </a:solidFill>
              </a:rPr>
              <a:t>ukončit řádným</a:t>
            </a:r>
            <a:r>
              <a:rPr lang="cs-CZ" sz="1600" dirty="0" smtClean="0">
                <a:solidFill>
                  <a:srgbClr val="000000"/>
                </a:solidFill>
              </a:rPr>
              <a:t>, zahraniční univerzitou </a:t>
            </a:r>
            <a:r>
              <a:rPr lang="cs-CZ" sz="1600" dirty="0" smtClean="0"/>
              <a:t>stanoveným </a:t>
            </a:r>
            <a:r>
              <a:rPr lang="cs-CZ" sz="1600" b="1" dirty="0" smtClean="0"/>
              <a:t>způsobem</a:t>
            </a:r>
            <a:r>
              <a:rPr lang="cs-CZ" sz="1600" dirty="0" smtClean="0"/>
              <a:t>, </a:t>
            </a:r>
            <a:r>
              <a:rPr lang="cs-CZ" sz="1600" dirty="0" smtClean="0">
                <a:solidFill>
                  <a:srgbClr val="000000"/>
                </a:solidFill>
              </a:rPr>
              <a:t>zpravidla zkouškou. Předměty/stáž </a:t>
            </a:r>
            <a:r>
              <a:rPr lang="cs-CZ" sz="1600" dirty="0" smtClean="0"/>
              <a:t>absolvovaná </a:t>
            </a:r>
            <a:r>
              <a:rPr lang="cs-CZ" sz="1600" dirty="0"/>
              <a:t>v </a:t>
            </a:r>
            <a:r>
              <a:rPr lang="cs-CZ" sz="1600" dirty="0" smtClean="0"/>
              <a:t>zahraničí vám budou uznány, pokud to bylo předem schváleno vyučujícími </a:t>
            </a:r>
            <a:r>
              <a:rPr lang="cs-CZ" sz="1600" dirty="0" smtClean="0">
                <a:solidFill>
                  <a:srgbClr val="000000"/>
                </a:solidFill>
              </a:rPr>
              <a:t>na 2. LF UK, </a:t>
            </a:r>
            <a:r>
              <a:rPr lang="cs-CZ" sz="1600" dirty="0" smtClean="0"/>
              <a:t>upřesněno</a:t>
            </a:r>
            <a:r>
              <a:rPr lang="cs-CZ" sz="1600" dirty="0" smtClean="0">
                <a:solidFill>
                  <a:srgbClr val="00B05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 v žádosti.</a:t>
            </a:r>
          </a:p>
          <a:p>
            <a:pPr>
              <a:lnSpc>
                <a:spcPct val="100000"/>
              </a:lnSpc>
            </a:pPr>
            <a:r>
              <a:rPr lang="cs-CZ" sz="1600" b="1" dirty="0" smtClean="0"/>
              <a:t>Nestátnicové </a:t>
            </a:r>
            <a:r>
              <a:rPr lang="cs-CZ" sz="1600" b="1" dirty="0"/>
              <a:t>předměty </a:t>
            </a:r>
            <a:r>
              <a:rPr lang="cs-CZ" sz="1600" dirty="0" smtClean="0"/>
              <a:t>se uznávají na </a:t>
            </a:r>
            <a:r>
              <a:rPr lang="cs-CZ" sz="1600" dirty="0"/>
              <a:t>základě předložení příslušných dokumentů z hostitelské univerzity </a:t>
            </a:r>
            <a:r>
              <a:rPr lang="cs-CZ" sz="1600" dirty="0" smtClean="0"/>
              <a:t>- </a:t>
            </a:r>
            <a:r>
              <a:rPr lang="cs-CZ" sz="1600" dirty="0" err="1" smtClean="0"/>
              <a:t>Transcript</a:t>
            </a:r>
            <a:r>
              <a:rPr lang="cs-CZ" sz="1600" dirty="0" smtClean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Records</a:t>
            </a:r>
            <a:r>
              <a:rPr lang="cs-CZ" sz="1600" dirty="0"/>
              <a:t>, </a:t>
            </a:r>
            <a:r>
              <a:rPr lang="cs-CZ" sz="1600" dirty="0" smtClean="0">
                <a:solidFill>
                  <a:srgbClr val="000000"/>
                </a:solidFill>
              </a:rPr>
              <a:t>s</a:t>
            </a:r>
            <a:r>
              <a:rPr lang="cs-CZ" sz="1600" dirty="0" smtClean="0"/>
              <a:t>ylabus.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U </a:t>
            </a:r>
            <a:r>
              <a:rPr lang="cs-CZ" sz="1600" b="1" dirty="0"/>
              <a:t>státnicových předmětů </a:t>
            </a:r>
            <a:r>
              <a:rPr lang="cs-CZ" sz="1600" dirty="0" smtClean="0"/>
              <a:t>(Interna</a:t>
            </a:r>
            <a:r>
              <a:rPr lang="cs-CZ" sz="1600" dirty="0"/>
              <a:t>, </a:t>
            </a:r>
            <a:r>
              <a:rPr lang="cs-CZ" sz="1600" dirty="0" smtClean="0"/>
              <a:t>Chirurgie</a:t>
            </a:r>
            <a:r>
              <a:rPr lang="cs-CZ" sz="1600" dirty="0"/>
              <a:t>, </a:t>
            </a:r>
            <a:r>
              <a:rPr lang="cs-CZ" sz="1600" dirty="0" smtClean="0"/>
              <a:t>Pediatrie</a:t>
            </a:r>
            <a:r>
              <a:rPr lang="cs-CZ" sz="1600" dirty="0"/>
              <a:t>, </a:t>
            </a:r>
            <a:r>
              <a:rPr lang="cs-CZ" sz="1600" dirty="0" smtClean="0"/>
              <a:t>Gynekologie </a:t>
            </a:r>
            <a:r>
              <a:rPr lang="cs-CZ" sz="1600" dirty="0"/>
              <a:t>a porodnictví) v 6. ročníku můžete v zahraničí absolvovat jen polovinu výuky předmětu; tato část výuky vám bude uznána na základě předložení příslušných dokladů z hostitelské univerzity (</a:t>
            </a:r>
            <a:r>
              <a:rPr lang="cs-CZ" sz="1600" dirty="0" err="1"/>
              <a:t>Transcript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 smtClean="0"/>
              <a:t>Records</a:t>
            </a:r>
            <a:r>
              <a:rPr lang="cs-CZ" sz="1600" dirty="0"/>
              <a:t>, </a:t>
            </a:r>
            <a:r>
              <a:rPr lang="cs-CZ" sz="1600" dirty="0" smtClean="0"/>
              <a:t>sylabus</a:t>
            </a:r>
            <a:r>
              <a:rPr lang="cs-CZ" sz="1600" dirty="0"/>
              <a:t>). Druhou polovinu státnicového předmětu a zkoušky absolvujete na 2. </a:t>
            </a:r>
            <a:r>
              <a:rPr lang="cs-CZ" sz="1600" dirty="0" smtClean="0"/>
              <a:t>LF UK. 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Státní </a:t>
            </a:r>
            <a:r>
              <a:rPr lang="cs-CZ" sz="1600" dirty="0"/>
              <a:t>závěrečnou zkoušku skládáte </a:t>
            </a:r>
            <a:r>
              <a:rPr lang="cs-CZ" sz="1400" dirty="0"/>
              <a:t>v ČR. </a:t>
            </a: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2154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874" y="1297171"/>
            <a:ext cx="11536326" cy="1344429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Je nutné v zahraničí absolvovat všechny </a:t>
            </a:r>
            <a:br>
              <a:rPr lang="cs-CZ" sz="4000" b="1" dirty="0">
                <a:solidFill>
                  <a:srgbClr val="ED1C29"/>
                </a:solidFill>
                <a:latin typeface="+mn-lt"/>
              </a:rPr>
            </a:br>
            <a:r>
              <a:rPr lang="cs-CZ" sz="4000" b="1" dirty="0">
                <a:solidFill>
                  <a:srgbClr val="ED1C29"/>
                </a:solidFill>
                <a:latin typeface="+mn-lt"/>
              </a:rPr>
              <a:t>předměty zapsané v LA?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2892" y="3040185"/>
            <a:ext cx="9566031" cy="333655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cs-CZ" sz="1600" dirty="0" smtClean="0"/>
              <a:t>Studijní závazky stanovené v </a:t>
            </a:r>
            <a:r>
              <a:rPr lang="cs-CZ" sz="1600" dirty="0" err="1" smtClean="0"/>
              <a:t>Learning</a:t>
            </a:r>
            <a:r>
              <a:rPr lang="cs-CZ" sz="1600" dirty="0" smtClean="0"/>
              <a:t> </a:t>
            </a:r>
            <a:r>
              <a:rPr lang="cs-CZ" sz="1600" dirty="0" err="1" smtClean="0"/>
              <a:t>Agreement</a:t>
            </a:r>
            <a:r>
              <a:rPr lang="cs-CZ" sz="1600" dirty="0" smtClean="0"/>
              <a:t> </a:t>
            </a:r>
            <a:r>
              <a:rPr lang="cs-CZ" sz="1600" dirty="0"/>
              <a:t>je </a:t>
            </a:r>
            <a:r>
              <a:rPr lang="cs-CZ" sz="1600" dirty="0" smtClean="0"/>
              <a:t>v</a:t>
            </a:r>
            <a:r>
              <a:rPr lang="cs-CZ" sz="1600" dirty="0"/>
              <a:t> zásadě nutno splnit. Zavazujete se k tomuto </a:t>
            </a:r>
            <a:r>
              <a:rPr lang="cs-CZ" sz="1600" dirty="0" smtClean="0"/>
              <a:t>před odjezdem podpisem Účastnické smlouvy. </a:t>
            </a:r>
          </a:p>
          <a:p>
            <a:pPr algn="just">
              <a:lnSpc>
                <a:spcPct val="100000"/>
              </a:lnSpc>
            </a:pPr>
            <a:r>
              <a:rPr lang="cs-CZ" sz="1600" dirty="0" smtClean="0"/>
              <a:t>Nebudete-li </a:t>
            </a:r>
            <a:r>
              <a:rPr lang="cs-CZ" sz="1600" dirty="0"/>
              <a:t>některým studijním povinnostem v zahraničí schopni dostát, </a:t>
            </a:r>
            <a:r>
              <a:rPr lang="cs-CZ" sz="1600" b="1" dirty="0" smtClean="0"/>
              <a:t>záleží na rozhodném stanovisku koordinátorky. </a:t>
            </a:r>
            <a:r>
              <a:rPr lang="cs-CZ" sz="1600" dirty="0" smtClean="0"/>
              <a:t>Je nutné </a:t>
            </a:r>
            <a:r>
              <a:rPr lang="cs-CZ" sz="1600" dirty="0"/>
              <a:t>dodat sylabus dotyčného </a:t>
            </a:r>
            <a:r>
              <a:rPr lang="cs-CZ" sz="1600" dirty="0" smtClean="0"/>
              <a:t>předmětu </a:t>
            </a:r>
            <a:r>
              <a:rPr lang="cs-CZ" sz="1600" dirty="0"/>
              <a:t>a písemné potvrzení </a:t>
            </a:r>
            <a:r>
              <a:rPr lang="cs-CZ" sz="1600" dirty="0" smtClean="0"/>
              <a:t>s</a:t>
            </a:r>
            <a:r>
              <a:rPr lang="cs-CZ" sz="1600" dirty="0"/>
              <a:t> přesnou </a:t>
            </a:r>
            <a:r>
              <a:rPr lang="cs-CZ" sz="1600" dirty="0" smtClean="0"/>
              <a:t>specifikací </a:t>
            </a:r>
            <a:r>
              <a:rPr lang="cs-CZ" sz="1600" dirty="0"/>
              <a:t>jakou část předmětu a v jakém rozsahu (počtem hodin) jste absolvovali, a to v podobě </a:t>
            </a:r>
            <a:r>
              <a:rPr lang="cs-CZ" sz="1600" b="1" dirty="0" err="1"/>
              <a:t>Certificate</a:t>
            </a:r>
            <a:r>
              <a:rPr lang="cs-CZ" sz="1600" b="1" dirty="0"/>
              <a:t> of </a:t>
            </a:r>
            <a:r>
              <a:rPr lang="cs-CZ" sz="1600" b="1" dirty="0" err="1"/>
              <a:t>Attendance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600" dirty="0" smtClean="0"/>
              <a:t>Po </a:t>
            </a:r>
            <a:r>
              <a:rPr lang="cs-CZ" sz="1600" dirty="0"/>
              <a:t>dobu studia v zahraničí </a:t>
            </a:r>
            <a:r>
              <a:rPr lang="cs-CZ" sz="1600" b="1" dirty="0"/>
              <a:t>jste řádnými </a:t>
            </a:r>
            <a:r>
              <a:rPr lang="cs-CZ" sz="1600" b="1" dirty="0" smtClean="0"/>
              <a:t>studenty 2. LF UK</a:t>
            </a:r>
            <a:r>
              <a:rPr lang="cs-CZ" sz="1600" dirty="0" smtClean="0"/>
              <a:t>. V době studia v zahraničí pro Vás platí stejná práva a povinnosti jako pro studenty zahraniční univerzity, na které studujete, plníte praktickou stáž, včetně požadavků ukončení předmětu.</a:t>
            </a:r>
            <a:endParaRPr lang="cs-CZ" sz="1600" dirty="0"/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4081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6447" y="1297615"/>
            <a:ext cx="11580923" cy="8174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ED1C29"/>
                </a:solidFill>
                <a:latin typeface="+mn-lt"/>
              </a:rPr>
              <a:t>Prodloužení</a:t>
            </a:r>
            <a:r>
              <a:rPr lang="cs-CZ" sz="4000" b="1" dirty="0">
                <a:latin typeface="+mn-lt"/>
              </a:rPr>
              <a:t> </a:t>
            </a:r>
            <a:r>
              <a:rPr lang="cs-CZ" sz="4000" b="1" dirty="0">
                <a:solidFill>
                  <a:srgbClr val="ED1C29"/>
                </a:solidFill>
                <a:latin typeface="+mn-lt"/>
              </a:rPr>
              <a:t>pobytu</a:t>
            </a:r>
            <a:endParaRPr lang="cs-CZ" alt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039445" y="2180492"/>
            <a:ext cx="10128739" cy="4247352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solidFill>
                  <a:srgbClr val="000000"/>
                </a:solidFill>
              </a:rPr>
              <a:t>Nejprve referentce zašlete podepsanou </a:t>
            </a:r>
            <a:r>
              <a:rPr lang="cs-CZ" sz="1600" b="1" dirty="0" smtClean="0">
                <a:solidFill>
                  <a:srgbClr val="000000"/>
                </a:solidFill>
              </a:rPr>
              <a:t>žádost o prodloužení pobytu</a:t>
            </a:r>
            <a:r>
              <a:rPr lang="cs-CZ" sz="1600" dirty="0" smtClean="0">
                <a:solidFill>
                  <a:srgbClr val="000000"/>
                </a:solidFill>
              </a:rPr>
              <a:t>, </a:t>
            </a:r>
            <a:r>
              <a:rPr lang="cs-CZ" sz="1600" dirty="0">
                <a:solidFill>
                  <a:srgbClr val="000000"/>
                </a:solidFill>
              </a:rPr>
              <a:t>s odůvodněním, s </a:t>
            </a:r>
            <a:r>
              <a:rPr lang="cs-CZ" sz="1600" dirty="0" smtClean="0">
                <a:solidFill>
                  <a:srgbClr val="000000"/>
                </a:solidFill>
              </a:rPr>
              <a:t>vyjádřeným souhlasem od zahraniční univerzity.  </a:t>
            </a:r>
            <a:endParaRPr lang="cs-CZ" sz="16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 smtClean="0"/>
              <a:t>Posoudí, </a:t>
            </a:r>
            <a:r>
              <a:rPr lang="cs-CZ" sz="1600" dirty="0" smtClean="0"/>
              <a:t>o prodloužení rozhodne fakultní koordinátorka.</a:t>
            </a:r>
            <a:endParaRPr lang="cs-CZ" sz="1600" dirty="0"/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Prodloužení </a:t>
            </a:r>
            <a:r>
              <a:rPr lang="cs-CZ" sz="1600" b="1" dirty="0"/>
              <a:t>musí přímo navazovat </a:t>
            </a:r>
            <a:r>
              <a:rPr lang="cs-CZ" sz="1600" dirty="0"/>
              <a:t>na předchozí pobyt. </a:t>
            </a:r>
            <a:r>
              <a:rPr lang="cs-CZ" sz="1600" dirty="0" smtClean="0"/>
              <a:t>Pokud nenavazuje, jedná se o další samostatný pobyt.</a:t>
            </a:r>
            <a:endParaRPr lang="cs-CZ" sz="1600" dirty="0"/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Jestliže navazuje</a:t>
            </a:r>
            <a:r>
              <a:rPr lang="cs-CZ" sz="1600" dirty="0" smtClean="0">
                <a:solidFill>
                  <a:srgbClr val="000000"/>
                </a:solidFill>
              </a:rPr>
              <a:t>, prodloužení musí </a:t>
            </a:r>
            <a:r>
              <a:rPr lang="cs-CZ" sz="1600" dirty="0">
                <a:solidFill>
                  <a:srgbClr val="000000"/>
                </a:solidFill>
              </a:rPr>
              <a:t>být </a:t>
            </a:r>
            <a:r>
              <a:rPr lang="cs-CZ" sz="1600" b="1" dirty="0">
                <a:solidFill>
                  <a:srgbClr val="000000"/>
                </a:solidFill>
              </a:rPr>
              <a:t>dořešeno před ukončením pobytu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solidFill>
                  <a:srgbClr val="000000"/>
                </a:solidFill>
              </a:rPr>
              <a:t>Na prodlužovanou dobu </a:t>
            </a:r>
            <a:r>
              <a:rPr lang="cs-CZ" sz="1600" dirty="0" smtClean="0"/>
              <a:t>můžete získat </a:t>
            </a:r>
            <a:r>
              <a:rPr lang="cs-CZ" sz="1600" dirty="0"/>
              <a:t>další finanční podporu, nebo </a:t>
            </a:r>
            <a:r>
              <a:rPr lang="cs-CZ" sz="1600" dirty="0" smtClean="0"/>
              <a:t>lze pokračovat </a:t>
            </a:r>
            <a:r>
              <a:rPr lang="cs-CZ" sz="1600" dirty="0"/>
              <a:t>s</a:t>
            </a:r>
            <a:r>
              <a:rPr lang="cs-CZ" sz="1600" dirty="0" smtClean="0"/>
              <a:t> </a:t>
            </a:r>
            <a:r>
              <a:rPr lang="cs-CZ" sz="1600" dirty="0"/>
              <a:t>tzv. </a:t>
            </a:r>
            <a:r>
              <a:rPr lang="cs-CZ" sz="1600" dirty="0" err="1" smtClean="0"/>
              <a:t>zero</a:t>
            </a:r>
            <a:r>
              <a:rPr lang="cs-CZ" sz="1600" dirty="0" smtClean="0"/>
              <a:t>-grantem, což </a:t>
            </a:r>
            <a:r>
              <a:rPr lang="cs-CZ" sz="1600" dirty="0"/>
              <a:t>znamená na vlastní </a:t>
            </a:r>
            <a:r>
              <a:rPr lang="cs-CZ" sz="1600" dirty="0" smtClean="0"/>
              <a:t>náklady. 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600" dirty="0"/>
          </a:p>
          <a:p>
            <a:pPr algn="l" fontAlgn="auto">
              <a:spcAft>
                <a:spcPts val="0"/>
              </a:spcAft>
              <a:defRPr/>
            </a:pPr>
            <a:r>
              <a:rPr lang="cs-CZ" sz="2000" dirty="0" smtClean="0"/>
              <a:t>___________________________________</a:t>
            </a:r>
            <a:endParaRPr lang="cs-CZ" sz="2000" dirty="0"/>
          </a:p>
          <a:p>
            <a:pPr marL="0" lvl="5" algn="l">
              <a:spcBef>
                <a:spcPts val="200"/>
              </a:spcBef>
              <a:defRPr/>
            </a:pPr>
            <a:endParaRPr lang="cs-CZ" sz="1200" dirty="0" smtClean="0">
              <a:solidFill>
                <a:srgbClr val="000000"/>
              </a:solidFill>
            </a:endParaRPr>
          </a:p>
          <a:p>
            <a:pPr marL="0" lvl="5" algn="l">
              <a:spcBef>
                <a:spcPts val="200"/>
              </a:spcBef>
              <a:defRPr/>
            </a:pPr>
            <a:r>
              <a:rPr lang="cs-CZ" sz="1400" i="1" dirty="0" smtClean="0">
                <a:solidFill>
                  <a:srgbClr val="000000"/>
                </a:solidFill>
              </a:rPr>
              <a:t>Jedná-li </a:t>
            </a:r>
            <a:r>
              <a:rPr lang="cs-CZ" sz="1400" i="1" dirty="0">
                <a:solidFill>
                  <a:srgbClr val="000000"/>
                </a:solidFill>
              </a:rPr>
              <a:t>se o prodloužení z letního na zimní semestr, tj. ve dvou akademických letech, musíte podat novou </a:t>
            </a:r>
            <a:r>
              <a:rPr lang="cs-CZ" sz="1400" i="1" dirty="0" smtClean="0">
                <a:solidFill>
                  <a:srgbClr val="000000"/>
                </a:solidFill>
              </a:rPr>
              <a:t>žádost Erasmus + na další akademický rok.</a:t>
            </a:r>
            <a:endParaRPr lang="cs-CZ" sz="1400" i="1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i="1" dirty="0"/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325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978" y="1265273"/>
            <a:ext cx="11610752" cy="10962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ED1C29"/>
                </a:solidFill>
                <a:latin typeface="+mn-lt"/>
              </a:rPr>
              <a:t>Předčasné ukončení pobytu </a:t>
            </a:r>
            <a:endParaRPr lang="cs-CZ" alt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109785" y="2292350"/>
            <a:ext cx="9784862" cy="3333750"/>
          </a:xfrm>
        </p:spPr>
        <p:txBody>
          <a:bodyPr>
            <a:normAutofit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500" dirty="0">
                <a:solidFill>
                  <a:srgbClr val="000000"/>
                </a:solidFill>
              </a:rPr>
              <a:t>Máte právo pobyt předčasně ukončit</a:t>
            </a:r>
            <a:r>
              <a:rPr lang="cs-CZ" sz="1500" dirty="0" smtClean="0">
                <a:solidFill>
                  <a:srgbClr val="000000"/>
                </a:solidFill>
              </a:rPr>
              <a:t>. 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endParaRPr lang="cs-CZ" sz="15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500" dirty="0" smtClean="0">
                <a:solidFill>
                  <a:srgbClr val="000000"/>
                </a:solidFill>
              </a:rPr>
              <a:t>Nejprve situaci </a:t>
            </a:r>
            <a:r>
              <a:rPr lang="cs-CZ" sz="1500" b="1" dirty="0" smtClean="0">
                <a:solidFill>
                  <a:srgbClr val="000000"/>
                </a:solidFill>
              </a:rPr>
              <a:t>zkonzultujte</a:t>
            </a:r>
            <a:r>
              <a:rPr lang="cs-CZ" sz="1500" dirty="0" smtClean="0">
                <a:solidFill>
                  <a:srgbClr val="000000"/>
                </a:solidFill>
              </a:rPr>
              <a:t> s Oddělením zahraničních záležitostí 2. LF UK.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endParaRPr lang="cs-CZ" sz="1500" dirty="0" smtClean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500" dirty="0" smtClean="0">
                <a:solidFill>
                  <a:srgbClr val="000000"/>
                </a:solidFill>
              </a:rPr>
              <a:t>Pokud </a:t>
            </a:r>
            <a:r>
              <a:rPr lang="cs-CZ" sz="1500" dirty="0">
                <a:solidFill>
                  <a:srgbClr val="000000"/>
                </a:solidFill>
              </a:rPr>
              <a:t>se </a:t>
            </a:r>
            <a:r>
              <a:rPr lang="cs-CZ" sz="1500" dirty="0" smtClean="0">
                <a:solidFill>
                  <a:srgbClr val="000000"/>
                </a:solidFill>
              </a:rPr>
              <a:t>definitivně pro ukončení rozhodnete, </a:t>
            </a:r>
            <a:r>
              <a:rPr lang="cs-CZ" sz="1500" b="1" dirty="0">
                <a:solidFill>
                  <a:srgbClr val="000000"/>
                </a:solidFill>
              </a:rPr>
              <a:t>informujte </a:t>
            </a:r>
            <a:r>
              <a:rPr lang="cs-CZ" sz="1500" dirty="0">
                <a:solidFill>
                  <a:srgbClr val="000000"/>
                </a:solidFill>
              </a:rPr>
              <a:t>zahraniční univerzitu</a:t>
            </a:r>
            <a:r>
              <a:rPr lang="cs-CZ" sz="15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endParaRPr lang="cs-CZ" sz="15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500" dirty="0" smtClean="0">
                <a:solidFill>
                  <a:srgbClr val="000000"/>
                </a:solidFill>
              </a:rPr>
              <a:t>Na </a:t>
            </a:r>
            <a:r>
              <a:rPr lang="cs-CZ" sz="1500" dirty="0">
                <a:solidFill>
                  <a:srgbClr val="000000"/>
                </a:solidFill>
              </a:rPr>
              <a:t>základě pokynů </a:t>
            </a:r>
            <a:r>
              <a:rPr lang="cs-CZ" sz="1500" dirty="0" smtClean="0">
                <a:solidFill>
                  <a:srgbClr val="000000"/>
                </a:solidFill>
              </a:rPr>
              <a:t>EK </a:t>
            </a:r>
            <a:r>
              <a:rPr lang="cs-CZ" sz="1500" dirty="0">
                <a:solidFill>
                  <a:srgbClr val="C55A11"/>
                </a:solidFill>
              </a:rPr>
              <a:t>vypořádáte </a:t>
            </a:r>
            <a:r>
              <a:rPr lang="cs-CZ" sz="1500" dirty="0" smtClean="0">
                <a:solidFill>
                  <a:srgbClr val="C55A11"/>
                </a:solidFill>
              </a:rPr>
              <a:t>nerealizovanou část pobytu, tj. </a:t>
            </a:r>
            <a:r>
              <a:rPr lang="cs-CZ" sz="1500" b="1" dirty="0" smtClean="0">
                <a:solidFill>
                  <a:srgbClr val="C55A11"/>
                </a:solidFill>
              </a:rPr>
              <a:t>vrátíte nevyčerpanou finanční </a:t>
            </a:r>
            <a:r>
              <a:rPr lang="cs-CZ" sz="1500" b="1" dirty="0">
                <a:solidFill>
                  <a:srgbClr val="C55A11"/>
                </a:solidFill>
              </a:rPr>
              <a:t>podporu.</a:t>
            </a:r>
          </a:p>
        </p:txBody>
      </p:sp>
      <p:pic>
        <p:nvPicPr>
          <p:cNvPr id="55302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7956" y="1009815"/>
            <a:ext cx="10515600" cy="122450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  <a:latin typeface="+mn-lt"/>
              </a:rPr>
              <a:t>Kde najdu pomoc</a:t>
            </a:r>
            <a:endParaRPr lang="cs-CZ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6585" y="2485292"/>
            <a:ext cx="9485107" cy="312832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cs-CZ" sz="1600" dirty="0" smtClean="0"/>
              <a:t>Potřebujete-li radu či pomoc </a:t>
            </a:r>
            <a:r>
              <a:rPr lang="cs-CZ" sz="1600" b="1" dirty="0" smtClean="0"/>
              <a:t>související s náplní a administrací </a:t>
            </a:r>
            <a:r>
              <a:rPr lang="cs-CZ" sz="1600" dirty="0"/>
              <a:t>v</a:t>
            </a:r>
            <a:r>
              <a:rPr lang="cs-CZ" sz="1600" dirty="0" smtClean="0"/>
              <a:t>ašeho pobytu, obracejte se na Oddělení zahraničních </a:t>
            </a:r>
            <a:r>
              <a:rPr lang="cs-CZ" sz="1600" dirty="0" smtClean="0">
                <a:solidFill>
                  <a:srgbClr val="000000"/>
                </a:solidFill>
              </a:rPr>
              <a:t>záležitostí 2. LF UK. </a:t>
            </a:r>
            <a:endParaRPr lang="cs-CZ" sz="16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cs-CZ" sz="1600" dirty="0" smtClean="0"/>
              <a:t>Pokud vznikne akutní potřeba pomoci </a:t>
            </a:r>
            <a:r>
              <a:rPr lang="cs-CZ" sz="1600" b="1" dirty="0" smtClean="0"/>
              <a:t>jiného charakteru,</a:t>
            </a:r>
            <a:r>
              <a:rPr lang="cs-CZ" sz="1600" dirty="0" smtClean="0"/>
              <a:t> zejména v době víkendu, ve večerních hodinách apod., kontaktujte </a:t>
            </a:r>
            <a:r>
              <a:rPr lang="cs-CZ" sz="1600" dirty="0" smtClean="0">
                <a:hlinkClick r:id="rId2"/>
              </a:rPr>
              <a:t>pomoc@cuni.cz</a:t>
            </a:r>
            <a:r>
              <a:rPr lang="cs-CZ" sz="1600" dirty="0" smtClean="0"/>
              <a:t>. Více na webu UK : </a:t>
            </a:r>
            <a:r>
              <a:rPr lang="cs-CZ" sz="1600" dirty="0" smtClean="0">
                <a:hlinkClick r:id="rId3"/>
              </a:rPr>
              <a:t>www.pomoc.cuni.cz.</a:t>
            </a:r>
            <a:endParaRPr lang="cs-CZ" sz="1600" dirty="0" smtClean="0"/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cs-CZ" sz="1600" b="1" dirty="0" smtClean="0"/>
              <a:t>Tísňová linka</a:t>
            </a:r>
            <a:r>
              <a:rPr lang="cs-CZ" sz="1600" dirty="0" smtClean="0"/>
              <a:t>: 112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cs-CZ" sz="1600" dirty="0" smtClean="0"/>
              <a:t>Doporučujeme si zjistit a uložit telefonní číslo zastupitelského úřadu ČR v zemi vašeho pobytu.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endParaRPr lang="cs-CZ" sz="1600" dirty="0">
              <a:solidFill>
                <a:srgbClr val="7030A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9843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97279"/>
            <a:ext cx="10515600" cy="132786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  <a:latin typeface="+mn-lt"/>
              </a:rPr>
              <a:t>Na závěr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1970" y="2170909"/>
            <a:ext cx="9011138" cy="355776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6400" dirty="0"/>
              <a:t>Po každém proběhlém kroku se </a:t>
            </a:r>
            <a:r>
              <a:rPr lang="cs-CZ" sz="6400" dirty="0" smtClean="0"/>
              <a:t>k</a:t>
            </a:r>
            <a:r>
              <a:rPr lang="cs-CZ" sz="6400" b="1" dirty="0" smtClean="0"/>
              <a:t> </a:t>
            </a:r>
            <a:r>
              <a:rPr lang="cs-CZ" sz="6400" b="1" dirty="0" smtClean="0">
                <a:solidFill>
                  <a:srgbClr val="000000"/>
                </a:solidFill>
              </a:rPr>
              <a:t>uvedenému popisu vraťte a ujistěte </a:t>
            </a:r>
            <a:r>
              <a:rPr lang="cs-CZ" sz="6400" b="1" dirty="0">
                <a:solidFill>
                  <a:srgbClr val="000000"/>
                </a:solidFill>
              </a:rPr>
              <a:t>se</a:t>
            </a:r>
            <a:r>
              <a:rPr lang="cs-CZ" sz="6400" dirty="0"/>
              <a:t>, že jste </a:t>
            </a:r>
            <a:r>
              <a:rPr lang="cs-CZ" sz="6400" dirty="0" smtClean="0"/>
              <a:t>veškeré kroky učinily tak</a:t>
            </a:r>
            <a:r>
              <a:rPr lang="cs-CZ" sz="6400" dirty="0"/>
              <a:t>, jak jste měli</a:t>
            </a:r>
            <a:r>
              <a:rPr lang="cs-CZ" sz="6400" dirty="0" smtClean="0"/>
              <a:t>.</a:t>
            </a:r>
            <a:endParaRPr lang="cs-CZ" sz="6400" dirty="0"/>
          </a:p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6400" dirty="0"/>
              <a:t> 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1200" b="1" dirty="0" smtClean="0">
                <a:solidFill>
                  <a:srgbClr val="FF0000"/>
                </a:solidFill>
              </a:rPr>
              <a:t>Přejeme </a:t>
            </a:r>
            <a:r>
              <a:rPr lang="cs-CZ" sz="11200" b="1" dirty="0">
                <a:solidFill>
                  <a:srgbClr val="FF0000"/>
                </a:solidFill>
              </a:rPr>
              <a:t>Vám úspěšný </a:t>
            </a:r>
            <a:r>
              <a:rPr lang="cs-CZ" sz="11200" b="1" dirty="0" smtClean="0">
                <a:solidFill>
                  <a:srgbClr val="FF0000"/>
                </a:solidFill>
              </a:rPr>
              <a:t>pobyt</a:t>
            </a:r>
            <a:r>
              <a:rPr lang="cs-CZ" sz="11200" b="1" dirty="0">
                <a:solidFill>
                  <a:srgbClr val="FF0000"/>
                </a:solidFill>
              </a:rPr>
              <a:t>. </a:t>
            </a:r>
            <a:endParaRPr lang="cs-CZ" sz="11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endParaRPr lang="cs-CZ" sz="4800" i="1" dirty="0" smtClean="0"/>
          </a:p>
          <a:p>
            <a:pPr marL="0" indent="0" algn="r">
              <a:buNone/>
            </a:pPr>
            <a:endParaRPr lang="cs-CZ" sz="4800" i="1" dirty="0"/>
          </a:p>
          <a:p>
            <a:pPr marL="0" indent="0" algn="r">
              <a:buNone/>
            </a:pPr>
            <a:r>
              <a:rPr lang="cs-CZ" sz="4800" i="1" dirty="0" smtClean="0"/>
              <a:t>Aktualizace ke dni  29. 1. 2025 pro pobyty v akademickém roce 2025/2026</a:t>
            </a:r>
            <a:r>
              <a:rPr lang="cs-CZ" sz="4800" dirty="0" smtClean="0"/>
              <a:t>.</a:t>
            </a:r>
            <a:endParaRPr lang="cs-CZ" sz="4800" dirty="0"/>
          </a:p>
          <a:p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143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7286" y="703385"/>
            <a:ext cx="6526213" cy="742461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ED1C29"/>
                </a:solidFill>
                <a:latin typeface="+mn-lt"/>
              </a:rPr>
              <a:t>Jak začít?</a:t>
            </a:r>
            <a:endParaRPr lang="cs-CZ" alt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522288" y="2108200"/>
            <a:ext cx="11333013" cy="4448048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 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204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038" y="376238"/>
            <a:ext cx="3678237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171186" y="1656379"/>
            <a:ext cx="1029445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400" b="1" dirty="0">
                <a:latin typeface="+mn-lt"/>
              </a:rPr>
              <a:t>Zvolit typ </a:t>
            </a:r>
            <a:r>
              <a:rPr lang="cs-CZ" altLang="cs-CZ" sz="1400" b="1" dirty="0" smtClean="0">
                <a:latin typeface="+mn-lt"/>
              </a:rPr>
              <a:t>pobytu, </a:t>
            </a:r>
            <a:r>
              <a:rPr lang="cs-CZ" altLang="cs-CZ" sz="1400" dirty="0" smtClean="0">
                <a:latin typeface="+mn-lt"/>
              </a:rPr>
              <a:t>přičemž </a:t>
            </a:r>
            <a:r>
              <a:rPr lang="cs-CZ" sz="1400" dirty="0" smtClean="0">
                <a:latin typeface="+mn-lt"/>
              </a:rPr>
              <a:t>vycestovat lze opakovaně v době studia na 2. LF UK nebo po jeho absolvování. Nemělo </a:t>
            </a:r>
            <a:r>
              <a:rPr lang="cs-CZ" sz="1400" dirty="0">
                <a:latin typeface="+mn-lt"/>
              </a:rPr>
              <a:t>by vést k </a:t>
            </a:r>
            <a:r>
              <a:rPr lang="cs-CZ" sz="1400" dirty="0" smtClean="0">
                <a:latin typeface="+mn-lt"/>
              </a:rPr>
              <a:t>prodloužení </a:t>
            </a:r>
            <a:r>
              <a:rPr lang="cs-CZ" sz="1400" dirty="0">
                <a:latin typeface="+mn-lt"/>
              </a:rPr>
              <a:t>celkové doby studia. Někteří účastníci pobyt realizují formou individuálního studijního plánu. </a:t>
            </a:r>
            <a:r>
              <a:rPr lang="cs-CZ" sz="1400" strike="sngStrike" dirty="0" smtClean="0">
                <a:latin typeface="+mn-lt"/>
              </a:rPr>
              <a:t> </a:t>
            </a:r>
            <a:endParaRPr lang="cs-CZ" altLang="cs-CZ" sz="1400" b="1" strike="sngStrike" dirty="0" smtClean="0">
              <a:latin typeface="+mn-lt"/>
            </a:endParaRPr>
          </a:p>
          <a:p>
            <a:pPr marL="800100" lvl="1" indent="-342900" algn="just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studijní pobyt, </a:t>
            </a:r>
            <a:r>
              <a:rPr lang="cs-CZ" altLang="cs-CZ" sz="1400" dirty="0" smtClean="0">
                <a:latin typeface="+mn-lt"/>
              </a:rPr>
              <a:t>n</a:t>
            </a:r>
            <a:r>
              <a:rPr lang="nl-NL" sz="1400" dirty="0" smtClean="0">
                <a:latin typeface="+mn-lt"/>
              </a:rPr>
              <a:t>a hostitelské univerzitě</a:t>
            </a:r>
            <a:r>
              <a:rPr lang="cs-CZ" sz="1400" dirty="0" smtClean="0">
                <a:latin typeface="+mn-lt"/>
              </a:rPr>
              <a:t> student</a:t>
            </a:r>
            <a:r>
              <a:rPr lang="nl-NL" sz="1400" dirty="0" smtClean="0">
                <a:latin typeface="+mn-lt"/>
              </a:rPr>
              <a:t> neplatí školné</a:t>
            </a:r>
            <a:r>
              <a:rPr lang="cs-CZ" sz="1400" dirty="0" smtClean="0">
                <a:latin typeface="+mn-lt"/>
              </a:rPr>
              <a:t>.</a:t>
            </a:r>
            <a:endParaRPr lang="cs-CZ" altLang="cs-CZ" sz="1400" b="1" u="sng" strike="sngStrike" dirty="0" smtClean="0">
              <a:solidFill>
                <a:srgbClr val="FF0000"/>
              </a:solidFill>
              <a:latin typeface="+mn-lt"/>
            </a:endParaRPr>
          </a:p>
          <a:p>
            <a:pPr marL="800100" lvl="1" indent="-342900" algn="just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praktická stáž, </a:t>
            </a:r>
            <a:r>
              <a:rPr lang="cs-CZ" sz="1400" dirty="0" smtClean="0">
                <a:latin typeface="+mn-lt"/>
              </a:rPr>
              <a:t> v rozsahu nejméně 20 hodin týdně. </a:t>
            </a:r>
            <a:endParaRPr lang="cs-CZ" altLang="cs-CZ" sz="1400" b="1" dirty="0" smtClean="0">
              <a:solidFill>
                <a:srgbClr val="FF0000"/>
              </a:solidFill>
              <a:latin typeface="+mn-lt"/>
            </a:endParaRP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400" dirty="0" smtClean="0">
                <a:latin typeface="+mn-lt"/>
              </a:rPr>
              <a:t>Délka jednoho pobytu (studium nebo stáž) je </a:t>
            </a:r>
            <a:r>
              <a:rPr lang="cs-CZ" altLang="cs-CZ" sz="1400" b="1" dirty="0" smtClean="0">
                <a:latin typeface="+mn-lt"/>
              </a:rPr>
              <a:t>2 - 12 </a:t>
            </a:r>
            <a:r>
              <a:rPr lang="cs-CZ" altLang="cs-CZ" sz="1400" b="1" dirty="0">
                <a:latin typeface="+mn-lt"/>
              </a:rPr>
              <a:t>měsíců </a:t>
            </a:r>
            <a:r>
              <a:rPr lang="cs-CZ" altLang="cs-CZ" sz="1400" b="1" dirty="0" smtClean="0">
                <a:latin typeface="+mn-lt"/>
              </a:rPr>
              <a:t>v jednom akademickém roce</a:t>
            </a:r>
            <a:r>
              <a:rPr lang="cs-CZ" altLang="cs-CZ" sz="1400" dirty="0" smtClean="0">
                <a:latin typeface="+mn-lt"/>
              </a:rPr>
              <a:t>, </a:t>
            </a:r>
            <a:r>
              <a:rPr lang="cs-CZ" altLang="cs-CZ" sz="1400" b="1" dirty="0" smtClean="0">
                <a:latin typeface="+mn-lt"/>
              </a:rPr>
              <a:t>minimálně 60 </a:t>
            </a:r>
            <a:r>
              <a:rPr lang="cs-CZ" altLang="cs-CZ" sz="1400" b="1" dirty="0">
                <a:latin typeface="+mn-lt"/>
              </a:rPr>
              <a:t>dní </a:t>
            </a:r>
            <a:r>
              <a:rPr lang="cs-CZ" altLang="cs-CZ" sz="1400" dirty="0" smtClean="0">
                <a:latin typeface="+mn-lt"/>
              </a:rPr>
              <a:t>souvisle. </a:t>
            </a:r>
            <a:r>
              <a:rPr lang="cs-CZ" altLang="cs-CZ" sz="1400" dirty="0">
                <a:latin typeface="+mn-lt"/>
              </a:rPr>
              <a:t>Pokud pobyt začíná a končí víkendem, nezapočítávají se.</a:t>
            </a:r>
            <a:r>
              <a:rPr lang="cs-CZ" altLang="cs-CZ" sz="1400" dirty="0" smtClean="0">
                <a:latin typeface="+mn-lt"/>
              </a:rPr>
              <a:t> </a:t>
            </a:r>
            <a:r>
              <a:rPr lang="cs-CZ" altLang="cs-CZ" sz="1400" b="1" dirty="0" smtClean="0">
                <a:latin typeface="+mn-lt"/>
              </a:rPr>
              <a:t>U doktorandů </a:t>
            </a:r>
            <a:r>
              <a:rPr lang="cs-CZ" altLang="cs-CZ" sz="1400" dirty="0" smtClean="0">
                <a:latin typeface="+mn-lt"/>
              </a:rPr>
              <a:t>jsou možné i </a:t>
            </a:r>
            <a:r>
              <a:rPr lang="cs-CZ" altLang="cs-CZ" sz="1400" b="1" dirty="0" smtClean="0">
                <a:latin typeface="+mn-lt"/>
              </a:rPr>
              <a:t>krátkodobé pobyty v délce 5-30 dní. </a:t>
            </a: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1400" dirty="0" smtClean="0">
              <a:latin typeface="+mn-lt"/>
            </a:endParaRP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400" b="1" dirty="0" smtClean="0">
                <a:latin typeface="+mn-lt"/>
              </a:rPr>
              <a:t>Maximální celková délka</a:t>
            </a:r>
            <a:r>
              <a:rPr lang="cs-CZ" altLang="cs-CZ" sz="1400" dirty="0" smtClean="0">
                <a:latin typeface="+mn-lt"/>
              </a:rPr>
              <a:t>, tj. součet jednotlivých pobytů </a:t>
            </a:r>
            <a:r>
              <a:rPr lang="cs-CZ" altLang="cs-CZ" sz="1400" dirty="0">
                <a:latin typeface="+mn-lt"/>
              </a:rPr>
              <a:t>včetně </a:t>
            </a:r>
            <a:r>
              <a:rPr lang="cs-CZ" altLang="cs-CZ" sz="1400" dirty="0" smtClean="0">
                <a:latin typeface="+mn-lt"/>
              </a:rPr>
              <a:t>absolventského za jednotlivé úseky (za bakalářské, navazující magisterské a doktorské studium) </a:t>
            </a:r>
            <a:r>
              <a:rPr lang="cs-CZ" altLang="cs-CZ" sz="1400" b="1" dirty="0" smtClean="0">
                <a:latin typeface="+mn-lt"/>
              </a:rPr>
              <a:t>je 12 měsíců</a:t>
            </a:r>
            <a:r>
              <a:rPr lang="cs-CZ" altLang="cs-CZ" sz="1400" dirty="0" smtClean="0">
                <a:latin typeface="+mn-lt"/>
              </a:rPr>
              <a:t>. U souvislého magisterského studijního programu nemůže součet délky jednotlivých pobytů převýšit </a:t>
            </a:r>
            <a:r>
              <a:rPr lang="cs-CZ" altLang="cs-CZ" sz="1400" b="1" dirty="0" smtClean="0">
                <a:latin typeface="+mn-lt"/>
              </a:rPr>
              <a:t>24 měsíců</a:t>
            </a:r>
            <a:r>
              <a:rPr lang="cs-CZ" altLang="cs-CZ" sz="1400" dirty="0" smtClean="0">
                <a:latin typeface="+mn-lt"/>
              </a:rPr>
              <a:t>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b="1" dirty="0">
              <a:solidFill>
                <a:srgbClr val="00B050"/>
              </a:solidFill>
              <a:latin typeface="+mn-lt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400" b="1" dirty="0" smtClean="0">
                <a:solidFill>
                  <a:srgbClr val="000000"/>
                </a:solidFill>
                <a:latin typeface="+mn-lt"/>
              </a:rPr>
              <a:t>Vybrat vhodnou instituci </a:t>
            </a:r>
          </a:p>
          <a:p>
            <a:pPr marL="7992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podle 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znalosti cizího jazyka</a:t>
            </a:r>
          </a:p>
          <a:p>
            <a:pPr marL="7992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z nabídky míst na partnerských univerzitách </a:t>
            </a:r>
            <a:endParaRPr lang="cs-CZ" sz="1400" dirty="0" smtClean="0">
              <a:solidFill>
                <a:srgbClr val="7030A0"/>
              </a:solidFill>
              <a:latin typeface="+mn-lt"/>
            </a:endParaRPr>
          </a:p>
          <a:p>
            <a:pPr marL="7992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s ohledem na reference účastníků (záložka „</a:t>
            </a:r>
            <a:r>
              <a:rPr lang="cs-CZ" sz="1400" i="1" dirty="0" smtClean="0">
                <a:solidFill>
                  <a:srgbClr val="000000"/>
                </a:solidFill>
                <a:latin typeface="+mn-lt"/>
              </a:rPr>
              <a:t>Eseje o stážích</a:t>
            </a: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“ na </a:t>
            </a:r>
            <a:r>
              <a:rPr lang="cs-CZ" sz="1400" dirty="0" smtClean="0">
                <a:latin typeface="+mn-lt"/>
              </a:rPr>
              <a:t>webu 2. LF UK) </a:t>
            </a:r>
          </a:p>
          <a:p>
            <a:pPr marL="7992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inspirovat se můžete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 i na webu </a:t>
            </a: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UK Charles </a:t>
            </a:r>
            <a:r>
              <a:rPr lang="cs-CZ" sz="1400" dirty="0" err="1" smtClean="0">
                <a:solidFill>
                  <a:srgbClr val="000000"/>
                </a:solidFill>
                <a:latin typeface="+mn-lt"/>
              </a:rPr>
              <a:t>Abroad</a:t>
            </a:r>
            <a:endParaRPr lang="cs-CZ" sz="1400" u="sng" dirty="0" smtClean="0">
              <a:latin typeface="+mn-lt"/>
            </a:endParaRPr>
          </a:p>
          <a:p>
            <a:pPr marL="7992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400" dirty="0" smtClean="0">
              <a:latin typeface="+mn-lt"/>
            </a:endParaRPr>
          </a:p>
          <a:p>
            <a:pPr marL="0" lvl="5" algn="just">
              <a:spcBef>
                <a:spcPts val="200"/>
              </a:spcBef>
              <a:defRPr/>
            </a:pPr>
            <a:r>
              <a:rPr lang="cs-CZ" sz="1400" dirty="0" smtClean="0">
                <a:latin typeface="+mn-lt"/>
              </a:rPr>
              <a:t>_________________________________</a:t>
            </a:r>
          </a:p>
          <a:p>
            <a:pPr marL="0" lvl="5" algn="just">
              <a:spcBef>
                <a:spcPts val="200"/>
              </a:spcBef>
              <a:defRPr/>
            </a:pPr>
            <a:r>
              <a:rPr lang="cs-CZ" sz="1200" i="1" dirty="0" smtClean="0">
                <a:latin typeface="+mn-lt"/>
              </a:rPr>
              <a:t>Praktickou </a:t>
            </a:r>
            <a:r>
              <a:rPr lang="cs-CZ" sz="1200" b="1" i="1" dirty="0">
                <a:latin typeface="+mn-lt"/>
              </a:rPr>
              <a:t>stáž </a:t>
            </a:r>
            <a:r>
              <a:rPr lang="cs-CZ" sz="1200" i="1" dirty="0">
                <a:latin typeface="+mn-lt"/>
              </a:rPr>
              <a:t>lze uskutečnit </a:t>
            </a:r>
            <a:r>
              <a:rPr lang="cs-CZ" sz="1200" b="1" i="1" dirty="0">
                <a:latin typeface="+mn-lt"/>
              </a:rPr>
              <a:t>i na jiné </a:t>
            </a:r>
            <a:r>
              <a:rPr lang="cs-CZ" sz="1200" b="1" i="1" dirty="0" smtClean="0">
                <a:latin typeface="+mn-lt"/>
              </a:rPr>
              <a:t>relevantní odborné </a:t>
            </a:r>
            <a:r>
              <a:rPr lang="cs-CZ" sz="1200" b="1" i="1" dirty="0">
                <a:latin typeface="+mn-lt"/>
              </a:rPr>
              <a:t>instituci </a:t>
            </a:r>
            <a:r>
              <a:rPr lang="cs-CZ" sz="1200" i="1" dirty="0">
                <a:latin typeface="+mn-lt"/>
              </a:rPr>
              <a:t>(např. </a:t>
            </a:r>
            <a:r>
              <a:rPr lang="cs-CZ" sz="1200" i="1" dirty="0" smtClean="0">
                <a:latin typeface="+mn-lt"/>
              </a:rPr>
              <a:t>v nemocnici, výzkumném ústavu, akademii věd, v rehabilitačním zařízení, apod.), se kterou </a:t>
            </a:r>
            <a:r>
              <a:rPr lang="cs-CZ" sz="1200" i="1" dirty="0">
                <a:latin typeface="+mn-lt"/>
              </a:rPr>
              <a:t>se sami </a:t>
            </a:r>
            <a:r>
              <a:rPr lang="cs-CZ" sz="1200" i="1" dirty="0" smtClean="0">
                <a:latin typeface="+mn-lt"/>
              </a:rPr>
              <a:t>domluvíte. K přihlášce přiložíte </a:t>
            </a:r>
            <a:r>
              <a:rPr lang="cs-CZ" sz="1200" b="1" i="1" dirty="0" smtClean="0">
                <a:latin typeface="+mn-lt"/>
              </a:rPr>
              <a:t>předběžný </a:t>
            </a:r>
            <a:r>
              <a:rPr lang="cs-CZ" sz="1200" b="1" i="1" dirty="0">
                <a:latin typeface="+mn-lt"/>
              </a:rPr>
              <a:t>písemný </a:t>
            </a:r>
            <a:r>
              <a:rPr lang="cs-CZ" sz="1200" b="1" i="1" dirty="0" smtClean="0">
                <a:latin typeface="+mn-lt"/>
              </a:rPr>
              <a:t>souhlas </a:t>
            </a:r>
            <a:r>
              <a:rPr lang="cs-CZ" sz="1200" i="1" dirty="0">
                <a:latin typeface="+mn-lt"/>
              </a:rPr>
              <a:t>s přijetím </a:t>
            </a:r>
            <a:r>
              <a:rPr lang="cs-CZ" sz="1200" i="1" dirty="0" smtClean="0">
                <a:latin typeface="+mn-lt"/>
              </a:rPr>
              <a:t>na stáž od zahraniční instituce. </a:t>
            </a:r>
            <a:r>
              <a:rPr lang="cs-CZ" altLang="cs-CZ" sz="1200" i="1" dirty="0" smtClean="0">
                <a:latin typeface="+mn-lt"/>
              </a:rPr>
              <a:t>Účelem praktické stáže není získávat kredity, tj. v přihlášce student uvede </a:t>
            </a:r>
            <a:r>
              <a:rPr lang="cs-CZ" altLang="cs-CZ" sz="1200" b="1" i="1" dirty="0" smtClean="0">
                <a:latin typeface="+mn-lt"/>
              </a:rPr>
              <a:t>0 kreditů</a:t>
            </a:r>
            <a:r>
              <a:rPr lang="cs-CZ" altLang="cs-CZ" sz="1200" dirty="0" smtClean="0">
                <a:latin typeface="+mn-lt"/>
              </a:rPr>
              <a:t>.</a:t>
            </a:r>
            <a:endParaRPr lang="cs-CZ" altLang="cs-CZ" sz="1200" dirty="0">
              <a:latin typeface="+mn-lt"/>
            </a:endParaRPr>
          </a:p>
          <a:p>
            <a:pPr marL="36000" lvl="5" indent="-126000">
              <a:spcBef>
                <a:spcPts val="200"/>
              </a:spcBef>
              <a:defRPr/>
            </a:pPr>
            <a:endParaRPr lang="cs-CZ" sz="1200" dirty="0">
              <a:latin typeface="+mn-lt"/>
            </a:endParaRPr>
          </a:p>
          <a:p>
            <a:pPr marL="4563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 smtClean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3" y="890955"/>
            <a:ext cx="11515061" cy="86750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Podmínky</a:t>
            </a:r>
            <a:r>
              <a:rPr lang="cs-CZ" altLang="cs-CZ" sz="4000" b="1" dirty="0">
                <a:latin typeface="+mn-lt"/>
              </a:rPr>
              <a:t> </a:t>
            </a:r>
            <a:r>
              <a:rPr lang="cs-CZ" altLang="cs-CZ" sz="4000" b="1" dirty="0" smtClean="0">
                <a:solidFill>
                  <a:srgbClr val="ED1C29"/>
                </a:solidFill>
                <a:latin typeface="+mn-lt"/>
              </a:rPr>
              <a:t>výjezdu</a:t>
            </a:r>
            <a:endParaRPr lang="cs-CZ" altLang="cs-CZ" sz="40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51333" y="2000738"/>
            <a:ext cx="10840482" cy="4376616"/>
          </a:xfrm>
        </p:spPr>
        <p:txBody>
          <a:bodyPr rtlCol="0">
            <a:normAutofit lnSpcReduction="10000"/>
          </a:bodyPr>
          <a:lstStyle/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/>
              <a:t>Status studenta. </a:t>
            </a:r>
            <a:r>
              <a:rPr lang="cs-CZ" sz="1500" dirty="0"/>
              <a:t>Musíte být </a:t>
            </a:r>
            <a:r>
              <a:rPr lang="cs-CZ" sz="1500" dirty="0" smtClean="0"/>
              <a:t>zapsán/a </a:t>
            </a:r>
            <a:r>
              <a:rPr lang="cs-CZ" sz="1500" dirty="0"/>
              <a:t>ke </a:t>
            </a:r>
            <a:r>
              <a:rPr lang="cs-CZ" sz="1500" dirty="0" smtClean="0"/>
              <a:t>řádnému studiu </a:t>
            </a:r>
            <a:r>
              <a:rPr lang="cs-CZ" sz="1500" dirty="0"/>
              <a:t>v době, kdy se o pobyt </a:t>
            </a:r>
            <a:r>
              <a:rPr lang="cs-CZ" sz="1500" dirty="0" smtClean="0"/>
              <a:t>ucházíte a také během </a:t>
            </a:r>
            <a:r>
              <a:rPr lang="cs-CZ" sz="1500" dirty="0"/>
              <a:t>celé doby pobytu. </a:t>
            </a:r>
            <a:endParaRPr lang="cs-CZ" sz="1500" dirty="0" smtClean="0"/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Pobyt</a:t>
            </a:r>
            <a:r>
              <a:rPr lang="cs-CZ" sz="1500" dirty="0" smtClean="0">
                <a:solidFill>
                  <a:srgbClr val="00B050"/>
                </a:solidFill>
              </a:rPr>
              <a:t> </a:t>
            </a:r>
            <a:r>
              <a:rPr lang="cs-CZ" sz="1500" dirty="0"/>
              <a:t>můžete </a:t>
            </a:r>
            <a:r>
              <a:rPr lang="cs-CZ" sz="1500" b="1" dirty="0"/>
              <a:t>absolvovat </a:t>
            </a:r>
            <a:r>
              <a:rPr lang="cs-CZ" sz="1500" b="1" dirty="0">
                <a:solidFill>
                  <a:srgbClr val="000000"/>
                </a:solidFill>
              </a:rPr>
              <a:t>od 2. </a:t>
            </a:r>
            <a:r>
              <a:rPr lang="cs-CZ" sz="1500" b="1" dirty="0" smtClean="0">
                <a:solidFill>
                  <a:srgbClr val="000000"/>
                </a:solidFill>
              </a:rPr>
              <a:t>ročníku</a:t>
            </a:r>
            <a:r>
              <a:rPr lang="cs-CZ" sz="1500" dirty="0" smtClean="0"/>
              <a:t>. Žádat lze již v 1. ročníku. Na </a:t>
            </a:r>
            <a:r>
              <a:rPr lang="cs-CZ" sz="1500" dirty="0"/>
              <a:t>stáž je možné vycestovat už o </a:t>
            </a:r>
            <a:r>
              <a:rPr lang="cs-CZ" sz="1500" dirty="0" smtClean="0"/>
              <a:t>prvních </a:t>
            </a:r>
            <a:r>
              <a:rPr lang="cs-CZ" sz="1500" dirty="0"/>
              <a:t>prázdninách, po splnění </a:t>
            </a:r>
            <a:r>
              <a:rPr lang="cs-CZ" sz="1500" dirty="0" smtClean="0"/>
              <a:t>studijních povinností </a:t>
            </a:r>
            <a:r>
              <a:rPr lang="cs-CZ" sz="1500" dirty="0"/>
              <a:t>1. ročníku</a:t>
            </a:r>
            <a:r>
              <a:rPr lang="cs-CZ" sz="1500" dirty="0" smtClean="0"/>
              <a:t>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Studenti doktorského studia mohou vyjet od druhého semestru 1. ročníku</a:t>
            </a:r>
            <a:r>
              <a:rPr lang="cs-CZ" sz="1500" dirty="0" smtClean="0">
                <a:solidFill>
                  <a:srgbClr val="00B050"/>
                </a:solidFill>
              </a:rPr>
              <a:t>.</a:t>
            </a:r>
            <a:endParaRPr lang="cs-CZ" sz="1500" dirty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Splnění </a:t>
            </a:r>
            <a:r>
              <a:rPr lang="cs-CZ" sz="1500" b="1" dirty="0"/>
              <a:t>podmínek k </a:t>
            </a:r>
            <a:r>
              <a:rPr lang="cs-CZ" sz="1500" b="1" dirty="0" smtClean="0"/>
              <a:t>účasti ve výběrovém řízení</a:t>
            </a:r>
            <a:r>
              <a:rPr lang="cs-CZ" sz="1500" dirty="0" smtClean="0"/>
              <a:t>. Více informací v dokumentu „ </a:t>
            </a:r>
            <a:r>
              <a:rPr lang="cs-CZ" sz="1500" i="1" dirty="0" smtClean="0"/>
              <a:t>Požadavky a průběh VŘ Erasmus</a:t>
            </a:r>
            <a:r>
              <a:rPr lang="cs-CZ" sz="1500" dirty="0" smtClean="0"/>
              <a:t>“ na webu 2. LF UK.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 smtClean="0"/>
              <a:t>Závazné přijetí nominace</a:t>
            </a:r>
            <a:r>
              <a:rPr lang="cs-CZ" sz="1500" dirty="0" smtClean="0"/>
              <a:t>, která vám bude nabídnuta po rozhodnutí výběrové komise.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Zaslání </a:t>
            </a:r>
            <a:r>
              <a:rPr lang="cs-CZ" sz="1500" b="1" dirty="0" smtClean="0"/>
              <a:t>čestného prohlášení o přijetí nominace </a:t>
            </a:r>
            <a:r>
              <a:rPr lang="cs-CZ" sz="1500" dirty="0" smtClean="0"/>
              <a:t>referentce, </a:t>
            </a:r>
            <a:r>
              <a:rPr lang="cs-CZ" sz="1500" dirty="0" smtClean="0">
                <a:hlinkClick r:id="rId3"/>
              </a:rPr>
              <a:t>dana.basarova@lfmotol.cuni.cz</a:t>
            </a:r>
            <a:r>
              <a:rPr lang="cs-CZ" sz="1500" dirty="0" smtClean="0"/>
              <a:t>. Formulář na webu.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 smtClean="0"/>
              <a:t>Založení a vyplnění přihlášky </a:t>
            </a:r>
            <a:r>
              <a:rPr lang="cs-CZ" sz="1500" dirty="0" smtClean="0"/>
              <a:t>do webové aplikace UK.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 smtClean="0"/>
              <a:t>Případné vyplnění další </a:t>
            </a:r>
            <a:r>
              <a:rPr lang="cs-CZ" sz="1500" dirty="0" smtClean="0"/>
              <a:t>zahraniční stranou žádané dokumentace.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Vyřízení </a:t>
            </a:r>
            <a:r>
              <a:rPr lang="cs-CZ" sz="1500" b="1" dirty="0" smtClean="0"/>
              <a:t>uznání studia/stáže </a:t>
            </a:r>
            <a:r>
              <a:rPr lang="cs-CZ" sz="1500" dirty="0" smtClean="0"/>
              <a:t>formou žádostí.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Zaslání vámi podepsané přihlášky a žádostí o uznání referentce.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 smtClean="0"/>
              <a:t>Odeslání</a:t>
            </a:r>
            <a:r>
              <a:rPr lang="cs-CZ" sz="1500" dirty="0" smtClean="0"/>
              <a:t> na zahraniční instituci.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dirty="0" smtClean="0"/>
              <a:t>Je-li žádáno, </a:t>
            </a:r>
            <a:r>
              <a:rPr lang="cs-CZ" sz="1500" b="1" dirty="0" smtClean="0"/>
              <a:t>nahrání </a:t>
            </a:r>
            <a:r>
              <a:rPr lang="cs-CZ" sz="1500" dirty="0" smtClean="0"/>
              <a:t>do jejich systému, včetně dalších příloh.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500" b="1" dirty="0" smtClean="0"/>
              <a:t>Informování referentky </a:t>
            </a:r>
            <a:r>
              <a:rPr lang="cs-CZ" sz="1500" dirty="0" smtClean="0"/>
              <a:t>o odeslání do zahraničí.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dirty="0" smtClean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2253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78523"/>
            <a:ext cx="10283092" cy="169593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Specifické požadavky </a:t>
            </a:r>
            <a:br>
              <a:rPr lang="cs-CZ" sz="40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pro Velkou Británii a Švýcarsko</a:t>
            </a:r>
            <a:endParaRPr 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368430"/>
            <a:ext cx="5171831" cy="2070262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cs-CZ" sz="1600" dirty="0" smtClean="0"/>
              <a:t>Na Erasmus lze vyjet také do těchto zemí. </a:t>
            </a:r>
          </a:p>
          <a:p>
            <a:pPr>
              <a:lnSpc>
                <a:spcPts val="2000"/>
              </a:lnSpc>
            </a:pPr>
            <a:r>
              <a:rPr lang="cs-CZ" sz="1600" dirty="0" smtClean="0"/>
              <a:t>Pravidla se průběžně mění. Pokud uvažujete o výjezdu, doporučujeme se předem informovat  - na webu 2. LF UK, případně u referentky.</a:t>
            </a:r>
          </a:p>
          <a:p>
            <a:pPr>
              <a:lnSpc>
                <a:spcPts val="2000"/>
              </a:lnSpc>
            </a:pPr>
            <a:r>
              <a:rPr lang="cs-CZ" sz="1600" dirty="0" smtClean="0"/>
              <a:t>Od 2. 4. 2025 je pro vstup do Velké </a:t>
            </a:r>
            <a:r>
              <a:rPr lang="cs-CZ" sz="1600" dirty="0"/>
              <a:t>B</a:t>
            </a:r>
            <a:r>
              <a:rPr lang="cs-CZ" sz="1600" dirty="0" smtClean="0"/>
              <a:t>ritánie </a:t>
            </a:r>
            <a:r>
              <a:rPr lang="cs-CZ" sz="1600" b="1" dirty="0" smtClean="0"/>
              <a:t>povinná registrace</a:t>
            </a:r>
            <a:r>
              <a:rPr lang="cs-CZ" sz="1600" dirty="0" smtClean="0"/>
              <a:t> v systému ETA.</a:t>
            </a: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7C600355-5AB5-72FC-D658-70863F754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6769" y="3318020"/>
            <a:ext cx="4892431" cy="29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722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22" y="986316"/>
            <a:ext cx="11536325" cy="79995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Požadavky k výběrovému řízení</a:t>
            </a:r>
            <a:endParaRPr lang="cs-CZ" altLang="cs-CZ" sz="4000" b="1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47425" y="1867877"/>
            <a:ext cx="10432109" cy="4556369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1400" b="1" dirty="0" smtClean="0"/>
              <a:t>Podat žádost. </a:t>
            </a:r>
            <a:r>
              <a:rPr lang="cs-CZ" sz="1400" dirty="0" smtClean="0"/>
              <a:t>Formulář</a:t>
            </a:r>
            <a:r>
              <a:rPr lang="cs-CZ" sz="1400" b="1" dirty="0" smtClean="0"/>
              <a:t> </a:t>
            </a:r>
            <a:r>
              <a:rPr lang="cs-CZ" sz="1400" dirty="0" smtClean="0"/>
              <a:t>naleznete</a:t>
            </a:r>
            <a:r>
              <a:rPr lang="cs-CZ" sz="1400" b="1" dirty="0" smtClean="0"/>
              <a:t>  na webu 2. LF UK.</a:t>
            </a:r>
            <a:r>
              <a:rPr lang="cs-CZ" sz="1400" dirty="0" smtClean="0"/>
              <a:t> V žádosti </a:t>
            </a:r>
            <a:r>
              <a:rPr lang="cs-CZ" sz="1400" b="1" dirty="0" smtClean="0"/>
              <a:t>zaškrtnete typ pobytu</a:t>
            </a:r>
            <a:r>
              <a:rPr lang="cs-CZ" sz="1400" dirty="0" smtClean="0"/>
              <a:t>, uveďte </a:t>
            </a:r>
            <a:r>
              <a:rPr lang="cs-CZ" sz="1400" b="1" dirty="0" smtClean="0"/>
              <a:t>studijní průměr za ukončené ročníky</a:t>
            </a:r>
            <a:r>
              <a:rPr lang="cs-CZ" sz="1400" dirty="0" smtClean="0"/>
              <a:t> (vypočten se zahrnutím neúspěšných pokusů).</a:t>
            </a:r>
            <a:endParaRPr lang="cs-CZ" sz="1400" strike="sngStrike" dirty="0" smtClean="0"/>
          </a:p>
          <a:p>
            <a:pPr marL="342900" indent="-34290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1400" dirty="0" smtClean="0"/>
              <a:t>Stručný </a:t>
            </a:r>
            <a:r>
              <a:rPr lang="cs-CZ" sz="1400" b="1" dirty="0" smtClean="0"/>
              <a:t>životopis</a:t>
            </a:r>
            <a:r>
              <a:rPr lang="cs-CZ" sz="1400" dirty="0" smtClean="0"/>
              <a:t> (v češtině nebo angličtině).</a:t>
            </a:r>
          </a:p>
          <a:p>
            <a:pPr marL="342900" indent="-34290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1400" b="1" dirty="0" smtClean="0"/>
              <a:t>Studijní plán / program praktické stáže. </a:t>
            </a:r>
            <a:r>
              <a:rPr lang="cs-CZ" sz="1400" dirty="0"/>
              <a:t>Nahrazuje motivační </a:t>
            </a:r>
            <a:r>
              <a:rPr lang="cs-CZ" sz="1400" dirty="0" smtClean="0"/>
              <a:t>dopis v max. rozsahu jedna strana A4. </a:t>
            </a:r>
            <a:r>
              <a:rPr lang="cs-CZ" sz="1400" dirty="0"/>
              <a:t>Zdůvodněte volbu instituce, výběr </a:t>
            </a:r>
            <a:r>
              <a:rPr lang="cs-CZ" sz="1400" dirty="0" smtClean="0"/>
              <a:t>předmětů/program stáže. </a:t>
            </a:r>
            <a:r>
              <a:rPr lang="cs-CZ" sz="1400" dirty="0"/>
              <a:t>Uveďte, jak </a:t>
            </a:r>
            <a:r>
              <a:rPr lang="cs-CZ" sz="1400" dirty="0" smtClean="0"/>
              <a:t>studium/stáž zakomponujete </a:t>
            </a:r>
            <a:r>
              <a:rPr lang="cs-CZ" sz="1400" dirty="0"/>
              <a:t>do vašeho studijního plánu na 2. LF </a:t>
            </a:r>
            <a:r>
              <a:rPr lang="cs-CZ" sz="1400" dirty="0" smtClean="0"/>
              <a:t>UK a </a:t>
            </a:r>
            <a:r>
              <a:rPr lang="cs-CZ" sz="1400" dirty="0"/>
              <a:t>jaký očekáváte </a:t>
            </a:r>
            <a:r>
              <a:rPr lang="cs-CZ" sz="1400" dirty="0" smtClean="0"/>
              <a:t>přínos, pro </a:t>
            </a:r>
            <a:r>
              <a:rPr lang="cs-CZ" sz="1400" dirty="0"/>
              <a:t>každou destinaci </a:t>
            </a:r>
            <a:r>
              <a:rPr lang="cs-CZ" sz="1400" dirty="0" smtClean="0"/>
              <a:t>zvlášť, pokud žádáte o více pobytů. U stáže, nejedná-li se o pobyt na partnerské instituci, doložte předběžné vyjádření k přijetí od zahraniční instituce (kde - jaké oddělení, od kdy - do kdy, kdo bude mentorem).</a:t>
            </a:r>
            <a:endParaRPr lang="cs-CZ" sz="1400" dirty="0"/>
          </a:p>
          <a:p>
            <a:pPr marL="342900" indent="-34290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1400" dirty="0" smtClean="0"/>
              <a:t>Odůvodněte či prokažte </a:t>
            </a:r>
            <a:r>
              <a:rPr lang="cs-CZ" sz="1400" b="1" dirty="0" smtClean="0"/>
              <a:t>jazykovou </a:t>
            </a:r>
            <a:r>
              <a:rPr lang="cs-CZ" sz="1400" b="1" dirty="0"/>
              <a:t>způsobilost</a:t>
            </a:r>
            <a:r>
              <a:rPr lang="cs-CZ" sz="1400" dirty="0"/>
              <a:t> </a:t>
            </a:r>
            <a:r>
              <a:rPr lang="cs-CZ" sz="1400" dirty="0" smtClean="0"/>
              <a:t>minimálně na úrovni B2, doložte odpovídajícím certifikátem, ne starším než 5 let. Lze nahradit přezkoušením na Ústavu jazyků 2. LF UK (němčina</a:t>
            </a:r>
            <a:r>
              <a:rPr lang="cs-CZ" sz="1400" dirty="0"/>
              <a:t>, </a:t>
            </a:r>
            <a:r>
              <a:rPr lang="cs-CZ" sz="1400" dirty="0" smtClean="0"/>
              <a:t>francouzština, španělština, italština). Státní </a:t>
            </a:r>
            <a:r>
              <a:rPr lang="cs-CZ" sz="1400" dirty="0"/>
              <a:t>maturitní </a:t>
            </a:r>
            <a:r>
              <a:rPr lang="cs-CZ" sz="1400" dirty="0" smtClean="0"/>
              <a:t>zkouška odpovídá znalosti na úrovni B1. Pro potřeby angličtiny se uznává zkouška z anglické terminologie ve druhém ročníku studia na 2. LF UK. Není nutné dokládat. Aktuální termíny </a:t>
            </a:r>
            <a:r>
              <a:rPr lang="cs-CZ" sz="1400" dirty="0"/>
              <a:t>zkoušek na Ústavu </a:t>
            </a:r>
            <a:r>
              <a:rPr lang="cs-CZ" sz="1400" dirty="0" smtClean="0"/>
              <a:t>jazyků 2. LF UK jsou </a:t>
            </a:r>
            <a:r>
              <a:rPr lang="cs-CZ" sz="1400" dirty="0"/>
              <a:t>zveřejňovány na </a:t>
            </a:r>
            <a:r>
              <a:rPr lang="cs-CZ" sz="1400" dirty="0" smtClean="0"/>
              <a:t>webu </a:t>
            </a:r>
            <a:r>
              <a:rPr lang="cs-CZ" sz="1400" dirty="0"/>
              <a:t>fakulty. </a:t>
            </a:r>
            <a:endParaRPr lang="cs-CZ" sz="1400" dirty="0" smtClean="0"/>
          </a:p>
          <a:p>
            <a:pPr marL="342900" indent="-342900" algn="just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cs-CZ" sz="1400" dirty="0" smtClean="0"/>
              <a:t>Je-li možné, přiložte potvrzení </a:t>
            </a:r>
            <a:r>
              <a:rPr lang="cs-CZ" sz="1400" dirty="0"/>
              <a:t>o </a:t>
            </a:r>
            <a:r>
              <a:rPr lang="cs-CZ" sz="1400" b="1" dirty="0" err="1" smtClean="0"/>
              <a:t>extrakurikulárních</a:t>
            </a:r>
            <a:r>
              <a:rPr lang="cs-CZ" sz="1400" dirty="0" smtClean="0"/>
              <a:t> </a:t>
            </a:r>
            <a:r>
              <a:rPr lang="cs-CZ" sz="1400" b="1" dirty="0"/>
              <a:t>aktivitách </a:t>
            </a:r>
            <a:r>
              <a:rPr lang="cs-CZ" sz="1400" dirty="0"/>
              <a:t>v době </a:t>
            </a:r>
            <a:r>
              <a:rPr lang="cs-CZ" sz="1400" dirty="0" smtClean="0"/>
              <a:t>studia na </a:t>
            </a:r>
            <a:r>
              <a:rPr lang="cs-CZ" sz="1400" dirty="0"/>
              <a:t>2. </a:t>
            </a:r>
            <a:r>
              <a:rPr lang="cs-CZ" sz="1400" dirty="0" smtClean="0"/>
              <a:t>LF UK </a:t>
            </a:r>
            <a:r>
              <a:rPr lang="cs-CZ" sz="1400" dirty="0"/>
              <a:t>(</a:t>
            </a:r>
            <a:r>
              <a:rPr lang="cs-CZ" sz="1400" b="1" dirty="0"/>
              <a:t>není předepsaný formulář</a:t>
            </a:r>
            <a:r>
              <a:rPr lang="cs-CZ" sz="1400" dirty="0"/>
              <a:t>) </a:t>
            </a:r>
            <a:r>
              <a:rPr lang="cs-CZ" sz="1400" dirty="0" smtClean="0"/>
              <a:t>– např. pomoc </a:t>
            </a:r>
            <a:r>
              <a:rPr lang="cs-CZ" sz="1400" dirty="0"/>
              <a:t>přijíždějícím studentům, </a:t>
            </a:r>
            <a:r>
              <a:rPr lang="cs-CZ" sz="1400" dirty="0" smtClean="0"/>
              <a:t>dobrovolnictví, studentská odborná </a:t>
            </a:r>
            <a:r>
              <a:rPr lang="cs-CZ" sz="1400" dirty="0"/>
              <a:t>a </a:t>
            </a:r>
            <a:r>
              <a:rPr lang="cs-CZ" sz="1400" dirty="0" smtClean="0"/>
              <a:t>vědecká </a:t>
            </a:r>
            <a:r>
              <a:rPr lang="cs-CZ" sz="1400" dirty="0"/>
              <a:t>činnosti. Vše je nutné doložit </a:t>
            </a:r>
            <a:r>
              <a:rPr lang="cs-CZ" sz="1400" dirty="0" smtClean="0"/>
              <a:t>písemně, upřesněte rozsah počtem dní / odpracovaných hodin za semestr. Podrobnosti naleznete </a:t>
            </a:r>
            <a:r>
              <a:rPr lang="cs-CZ" sz="1400" dirty="0"/>
              <a:t>v dokumentu „ </a:t>
            </a:r>
            <a:r>
              <a:rPr lang="cs-CZ" sz="1400" i="1" dirty="0"/>
              <a:t>Požadavky a průběh VŘ Erasmus</a:t>
            </a:r>
            <a:r>
              <a:rPr lang="cs-CZ" sz="1400" dirty="0"/>
              <a:t>“ na webu </a:t>
            </a:r>
            <a:r>
              <a:rPr lang="cs-CZ" sz="1400" dirty="0" smtClean="0"/>
              <a:t>2. LF UK.</a:t>
            </a:r>
          </a:p>
          <a:p>
            <a:pPr marL="195750" lvl="5" indent="-285750" algn="just">
              <a:lnSpc>
                <a:spcPts val="2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cs-CZ" sz="1400" dirty="0" smtClean="0"/>
          </a:p>
        </p:txBody>
      </p:sp>
      <p:pic>
        <p:nvPicPr>
          <p:cNvPr id="26630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86" y="2862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012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508" y="656492"/>
            <a:ext cx="10939538" cy="157870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000" b="1" dirty="0">
                <a:solidFill>
                  <a:srgbClr val="ED1C29"/>
                </a:solidFill>
                <a:latin typeface="+mn-lt"/>
              </a:rPr>
              <a:t>Výběrové řízení</a:t>
            </a:r>
            <a:endParaRPr lang="cs-CZ" altLang="cs-CZ" sz="4000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08075" y="2524370"/>
            <a:ext cx="10227248" cy="4089082"/>
          </a:xfrm>
        </p:spPr>
        <p:txBody>
          <a:bodyPr rtlCol="0">
            <a:normAutofit/>
          </a:bodyPr>
          <a:lstStyle/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smtClean="0"/>
              <a:t>Aktuální výzvy a nabídky </a:t>
            </a:r>
            <a:r>
              <a:rPr lang="cs-CZ" altLang="cs-CZ" sz="1600" dirty="0" smtClean="0"/>
              <a:t>zveřejňujeme </a:t>
            </a:r>
            <a:r>
              <a:rPr lang="cs-CZ" altLang="cs-CZ" sz="1600" dirty="0"/>
              <a:t>na webu 2</a:t>
            </a:r>
            <a:r>
              <a:rPr lang="cs-CZ" altLang="cs-CZ" sz="1600" dirty="0" smtClean="0"/>
              <a:t>. LF UK, záložka „</a:t>
            </a:r>
            <a:r>
              <a:rPr lang="cs-CZ" altLang="cs-CZ" sz="1600" i="1" dirty="0" smtClean="0"/>
              <a:t>Aktuality zahraničí“</a:t>
            </a:r>
            <a:r>
              <a:rPr lang="cs-CZ" altLang="cs-CZ" sz="1600" dirty="0" smtClean="0"/>
              <a:t>.</a:t>
            </a:r>
            <a:endParaRPr lang="cs-CZ" altLang="cs-CZ" sz="1600" strike="sngStrike" dirty="0" smtClean="0"/>
          </a:p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První výběrové řízení vypisujeme v průběhu ledna.</a:t>
            </a:r>
            <a:r>
              <a:rPr lang="cs-CZ" sz="1600" dirty="0" smtClean="0">
                <a:solidFill>
                  <a:srgbClr val="C55A11"/>
                </a:solidFill>
              </a:rPr>
              <a:t> </a:t>
            </a:r>
            <a:endParaRPr lang="cs-CZ" sz="1600" dirty="0" smtClean="0">
              <a:solidFill>
                <a:srgbClr val="000000"/>
              </a:solidFill>
            </a:endParaRPr>
          </a:p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O</a:t>
            </a:r>
            <a:r>
              <a:rPr lang="cs-CZ" sz="1600" dirty="0"/>
              <a:t> </a:t>
            </a:r>
            <a:r>
              <a:rPr lang="cs-CZ" sz="1600" dirty="0" smtClean="0"/>
              <a:t>počtu přidělených bodů a nominaci </a:t>
            </a:r>
            <a:r>
              <a:rPr lang="cs-CZ" sz="1600" dirty="0"/>
              <a:t>na zahraniční pobyt</a:t>
            </a:r>
            <a:r>
              <a:rPr lang="cs-CZ" sz="1600" b="1" dirty="0"/>
              <a:t> rozhoduje </a:t>
            </a:r>
            <a:r>
              <a:rPr lang="cs-CZ" sz="1600" b="1" dirty="0" smtClean="0"/>
              <a:t>komise</a:t>
            </a:r>
            <a:r>
              <a:rPr lang="cs-CZ" sz="1600" dirty="0" smtClean="0"/>
              <a:t>.</a:t>
            </a:r>
            <a:r>
              <a:rPr lang="cs-CZ" sz="1600" strike="sngStrike" dirty="0" smtClean="0"/>
              <a:t> </a:t>
            </a:r>
          </a:p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solidFill>
                  <a:srgbClr val="000000"/>
                </a:solidFill>
              </a:rPr>
              <a:t>Hlavním </a:t>
            </a:r>
            <a:r>
              <a:rPr lang="cs-CZ" sz="1600" dirty="0" smtClean="0"/>
              <a:t>kritériem</a:t>
            </a:r>
            <a:r>
              <a:rPr lang="cs-CZ" sz="1600" b="1" dirty="0" smtClean="0"/>
              <a:t> </a:t>
            </a:r>
            <a:r>
              <a:rPr lang="cs-CZ" sz="1600" dirty="0" smtClean="0"/>
              <a:t>je </a:t>
            </a:r>
            <a:r>
              <a:rPr lang="cs-CZ" sz="1600" b="1" dirty="0" smtClean="0"/>
              <a:t>vynikající prospěch, dostatečná jazyková způsobilost, kvalitní </a:t>
            </a:r>
            <a:r>
              <a:rPr lang="cs-CZ" sz="1600" b="1" dirty="0" smtClean="0">
                <a:solidFill>
                  <a:srgbClr val="000000"/>
                </a:solidFill>
              </a:rPr>
              <a:t>studijní plán</a:t>
            </a:r>
            <a:r>
              <a:rPr lang="cs-CZ" sz="1600" b="1" dirty="0" smtClean="0"/>
              <a:t>/program stáže a </a:t>
            </a:r>
            <a:r>
              <a:rPr lang="cs-CZ" sz="1600" b="1" dirty="0" err="1" smtClean="0"/>
              <a:t>extrakurikulární</a:t>
            </a:r>
            <a:r>
              <a:rPr lang="cs-CZ" sz="1600" b="1" dirty="0" smtClean="0"/>
              <a:t> aktivity. Student je informován </a:t>
            </a:r>
            <a:r>
              <a:rPr lang="cs-CZ" sz="1600" dirty="0" smtClean="0"/>
              <a:t>o počtu získaných bodů a nominaci emailem.</a:t>
            </a:r>
          </a:p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smtClean="0">
                <a:solidFill>
                  <a:srgbClr val="000000"/>
                </a:solidFill>
              </a:rPr>
              <a:t>Dodatečná </a:t>
            </a:r>
            <a:r>
              <a:rPr lang="cs-CZ" altLang="cs-CZ" sz="1600" b="1" dirty="0">
                <a:solidFill>
                  <a:srgbClr val="000000"/>
                </a:solidFill>
              </a:rPr>
              <a:t>výběrová řízení </a:t>
            </a:r>
            <a:r>
              <a:rPr lang="cs-CZ" altLang="cs-CZ" sz="1600" dirty="0">
                <a:solidFill>
                  <a:srgbClr val="000000"/>
                </a:solidFill>
              </a:rPr>
              <a:t>na neobsazené zahraniční pobyty </a:t>
            </a:r>
            <a:r>
              <a:rPr lang="cs-CZ" altLang="cs-CZ" sz="1600" dirty="0" smtClean="0">
                <a:solidFill>
                  <a:srgbClr val="000000"/>
                </a:solidFill>
              </a:rPr>
              <a:t>vyhlašujeme </a:t>
            </a:r>
            <a:r>
              <a:rPr lang="cs-CZ" altLang="cs-CZ" sz="1600" dirty="0">
                <a:solidFill>
                  <a:srgbClr val="000000"/>
                </a:solidFill>
              </a:rPr>
              <a:t>průběžně na webu </a:t>
            </a:r>
            <a:r>
              <a:rPr lang="cs-CZ" altLang="cs-CZ" sz="1600" dirty="0"/>
              <a:t>2. </a:t>
            </a:r>
            <a:r>
              <a:rPr lang="cs-CZ" altLang="cs-CZ" sz="1600" dirty="0" smtClean="0"/>
              <a:t>LF UK</a:t>
            </a:r>
            <a:r>
              <a:rPr lang="cs-CZ" altLang="cs-CZ" sz="1600" dirty="0" smtClean="0">
                <a:solidFill>
                  <a:srgbClr val="000000"/>
                </a:solidFill>
              </a:rPr>
              <a:t>. </a:t>
            </a:r>
            <a:r>
              <a:rPr lang="cs-CZ" altLang="cs-CZ" sz="1600" dirty="0">
                <a:solidFill>
                  <a:srgbClr val="000000"/>
                </a:solidFill>
              </a:rPr>
              <a:t>Máte-li </a:t>
            </a:r>
            <a:r>
              <a:rPr lang="cs-CZ" altLang="cs-CZ" sz="1600" dirty="0" smtClean="0">
                <a:solidFill>
                  <a:srgbClr val="000000"/>
                </a:solidFill>
              </a:rPr>
              <a:t>zájem </a:t>
            </a:r>
            <a:r>
              <a:rPr lang="cs-CZ" sz="1600" dirty="0" smtClean="0"/>
              <a:t>mimo </a:t>
            </a:r>
            <a:r>
              <a:rPr lang="cs-CZ" sz="1600" dirty="0"/>
              <a:t>termíny vyhlášených </a:t>
            </a:r>
            <a:r>
              <a:rPr lang="cs-CZ" sz="1600" dirty="0" smtClean="0"/>
              <a:t>výběrových řízení, </a:t>
            </a:r>
            <a:r>
              <a:rPr lang="cs-CZ" sz="1600" dirty="0"/>
              <a:t>avizujte referentkám pro </a:t>
            </a:r>
            <a:r>
              <a:rPr lang="cs-CZ" sz="1600" dirty="0" smtClean="0"/>
              <a:t>Erasmus+. Vyřizujeme </a:t>
            </a:r>
            <a:r>
              <a:rPr lang="cs-CZ" sz="1600" dirty="0"/>
              <a:t>individuálně.</a:t>
            </a:r>
          </a:p>
          <a:p>
            <a:pPr marL="285750" indent="-285750" algn="just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6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86" y="2862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241" y="1087917"/>
            <a:ext cx="11515061" cy="140879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Bodování při výběrovém řízení</a:t>
            </a:r>
            <a:endParaRPr 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0906" y="2385391"/>
            <a:ext cx="10081437" cy="41982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600" dirty="0" smtClean="0"/>
              <a:t>Komise ohodnotí (přidělí body) za: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1600" b="1" dirty="0" smtClean="0"/>
              <a:t>prospěch</a:t>
            </a:r>
            <a:endParaRPr lang="cs-CZ" sz="16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1600" b="1" dirty="0" smtClean="0"/>
              <a:t>jazykové znalosti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1600" b="1" dirty="0" smtClean="0"/>
              <a:t>kvalitu </a:t>
            </a:r>
            <a:r>
              <a:rPr lang="cs-CZ" sz="1600" b="1" dirty="0"/>
              <a:t>studijního </a:t>
            </a:r>
            <a:r>
              <a:rPr lang="cs-CZ" sz="1600" b="1" dirty="0" smtClean="0"/>
              <a:t>plánu / náplně stáže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1600" b="1" dirty="0" err="1" smtClean="0"/>
              <a:t>extrakurikulární</a:t>
            </a:r>
            <a:r>
              <a:rPr lang="cs-CZ" sz="1600" b="1" dirty="0" smtClean="0"/>
              <a:t> aktivity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600" dirty="0" smtClean="0"/>
              <a:t>u každého </a:t>
            </a:r>
            <a:r>
              <a:rPr lang="cs-CZ" sz="1600" dirty="0"/>
              <a:t>uchazeče </a:t>
            </a:r>
            <a:r>
              <a:rPr lang="cs-CZ" sz="1600" dirty="0" smtClean="0"/>
              <a:t>(a pro každou destinaci) dle předem stanovených kritérií. </a:t>
            </a:r>
            <a:endParaRPr lang="cs-CZ" sz="16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600" dirty="0" smtClean="0"/>
              <a:t>Podrobné informace naleznete v dokumentu </a:t>
            </a:r>
            <a:r>
              <a:rPr lang="cs-CZ" sz="1600" dirty="0" smtClean="0">
                <a:hlinkClick r:id="rId3"/>
              </a:rPr>
              <a:t>Požadavky a průběh výběrového řízení.</a:t>
            </a:r>
            <a:endParaRPr lang="cs-CZ" sz="1600" dirty="0" smtClean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1600" dirty="0">
              <a:solidFill>
                <a:srgbClr val="00B050"/>
              </a:solidFill>
              <a:hlinkClick r:id="rId4"/>
            </a:endParaRPr>
          </a:p>
        </p:txBody>
      </p:sp>
      <p:pic>
        <p:nvPicPr>
          <p:cNvPr id="7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786" y="3878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170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4754" y="1187938"/>
            <a:ext cx="10515600" cy="116449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Nenominovaní</a:t>
            </a:r>
            <a:endParaRPr lang="cs-CZ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12985" y="2352431"/>
            <a:ext cx="8331200" cy="3790461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rgbClr val="00B050"/>
              </a:solidFill>
            </a:endParaRPr>
          </a:p>
          <a:p>
            <a:pPr algn="just">
              <a:lnSpc>
                <a:spcPts val="2000"/>
              </a:lnSpc>
            </a:pPr>
            <a:r>
              <a:rPr lang="cs-CZ" sz="1600" b="1" dirty="0" smtClean="0"/>
              <a:t>Nabídka míst</a:t>
            </a:r>
            <a:r>
              <a:rPr lang="cs-CZ" sz="1600" dirty="0" smtClean="0"/>
              <a:t>, </a:t>
            </a:r>
            <a:r>
              <a:rPr lang="cs-CZ" sz="1600" dirty="0"/>
              <a:t>z důvodu rušení </a:t>
            </a:r>
            <a:r>
              <a:rPr lang="cs-CZ" sz="1600" dirty="0" smtClean="0"/>
              <a:t>i </a:t>
            </a:r>
            <a:r>
              <a:rPr lang="cs-CZ" sz="1600" dirty="0"/>
              <a:t>nově uzavíraných </a:t>
            </a:r>
            <a:r>
              <a:rPr lang="cs-CZ" sz="1600" dirty="0" smtClean="0"/>
              <a:t>dohod, </a:t>
            </a:r>
            <a:r>
              <a:rPr lang="cs-CZ" sz="1600" dirty="0"/>
              <a:t>se průběžně aktualizuje. Doporučujeme sledovat p</a:t>
            </a:r>
            <a:r>
              <a:rPr lang="cs-CZ" sz="1600" dirty="0" smtClean="0"/>
              <a:t>řehled partnerských institucí a aktuální výzvy na fakultním webu. </a:t>
            </a:r>
          </a:p>
          <a:p>
            <a:pPr algn="just">
              <a:lnSpc>
                <a:spcPts val="2000"/>
              </a:lnSpc>
            </a:pPr>
            <a:endParaRPr lang="cs-CZ" sz="1600" dirty="0" smtClean="0"/>
          </a:p>
          <a:p>
            <a:pPr algn="just">
              <a:lnSpc>
                <a:spcPts val="2000"/>
              </a:lnSpc>
            </a:pPr>
            <a:r>
              <a:rPr lang="cs-CZ" sz="1600" dirty="0" smtClean="0"/>
              <a:t>Praktickou </a:t>
            </a:r>
            <a:r>
              <a:rPr lang="cs-CZ" sz="1600" b="1" dirty="0">
                <a:solidFill>
                  <a:srgbClr val="000000"/>
                </a:solidFill>
              </a:rPr>
              <a:t>stáž si můžete sami </a:t>
            </a:r>
            <a:r>
              <a:rPr lang="cs-CZ" sz="1600" b="1" dirty="0"/>
              <a:t>domluvit </a:t>
            </a:r>
            <a:r>
              <a:rPr lang="cs-CZ" sz="1600" dirty="0" smtClean="0"/>
              <a:t>i na jiné relevantní odborné instituci, nemusí se jednat o univerzitu. Je </a:t>
            </a:r>
            <a:r>
              <a:rPr lang="cs-CZ" sz="1600" dirty="0"/>
              <a:t>nutné předložit </a:t>
            </a:r>
            <a:r>
              <a:rPr lang="cs-CZ" sz="1600" dirty="0" smtClean="0"/>
              <a:t>předběžný </a:t>
            </a:r>
            <a:r>
              <a:rPr lang="cs-CZ" sz="1600" dirty="0"/>
              <a:t>písemný </a:t>
            </a:r>
            <a:r>
              <a:rPr lang="cs-CZ" sz="1600" dirty="0" smtClean="0"/>
              <a:t>souhlas instituce s vaším přijetím (stačí formou emailu).</a:t>
            </a:r>
            <a:endParaRPr lang="cs-CZ" sz="1600" dirty="0"/>
          </a:p>
          <a:p>
            <a:pPr>
              <a:lnSpc>
                <a:spcPts val="2000"/>
              </a:lnSpc>
            </a:pPr>
            <a:endParaRPr lang="cs-CZ" sz="1600" dirty="0">
              <a:solidFill>
                <a:srgbClr val="7030A0"/>
              </a:solidFill>
            </a:endParaRPr>
          </a:p>
          <a:p>
            <a:pPr>
              <a:lnSpc>
                <a:spcPts val="2000"/>
              </a:lnSpc>
            </a:pPr>
            <a:endParaRPr lang="cs-CZ" sz="1600" dirty="0">
              <a:solidFill>
                <a:srgbClr val="7030A0"/>
              </a:solidFill>
            </a:endParaRP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86" y="360659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06489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15241</TotalTime>
  <Words>2963</Words>
  <Application>Microsoft Office PowerPoint</Application>
  <PresentationFormat>Širokoúhlá obrazovka</PresentationFormat>
  <Paragraphs>259</Paragraphs>
  <Slides>26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Motiv Office</vt:lpstr>
      <vt:lpstr>   Erasmus+ https://cuni.cz/UK-39.html  je nástrojem na mobilitu v partnerských a programových zemích EU (vč. Velké Británie a Švýcarska).  Program spolufinancuje Evropská unie a MŠMT ČR.  Vyjet lze na studijní pobyt nebo na praktickou stáž. </vt:lpstr>
      <vt:lpstr> </vt:lpstr>
      <vt:lpstr>Jak začít?</vt:lpstr>
      <vt:lpstr>Podmínky výjezdu</vt:lpstr>
      <vt:lpstr>Specifické požadavky  pro Velkou Británii a Švýcarsko</vt:lpstr>
      <vt:lpstr> Požadavky k výběrovému řízení</vt:lpstr>
      <vt:lpstr>    Výběrové řízení</vt:lpstr>
      <vt:lpstr>Bodování při výběrovém řízení</vt:lpstr>
      <vt:lpstr>Nenominovaní</vt:lpstr>
      <vt:lpstr>Postup po úspěšném výběrovém řízení</vt:lpstr>
      <vt:lpstr>         Projednání uznání studia před odjezdem </vt:lpstr>
      <vt:lpstr>Práce s on-line aplikací UK</vt:lpstr>
      <vt:lpstr>  Minimální počet uznaných kreditů</vt:lpstr>
      <vt:lpstr>Potvrzení pobytu</vt:lpstr>
      <vt:lpstr>Zapsání eurového účtu</vt:lpstr>
      <vt:lpstr>Rozhodnutí o stipendiu</vt:lpstr>
      <vt:lpstr>Změny ve studijním plánu</vt:lpstr>
      <vt:lpstr>Příspěvek na dopravu</vt:lpstr>
      <vt:lpstr>Změny ve studijním plánu</vt:lpstr>
      <vt:lpstr>Povinnosti studenta po návratu</vt:lpstr>
      <vt:lpstr>Postup při uznávání předmětů</vt:lpstr>
      <vt:lpstr>Je nutné v zahraničí absolvovat všechny  předměty zapsané v LA?</vt:lpstr>
      <vt:lpstr>Prodloužení pobytu</vt:lpstr>
      <vt:lpstr>Předčasné ukončení pobytu </vt:lpstr>
      <vt:lpstr>Kde najdu pomoc</vt:lpstr>
      <vt:lpstr>Na 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ORIENTATION DAY</dc:title>
  <dc:creator>Adam Zabloudil</dc:creator>
  <cp:lastModifiedBy>Pavla Byrne</cp:lastModifiedBy>
  <cp:revision>1138</cp:revision>
  <cp:lastPrinted>2021-06-29T12:15:48Z</cp:lastPrinted>
  <dcterms:created xsi:type="dcterms:W3CDTF">2017-09-18T08:37:36Z</dcterms:created>
  <dcterms:modified xsi:type="dcterms:W3CDTF">2025-05-22T09:48:58Z</dcterms:modified>
</cp:coreProperties>
</file>