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58" r:id="rId6"/>
    <p:sldId id="265" r:id="rId7"/>
    <p:sldId id="270" r:id="rId8"/>
    <p:sldId id="260" r:id="rId9"/>
    <p:sldId id="264" r:id="rId10"/>
    <p:sldId id="267" r:id="rId11"/>
    <p:sldId id="261" r:id="rId12"/>
    <p:sldId id="268" r:id="rId13"/>
    <p:sldId id="266" r:id="rId14"/>
    <p:sldId id="25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4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olf Černý" userId="a74ea0c0-46ec-488e-9695-33e289776309" providerId="ADAL" clId="{DB19A9E9-6CB5-4381-8C15-B9F4CFDDC0BF}"/>
    <pc:docChg chg="custSel addSld modSld sldOrd">
      <pc:chgData name="Rudolf Černý" userId="a74ea0c0-46ec-488e-9695-33e289776309" providerId="ADAL" clId="{DB19A9E9-6CB5-4381-8C15-B9F4CFDDC0BF}" dt="2023-02-05T13:44:18.152" v="71" actId="1076"/>
      <pc:docMkLst>
        <pc:docMk/>
      </pc:docMkLst>
      <pc:sldChg chg="addSp delSp modSp">
        <pc:chgData name="Rudolf Černý" userId="a74ea0c0-46ec-488e-9695-33e289776309" providerId="ADAL" clId="{DB19A9E9-6CB5-4381-8C15-B9F4CFDDC0BF}" dt="2023-02-05T13:44:18.152" v="71" actId="1076"/>
        <pc:sldMkLst>
          <pc:docMk/>
          <pc:sldMk cId="3230437547" sldId="257"/>
        </pc:sldMkLst>
        <pc:spChg chg="add del mod">
          <ac:chgData name="Rudolf Černý" userId="a74ea0c0-46ec-488e-9695-33e289776309" providerId="ADAL" clId="{DB19A9E9-6CB5-4381-8C15-B9F4CFDDC0BF}" dt="2023-02-05T13:43:27.330" v="25" actId="478"/>
          <ac:spMkLst>
            <pc:docMk/>
            <pc:sldMk cId="3230437547" sldId="257"/>
            <ac:spMk id="2" creationId="{83749AD3-933A-49D2-A838-C4D1DB000F8D}"/>
          </ac:spMkLst>
        </pc:spChg>
        <pc:picChg chg="mod modCrop">
          <ac:chgData name="Rudolf Černý" userId="a74ea0c0-46ec-488e-9695-33e289776309" providerId="ADAL" clId="{DB19A9E9-6CB5-4381-8C15-B9F4CFDDC0BF}" dt="2023-02-05T13:44:18.152" v="71" actId="1076"/>
          <ac:picMkLst>
            <pc:docMk/>
            <pc:sldMk cId="3230437547" sldId="257"/>
            <ac:picMk id="1026" creationId="{00000000-0000-0000-0000-000000000000}"/>
          </ac:picMkLst>
        </pc:picChg>
      </pc:sldChg>
      <pc:sldChg chg="modSp">
        <pc:chgData name="Rudolf Černý" userId="a74ea0c0-46ec-488e-9695-33e289776309" providerId="ADAL" clId="{DB19A9E9-6CB5-4381-8C15-B9F4CFDDC0BF}" dt="2023-02-05T13:38:58.731" v="10" actId="20577"/>
        <pc:sldMkLst>
          <pc:docMk/>
          <pc:sldMk cId="3180226686" sldId="258"/>
        </pc:sldMkLst>
        <pc:spChg chg="mod">
          <ac:chgData name="Rudolf Černý" userId="a74ea0c0-46ec-488e-9695-33e289776309" providerId="ADAL" clId="{DB19A9E9-6CB5-4381-8C15-B9F4CFDDC0BF}" dt="2023-02-05T13:38:22.759" v="2" actId="108"/>
          <ac:spMkLst>
            <pc:docMk/>
            <pc:sldMk cId="3180226686" sldId="258"/>
            <ac:spMk id="2" creationId="{00000000-0000-0000-0000-000000000000}"/>
          </ac:spMkLst>
        </pc:spChg>
        <pc:spChg chg="mod">
          <ac:chgData name="Rudolf Černý" userId="a74ea0c0-46ec-488e-9695-33e289776309" providerId="ADAL" clId="{DB19A9E9-6CB5-4381-8C15-B9F4CFDDC0BF}" dt="2023-02-05T13:38:58.731" v="10" actId="20577"/>
          <ac:spMkLst>
            <pc:docMk/>
            <pc:sldMk cId="3180226686" sldId="258"/>
            <ac:spMk id="4" creationId="{00000000-0000-0000-0000-000000000000}"/>
          </ac:spMkLst>
        </pc:spChg>
      </pc:sldChg>
      <pc:sldChg chg="ord">
        <pc:chgData name="Rudolf Černý" userId="a74ea0c0-46ec-488e-9695-33e289776309" providerId="ADAL" clId="{DB19A9E9-6CB5-4381-8C15-B9F4CFDDC0BF}" dt="2023-02-05T13:41:10.812" v="18"/>
        <pc:sldMkLst>
          <pc:docMk/>
          <pc:sldMk cId="3298467320" sldId="259"/>
        </pc:sldMkLst>
      </pc:sldChg>
      <pc:sldChg chg="modTransition">
        <pc:chgData name="Rudolf Černý" userId="a74ea0c0-46ec-488e-9695-33e289776309" providerId="ADAL" clId="{DB19A9E9-6CB5-4381-8C15-B9F4CFDDC0BF}" dt="2023-02-05T13:40:43.070" v="15"/>
        <pc:sldMkLst>
          <pc:docMk/>
          <pc:sldMk cId="1171026728" sldId="262"/>
        </pc:sldMkLst>
      </pc:sldChg>
      <pc:sldChg chg="modTransition">
        <pc:chgData name="Rudolf Černý" userId="a74ea0c0-46ec-488e-9695-33e289776309" providerId="ADAL" clId="{DB19A9E9-6CB5-4381-8C15-B9F4CFDDC0BF}" dt="2023-02-05T13:39:11.816" v="11"/>
        <pc:sldMkLst>
          <pc:docMk/>
          <pc:sldMk cId="4121821293" sldId="265"/>
        </pc:sldMkLst>
      </pc:sldChg>
      <pc:sldChg chg="ord">
        <pc:chgData name="Rudolf Černý" userId="a74ea0c0-46ec-488e-9695-33e289776309" providerId="ADAL" clId="{DB19A9E9-6CB5-4381-8C15-B9F4CFDDC0BF}" dt="2023-02-05T13:41:05.915" v="17"/>
        <pc:sldMkLst>
          <pc:docMk/>
          <pc:sldMk cId="3571219842" sldId="268"/>
        </pc:sldMkLst>
      </pc:sldChg>
      <pc:sldChg chg="modTransition">
        <pc:chgData name="Rudolf Černý" userId="a74ea0c0-46ec-488e-9695-33e289776309" providerId="ADAL" clId="{DB19A9E9-6CB5-4381-8C15-B9F4CFDDC0BF}" dt="2023-02-05T13:40:47.988" v="16"/>
        <pc:sldMkLst>
          <pc:docMk/>
          <pc:sldMk cId="3456703616" sldId="269"/>
        </pc:sldMkLst>
      </pc:sldChg>
      <pc:sldChg chg="addSp add mod">
        <pc:chgData name="Rudolf Černý" userId="a74ea0c0-46ec-488e-9695-33e289776309" providerId="ADAL" clId="{DB19A9E9-6CB5-4381-8C15-B9F4CFDDC0BF}" dt="2023-02-05T13:39:42.168" v="14"/>
        <pc:sldMkLst>
          <pc:docMk/>
          <pc:sldMk cId="2253001840" sldId="270"/>
        </pc:sldMkLst>
        <pc:graphicFrameChg chg="add">
          <ac:chgData name="Rudolf Černý" userId="a74ea0c0-46ec-488e-9695-33e289776309" providerId="ADAL" clId="{DB19A9E9-6CB5-4381-8C15-B9F4CFDDC0BF}" dt="2023-02-05T13:39:42.168" v="14"/>
          <ac:graphicFrameMkLst>
            <pc:docMk/>
            <pc:sldMk cId="2253001840" sldId="270"/>
            <ac:graphicFrameMk id="4" creationId="{68009B63-D9AB-4D05-A493-CA953F09019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udicerny\Documents\Fakulta\Erasmus\Erasmus16_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cunicz-my.sharepoint.com/personal/20226504_cuni_cz/Documents/Dokumenty/ERASMUS/Erasmus%20po&#269;ty%20v&#253;jezdu%20od%20200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Studentské pobyty od 2003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488099867210522E-2"/>
          <c:w val="0.96944444444444444"/>
          <c:h val="0.87601989329227969"/>
        </c:manualLayout>
      </c:layout>
      <c:lineChart>
        <c:grouping val="standard"/>
        <c:varyColors val="0"/>
        <c:ser>
          <c:idx val="0"/>
          <c:order val="0"/>
          <c:tx>
            <c:strRef>
              <c:f>Statistiky!$B$16</c:f>
              <c:strCache>
                <c:ptCount val="1"/>
                <c:pt idx="0">
                  <c:v>In-comming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Statistiky!$A$17:$A$28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</c:strCache>
            </c:strRef>
          </c:cat>
          <c:val>
            <c:numRef>
              <c:f>Statistiky!$B$17:$B$28</c:f>
              <c:numCache>
                <c:formatCode>General</c:formatCode>
                <c:ptCount val="12"/>
                <c:pt idx="0">
                  <c:v>11</c:v>
                </c:pt>
                <c:pt idx="1">
                  <c:v>10</c:v>
                </c:pt>
                <c:pt idx="2">
                  <c:v>15</c:v>
                </c:pt>
                <c:pt idx="3">
                  <c:v>16</c:v>
                </c:pt>
                <c:pt idx="4">
                  <c:v>23</c:v>
                </c:pt>
                <c:pt idx="5">
                  <c:v>30</c:v>
                </c:pt>
                <c:pt idx="6">
                  <c:v>32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40</c:v>
                </c:pt>
                <c:pt idx="11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7A-874C-8E83-51226A1D0796}"/>
            </c:ext>
          </c:extLst>
        </c:ser>
        <c:ser>
          <c:idx val="1"/>
          <c:order val="1"/>
          <c:tx>
            <c:strRef>
              <c:f>Statistiky!$C$16</c:f>
              <c:strCache>
                <c:ptCount val="1"/>
                <c:pt idx="0">
                  <c:v>Out-going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Statistiky!$A$17:$A$28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</c:strCache>
            </c:strRef>
          </c:cat>
          <c:val>
            <c:numRef>
              <c:f>Statistiky!$C$17:$C$28</c:f>
              <c:numCache>
                <c:formatCode>General</c:formatCode>
                <c:ptCount val="12"/>
                <c:pt idx="0">
                  <c:v>14</c:v>
                </c:pt>
                <c:pt idx="1">
                  <c:v>18</c:v>
                </c:pt>
                <c:pt idx="2">
                  <c:v>22</c:v>
                </c:pt>
                <c:pt idx="3">
                  <c:v>29</c:v>
                </c:pt>
                <c:pt idx="4">
                  <c:v>30</c:v>
                </c:pt>
                <c:pt idx="5">
                  <c:v>38</c:v>
                </c:pt>
                <c:pt idx="6">
                  <c:v>55</c:v>
                </c:pt>
                <c:pt idx="7">
                  <c:v>54</c:v>
                </c:pt>
                <c:pt idx="8">
                  <c:v>52</c:v>
                </c:pt>
                <c:pt idx="9">
                  <c:v>40</c:v>
                </c:pt>
                <c:pt idx="10">
                  <c:v>44</c:v>
                </c:pt>
                <c:pt idx="11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7A-874C-8E83-51226A1D07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83405536"/>
        <c:axId val="1683097728"/>
      </c:lineChart>
      <c:catAx>
        <c:axId val="16834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83097728"/>
        <c:crosses val="autoZero"/>
        <c:auto val="1"/>
        <c:lblAlgn val="ctr"/>
        <c:lblOffset val="100"/>
        <c:noMultiLvlLbl val="0"/>
      </c:catAx>
      <c:valAx>
        <c:axId val="16830977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8340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Erasmus Socrates a Erasmus+, počty vyjíždějících 2000 až 2022/20223</a:t>
            </a:r>
          </a:p>
        </c:rich>
      </c:tx>
      <c:layout>
        <c:manualLayout>
          <c:xMode val="edge"/>
          <c:yMode val="edge"/>
          <c:x val="0.15736622103523609"/>
          <c:y val="3.496035070084324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'Seznam s grafem'!$B$1</c:f>
              <c:strCache>
                <c:ptCount val="1"/>
                <c:pt idx="0">
                  <c:v>Studijní pobyt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'Seznam s grafem'!$A$2:$A$23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'Seznam s grafem'!$B$2:$B$24</c:f>
              <c:numCache>
                <c:formatCode>General</c:formatCode>
                <c:ptCount val="23"/>
                <c:pt idx="0">
                  <c:v>4</c:v>
                </c:pt>
                <c:pt idx="1">
                  <c:v>6</c:v>
                </c:pt>
                <c:pt idx="2">
                  <c:v>9</c:v>
                </c:pt>
                <c:pt idx="3">
                  <c:v>8</c:v>
                </c:pt>
                <c:pt idx="4">
                  <c:v>15</c:v>
                </c:pt>
                <c:pt idx="5">
                  <c:v>22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29</c:v>
                </c:pt>
                <c:pt idx="10">
                  <c:v>25</c:v>
                </c:pt>
                <c:pt idx="11">
                  <c:v>25</c:v>
                </c:pt>
                <c:pt idx="12">
                  <c:v>32</c:v>
                </c:pt>
                <c:pt idx="13">
                  <c:v>45</c:v>
                </c:pt>
                <c:pt idx="14">
                  <c:v>30</c:v>
                </c:pt>
                <c:pt idx="15">
                  <c:v>24</c:v>
                </c:pt>
                <c:pt idx="16">
                  <c:v>28</c:v>
                </c:pt>
                <c:pt idx="17">
                  <c:v>31</c:v>
                </c:pt>
                <c:pt idx="18">
                  <c:v>26</c:v>
                </c:pt>
                <c:pt idx="19">
                  <c:v>30</c:v>
                </c:pt>
                <c:pt idx="20">
                  <c:v>4</c:v>
                </c:pt>
                <c:pt idx="21">
                  <c:v>23</c:v>
                </c:pt>
                <c:pt idx="22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63-4768-AFCD-B3C234B114C1}"/>
            </c:ext>
          </c:extLst>
        </c:ser>
        <c:ser>
          <c:idx val="1"/>
          <c:order val="1"/>
          <c:tx>
            <c:strRef>
              <c:f>'Seznam s grafem'!$C$1</c:f>
              <c:strCache>
                <c:ptCount val="1"/>
                <c:pt idx="0">
                  <c:v>Praktická stáž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'Seznam s grafem'!$A$2:$A$23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'Seznam s grafem'!$C$2:$C$24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5</c:v>
                </c:pt>
                <c:pt idx="15">
                  <c:v>3</c:v>
                </c:pt>
                <c:pt idx="16">
                  <c:v>9</c:v>
                </c:pt>
                <c:pt idx="17">
                  <c:v>8</c:v>
                </c:pt>
                <c:pt idx="18">
                  <c:v>9</c:v>
                </c:pt>
                <c:pt idx="19">
                  <c:v>4</c:v>
                </c:pt>
                <c:pt idx="20">
                  <c:v>12</c:v>
                </c:pt>
                <c:pt idx="21">
                  <c:v>20</c:v>
                </c:pt>
                <c:pt idx="22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63-4768-AFCD-B3C234B11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1642207"/>
        <c:axId val="1"/>
      </c:lineChart>
      <c:catAx>
        <c:axId val="107164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071642207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8D85F-CA60-CE4E-ABB0-2AFA9B9652F8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11AC7-CAFF-8C44-8CC4-FBA33B4738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895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4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17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41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39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9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4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9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13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12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92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913D-4D97-41CB-9244-9AEC7F3587D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4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f2.cuni.cz/zahranici/studium-v-zahranici/erasmus/vyjizdejici-student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6B52CE0-F45B-41C1-BB56-E5DCA7C2F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9392" y="2130425"/>
            <a:ext cx="4294608" cy="1470025"/>
          </a:xfrm>
        </p:spPr>
        <p:txBody>
          <a:bodyPr/>
          <a:lstStyle/>
          <a:p>
            <a:r>
              <a:rPr lang="cs-CZ" dirty="0"/>
              <a:t>VÍTÁME VÁS</a:t>
            </a:r>
            <a:br>
              <a:rPr lang="cs-CZ" dirty="0"/>
            </a:br>
            <a:r>
              <a:rPr lang="cs-CZ" dirty="0"/>
              <a:t>WELCOME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5D5FCDD-D6DC-4260-B796-DBC74A4F2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9392" y="3936693"/>
            <a:ext cx="4269862" cy="1752600"/>
          </a:xfrm>
        </p:spPr>
        <p:txBody>
          <a:bodyPr/>
          <a:lstStyle/>
          <a:p>
            <a:r>
              <a:rPr lang="cs-CZ" dirty="0"/>
              <a:t>INFO SCHŮZKA</a:t>
            </a:r>
          </a:p>
          <a:p>
            <a:r>
              <a:rPr lang="cs-CZ" dirty="0"/>
              <a:t>ERASMUS+</a:t>
            </a:r>
          </a:p>
          <a:p>
            <a:r>
              <a:rPr lang="cs-CZ" dirty="0"/>
              <a:t>2023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1437"/>
          <a:stretch/>
        </p:blipFill>
        <p:spPr bwMode="auto">
          <a:xfrm>
            <a:off x="38539" y="706388"/>
            <a:ext cx="4885904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43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7B0B9-93D9-6542-B618-8A889539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6" y="332656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Proč se nejezdí do vynikajících univerzit?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DAF8BD-C083-EF4F-B6F9-6B8A0D7B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Itálie</a:t>
            </a:r>
          </a:p>
          <a:p>
            <a:pPr lvl="1"/>
            <a:r>
              <a:rPr lang="cs-CZ" dirty="0"/>
              <a:t>Padova, Janov jsou světové špičky</a:t>
            </a:r>
          </a:p>
          <a:p>
            <a:r>
              <a:rPr lang="cs-CZ" dirty="0"/>
              <a:t>Polsko, Maďarsko, Litva </a:t>
            </a:r>
          </a:p>
          <a:p>
            <a:pPr lvl="1"/>
            <a:r>
              <a:rPr lang="cs-CZ" dirty="0"/>
              <a:t>úroveň výuky vynikající, výuka v angličtině</a:t>
            </a:r>
          </a:p>
          <a:p>
            <a:r>
              <a:rPr lang="cs-CZ" dirty="0"/>
              <a:t>Španělsko </a:t>
            </a:r>
          </a:p>
          <a:p>
            <a:pPr lvl="1"/>
            <a:r>
              <a:rPr lang="cs-CZ" dirty="0"/>
              <a:t>Córdoba, Santiago de </a:t>
            </a:r>
            <a:r>
              <a:rPr lang="cs-CZ" dirty="0" err="1"/>
              <a:t>Compostella</a:t>
            </a:r>
            <a:endParaRPr lang="cs-CZ" dirty="0"/>
          </a:p>
          <a:p>
            <a:r>
              <a:rPr lang="cs-CZ" dirty="0"/>
              <a:t>Nové příležitosti:</a:t>
            </a:r>
          </a:p>
          <a:p>
            <a:pPr lvl="1"/>
            <a:r>
              <a:rPr lang="cs-CZ" dirty="0"/>
              <a:t>Srbsko </a:t>
            </a:r>
            <a:r>
              <a:rPr lang="cs-CZ" dirty="0" err="1"/>
              <a:t>Niš</a:t>
            </a:r>
            <a:endParaRPr lang="cs-CZ" dirty="0"/>
          </a:p>
          <a:p>
            <a:pPr lvl="1"/>
            <a:r>
              <a:rPr lang="cs-CZ" dirty="0" err="1"/>
              <a:t>Witten</a:t>
            </a:r>
            <a:endParaRPr lang="cs-CZ" dirty="0"/>
          </a:p>
          <a:p>
            <a:pPr lvl="1"/>
            <a:r>
              <a:rPr lang="cs-CZ" dirty="0"/>
              <a:t>Lyon</a:t>
            </a:r>
          </a:p>
          <a:p>
            <a:pPr lvl="1"/>
            <a:r>
              <a:rPr lang="cs-CZ" dirty="0" err="1"/>
              <a:t>Ljubljana</a:t>
            </a:r>
            <a:endParaRPr lang="cs-CZ" dirty="0"/>
          </a:p>
          <a:p>
            <a:r>
              <a:rPr lang="cs-CZ" dirty="0" err="1"/>
              <a:t>Taipei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254005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pro vyjíždějící studenty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https://www.lf2.cuni.cz/zahranici/studium-v-zahranici/erasmus/vyjizdejici-studenti</a:t>
            </a:r>
            <a:endParaRPr lang="cs-CZ" dirty="0"/>
          </a:p>
          <a:p>
            <a:endParaRPr lang="cs-CZ" dirty="0"/>
          </a:p>
          <a:p>
            <a:r>
              <a:rPr lang="cs-CZ" dirty="0"/>
              <a:t>Informační prezentace v </a:t>
            </a:r>
            <a:r>
              <a:rPr lang="cs-CZ" dirty="0" err="1"/>
              <a:t>pdf</a:t>
            </a:r>
            <a:r>
              <a:rPr lang="cs-CZ" dirty="0"/>
              <a:t> obsahuje přesné pokyny jak postupovat ve všech fázích výměny</a:t>
            </a:r>
          </a:p>
        </p:txBody>
      </p:sp>
    </p:spTree>
    <p:extLst>
      <p:ext uri="{BB962C8B-B14F-4D97-AF65-F5344CB8AC3E}">
        <p14:creationId xmlns:p14="http://schemas.microsoft.com/office/powerpoint/2010/main" val="329846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017" y="332656"/>
            <a:ext cx="3823260" cy="2736304"/>
          </a:xfrm>
        </p:spPr>
        <p:txBody>
          <a:bodyPr>
            <a:normAutofit fontScale="90000"/>
          </a:bodyPr>
          <a:lstStyle/>
          <a:p>
            <a:r>
              <a:rPr lang="cs-CZ" dirty="0"/>
              <a:t>Historie:</a:t>
            </a:r>
            <a:br>
              <a:rPr lang="cs-CZ" dirty="0"/>
            </a:br>
            <a:r>
              <a:rPr lang="cs-CZ" u="sng" dirty="0">
                <a:solidFill>
                  <a:srgbClr val="FF0000"/>
                </a:solidFill>
              </a:rPr>
              <a:t>23</a:t>
            </a:r>
            <a:r>
              <a:rPr lang="cs-CZ" b="1" dirty="0">
                <a:solidFill>
                  <a:srgbClr val="FF0000"/>
                </a:solidFill>
              </a:rPr>
              <a:t> let programu Erasmus na 2. lékařské fakultě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3789040"/>
            <a:ext cx="3823260" cy="2917244"/>
          </a:xfrm>
        </p:spPr>
        <p:txBody>
          <a:bodyPr>
            <a:normAutofit/>
          </a:bodyPr>
          <a:lstStyle/>
          <a:p>
            <a:r>
              <a:rPr lang="cs-CZ" sz="2400" dirty="0"/>
              <a:t>od roku 2000</a:t>
            </a:r>
          </a:p>
          <a:p>
            <a:r>
              <a:rPr lang="cs-CZ" sz="2400" dirty="0"/>
              <a:t>pomoc Univerzitě </a:t>
            </a:r>
            <a:r>
              <a:rPr lang="cs-CZ" sz="2400" dirty="0" err="1"/>
              <a:t>Aquila</a:t>
            </a:r>
            <a:r>
              <a:rPr lang="cs-CZ" sz="2400" dirty="0"/>
              <a:t> po zemětřesení v roce 2009</a:t>
            </a:r>
          </a:p>
          <a:p>
            <a:r>
              <a:rPr lang="cs-CZ" sz="2400" dirty="0"/>
              <a:t>stále narůstající počet výměn srazila od 2020 pandemie covid-19</a:t>
            </a: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868758A-ED50-2542-B5C3-FF3265231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460" y="28575"/>
            <a:ext cx="4863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2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64E61477-05FC-034C-8549-C5C861063D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191230"/>
              </p:ext>
            </p:extLst>
          </p:nvPr>
        </p:nvGraphicFramePr>
        <p:xfrm>
          <a:off x="1217" y="0"/>
          <a:ext cx="91440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182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815029-7493-41E5-AFF7-4F9F5ECD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3C0846-F7E4-46B5-AF2C-707ACC58B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8009B63-D9AB-4D05-A493-CA953F09019B}"/>
              </a:ext>
            </a:extLst>
          </p:cNvPr>
          <p:cNvGraphicFramePr>
            <a:graphicFrameLocks/>
          </p:cNvGraphicFramePr>
          <p:nvPr/>
        </p:nvGraphicFramePr>
        <p:xfrm>
          <a:off x="662940" y="1638300"/>
          <a:ext cx="781812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300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Partnerské univerzity z celé Evropy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Studijní pobyty:</a:t>
            </a:r>
          </a:p>
          <a:p>
            <a:pPr lvl="1"/>
            <a:r>
              <a:rPr lang="cs-CZ" dirty="0"/>
              <a:t>15 zemí, 30 fakult, 53 míst na výměnu</a:t>
            </a:r>
          </a:p>
          <a:p>
            <a:r>
              <a:rPr lang="cs-CZ" dirty="0"/>
              <a:t>Praktické stáže</a:t>
            </a:r>
          </a:p>
          <a:p>
            <a:pPr lvl="1"/>
            <a:r>
              <a:rPr lang="cs-CZ" dirty="0"/>
              <a:t>13 zemí, 21 míst na výměnu</a:t>
            </a:r>
          </a:p>
          <a:p>
            <a:pPr lvl="1"/>
            <a:r>
              <a:rPr lang="cs-CZ" dirty="0"/>
              <a:t>výběr ale není omezen na existující smlouvy</a:t>
            </a:r>
          </a:p>
          <a:p>
            <a:r>
              <a:rPr lang="cs-CZ" dirty="0"/>
              <a:t>5 míst pro studenty PhD programu</a:t>
            </a:r>
          </a:p>
          <a:p>
            <a:r>
              <a:rPr lang="cs-CZ" dirty="0"/>
              <a:t>Po 2 místech FT a ošetřovatelství</a:t>
            </a:r>
          </a:p>
        </p:txBody>
      </p:sp>
    </p:spTree>
    <p:extLst>
      <p:ext uri="{BB962C8B-B14F-4D97-AF65-F5344CB8AC3E}">
        <p14:creationId xmlns:p14="http://schemas.microsoft.com/office/powerpoint/2010/main" val="23648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62EAF172-90D3-9F4C-B57E-86687F00E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9" b="32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400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vám Erasmus+ nabízí?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/>
              <a:t>Zdarma výuku a výcvik na prestižních institucích</a:t>
            </a:r>
          </a:p>
          <a:p>
            <a:r>
              <a:rPr lang="cs-CZ" dirty="0"/>
              <a:t>Finanční podporu na pobytové náklady (obvykle téměř 100%)</a:t>
            </a:r>
          </a:p>
          <a:p>
            <a:r>
              <a:rPr lang="cs-CZ" dirty="0"/>
              <a:t>Pomoc při jazykové přípravě</a:t>
            </a:r>
          </a:p>
          <a:p>
            <a:r>
              <a:rPr lang="cs-CZ" dirty="0"/>
              <a:t>Pomoc při administraci výjezdu</a:t>
            </a:r>
          </a:p>
          <a:p>
            <a:r>
              <a:rPr lang="cs-CZ" dirty="0"/>
              <a:t>Celoživotní zážitek, zásadní zlepšení jazyka, přátelství a kontakty…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88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Jazyková příprava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Předpokládá se znalost vyučujícího jazyka alespoň na úrovni B1, většinou B2</a:t>
            </a:r>
          </a:p>
          <a:p>
            <a:r>
              <a:rPr lang="cs-CZ" dirty="0"/>
              <a:t>Začít od nuly je obtížné, ale mnoho studentů to zvládlo s vynikajícími výsledky</a:t>
            </a:r>
          </a:p>
          <a:p>
            <a:r>
              <a:rPr lang="cs-CZ" dirty="0"/>
              <a:t>Začít včas, EU zajišťuje on line kurzy zdarma v OLC programu</a:t>
            </a:r>
          </a:p>
          <a:p>
            <a:r>
              <a:rPr lang="cs-CZ" u="sng" dirty="0"/>
              <a:t>Ústav jazyků </a:t>
            </a:r>
            <a:r>
              <a:rPr lang="cs-CZ" dirty="0"/>
              <a:t>je schopen zajistit výuku italštiny, španělštiny, francouzštiny pokud se přihlásí dostatek zájemců</a:t>
            </a:r>
          </a:p>
          <a:p>
            <a:r>
              <a:rPr lang="cs-CZ" dirty="0"/>
              <a:t>Pozor na kurzy v cílové zemi, chodí nabídky, které ale nelze uhradit z grantu Erasmus!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41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7B0B9-93D9-6542-B618-8A889539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6" y="332656"/>
            <a:ext cx="8507288" cy="1143000"/>
          </a:xfrm>
        </p:spPr>
        <p:txBody>
          <a:bodyPr>
            <a:normAutofit/>
          </a:bodyPr>
          <a:lstStyle/>
          <a:p>
            <a:r>
              <a:rPr lang="cs-CZ" dirty="0"/>
              <a:t>První kroky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DAF8BD-C083-EF4F-B6F9-6B8A0D7B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Motivace, iniciativnost, komunikace!</a:t>
            </a:r>
          </a:p>
          <a:p>
            <a:r>
              <a:rPr lang="cs-CZ" dirty="0"/>
              <a:t>NEBÁT SE  TOHO</a:t>
            </a:r>
          </a:p>
          <a:p>
            <a:r>
              <a:rPr lang="cs-CZ" dirty="0"/>
              <a:t>Chci se věnovat …kardiologii..</a:t>
            </a:r>
          </a:p>
          <a:p>
            <a:r>
              <a:rPr lang="cs-CZ" u="sng" dirty="0"/>
              <a:t>Prohlédnu si co partneři nabízí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Informace online</a:t>
            </a:r>
          </a:p>
          <a:p>
            <a:pPr lvl="1"/>
            <a:r>
              <a:rPr lang="cs-CZ" dirty="0"/>
              <a:t>Email na  Erasmus kancelář</a:t>
            </a:r>
          </a:p>
          <a:p>
            <a:pPr lvl="1"/>
            <a:r>
              <a:rPr lang="cs-CZ" dirty="0"/>
              <a:t>Zeptám se kolegů kteří stáž </a:t>
            </a:r>
            <a:r>
              <a:rPr lang="cs-CZ" dirty="0" smtClean="0"/>
              <a:t>absolvovali</a:t>
            </a:r>
            <a:endParaRPr lang="cs-CZ" dirty="0"/>
          </a:p>
          <a:p>
            <a:r>
              <a:rPr lang="cs-CZ" dirty="0"/>
              <a:t>Mám dobrý prospěch?</a:t>
            </a:r>
          </a:p>
          <a:p>
            <a:r>
              <a:rPr lang="cs-CZ" dirty="0"/>
              <a:t>Jak umím jazyk?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2198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A460C8BDDDF74FB83C6492E18F24E0" ma:contentTypeVersion="10" ma:contentTypeDescription="Vytvoří nový dokument" ma:contentTypeScope="" ma:versionID="f34922918fe63a37cc46090e2759e8b1">
  <xsd:schema xmlns:xsd="http://www.w3.org/2001/XMLSchema" xmlns:xs="http://www.w3.org/2001/XMLSchema" xmlns:p="http://schemas.microsoft.com/office/2006/metadata/properties" xmlns:ns3="3794d891-821e-4ea4-a9d7-5bfb4f5dbf05" targetNamespace="http://schemas.microsoft.com/office/2006/metadata/properties" ma:root="true" ma:fieldsID="b8f18995cf161980249ef3c3e9a50404" ns3:_="">
    <xsd:import namespace="3794d891-821e-4ea4-a9d7-5bfb4f5dbf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94d891-821e-4ea4-a9d7-5bfb4f5dbf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02B463-8DB5-4FF8-9FB8-1C58987C86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B6D5FB-35B3-4B67-A71D-BE318FC174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94d891-821e-4ea4-a9d7-5bfb4f5dbf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42C7AD-C0CE-4094-A5D1-AE69D9B1D2B5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3794d891-821e-4ea4-a9d7-5bfb4f5dbf05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313</Words>
  <Application>Microsoft Office PowerPoint</Application>
  <PresentationFormat>Předvádění na obrazovce (4:3)</PresentationFormat>
  <Paragraphs>59</Paragraphs>
  <Slides>11</Slides>
  <Notes>2</Notes>
  <HiddenSlides>1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systému Office</vt:lpstr>
      <vt:lpstr>VÍTÁME VÁS WELCOME</vt:lpstr>
      <vt:lpstr>Historie: 23 let programu Erasmus na 2. lékařské fakultě</vt:lpstr>
      <vt:lpstr>Prezentace aplikace PowerPoint</vt:lpstr>
      <vt:lpstr>Prezentace aplikace PowerPoint</vt:lpstr>
      <vt:lpstr>Partnerské univerzity z celé Evropy</vt:lpstr>
      <vt:lpstr>Prezentace aplikace PowerPoint</vt:lpstr>
      <vt:lpstr>Co vám Erasmus+ nabízí?</vt:lpstr>
      <vt:lpstr>Jazyková příprava</vt:lpstr>
      <vt:lpstr>První kroky</vt:lpstr>
      <vt:lpstr>Proč se nejezdí do vynikajících univerzit?</vt:lpstr>
      <vt:lpstr>Informace pro vyjíždějící studenty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na 2. LF</dc:title>
  <dc:creator>Rudolf Černý 4105</dc:creator>
  <cp:lastModifiedBy>Pavla Byrne</cp:lastModifiedBy>
  <cp:revision>20</cp:revision>
  <dcterms:created xsi:type="dcterms:W3CDTF">2022-02-16T16:44:09Z</dcterms:created>
  <dcterms:modified xsi:type="dcterms:W3CDTF">2023-02-07T08:43:43Z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0x010100DAA460C8BDDDF74FB83C6492E18F24E0</vt:lpwstr>
  </property>
</Properties>
</file>