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0" r:id="rId2"/>
    <p:sldId id="356" r:id="rId3"/>
    <p:sldId id="355" r:id="rId4"/>
    <p:sldId id="357" r:id="rId5"/>
    <p:sldId id="360" r:id="rId6"/>
    <p:sldId id="361" r:id="rId7"/>
    <p:sldId id="353" r:id="rId8"/>
    <p:sldId id="358" r:id="rId9"/>
    <p:sldId id="359" r:id="rId10"/>
    <p:sldId id="362" r:id="rId11"/>
    <p:sldId id="389" r:id="rId12"/>
    <p:sldId id="364" r:id="rId13"/>
    <p:sldId id="366" r:id="rId14"/>
    <p:sldId id="365" r:id="rId15"/>
    <p:sldId id="367" r:id="rId16"/>
    <p:sldId id="363" r:id="rId17"/>
    <p:sldId id="373" r:id="rId18"/>
    <p:sldId id="368" r:id="rId19"/>
    <p:sldId id="371" r:id="rId20"/>
    <p:sldId id="372" r:id="rId21"/>
    <p:sldId id="374" r:id="rId22"/>
    <p:sldId id="370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69" r:id="rId32"/>
    <p:sldId id="387" r:id="rId33"/>
    <p:sldId id="384" r:id="rId34"/>
    <p:sldId id="388" r:id="rId35"/>
    <p:sldId id="391" r:id="rId36"/>
    <p:sldId id="392" r:id="rId37"/>
    <p:sldId id="393" r:id="rId38"/>
    <p:sldId id="385" r:id="rId39"/>
    <p:sldId id="390" r:id="rId40"/>
    <p:sldId id="299" r:id="rId41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F7C876C-9C35-48CC-9626-460BBD75EDE8}">
          <p14:sldIdLst>
            <p14:sldId id="260"/>
            <p14:sldId id="356"/>
            <p14:sldId id="355"/>
            <p14:sldId id="357"/>
            <p14:sldId id="360"/>
            <p14:sldId id="361"/>
            <p14:sldId id="353"/>
            <p14:sldId id="358"/>
            <p14:sldId id="359"/>
            <p14:sldId id="362"/>
            <p14:sldId id="389"/>
            <p14:sldId id="364"/>
            <p14:sldId id="366"/>
            <p14:sldId id="365"/>
            <p14:sldId id="367"/>
            <p14:sldId id="363"/>
            <p14:sldId id="373"/>
            <p14:sldId id="368"/>
            <p14:sldId id="371"/>
            <p14:sldId id="372"/>
            <p14:sldId id="374"/>
            <p14:sldId id="370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69"/>
            <p14:sldId id="387"/>
            <p14:sldId id="384"/>
            <p14:sldId id="388"/>
            <p14:sldId id="391"/>
            <p14:sldId id="392"/>
            <p14:sldId id="393"/>
            <p14:sldId id="385"/>
            <p14:sldId id="390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verzita Karlova v Praze" initials="UK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522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1A4A-A955-42F7-BBC2-12860F83B4CA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1D89-B2AE-4847-B813-1B16C7FCE8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07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A29C-D549-4D52-9BE9-55DD6DF51756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87A8-2573-42E8-8C4A-4D8D8E332A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0414D99A-EF63-4E13-8223-10F772D93ABC}"/>
              </a:ext>
            </a:extLst>
          </p:cNvPr>
          <p:cNvSpPr/>
          <p:nvPr userDrawn="1"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B8B494-74F2-4D67-AE81-F452476F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260" y="167640"/>
            <a:ext cx="9407839" cy="11141710"/>
          </a:xfrm>
          <a:prstGeom prst="rect">
            <a:avLst/>
          </a:prstGeom>
        </p:spPr>
      </p:pic>
      <p:sp>
        <p:nvSpPr>
          <p:cNvPr id="32" name="object 33">
            <a:extLst>
              <a:ext uri="{FF2B5EF4-FFF2-40B4-BE49-F238E27FC236}">
                <a16:creationId xmlns:a16="http://schemas.microsoft.com/office/drawing/2014/main" id="{66AA2E40-9943-42F7-9B11-49E536313CF5}"/>
              </a:ext>
            </a:extLst>
          </p:cNvPr>
          <p:cNvSpPr txBox="1"/>
          <p:nvPr userDrawn="1"/>
        </p:nvSpPr>
        <p:spPr>
          <a:xfrm>
            <a:off x="1019640" y="7128540"/>
            <a:ext cx="997204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6600" b="1" dirty="0">
                <a:solidFill>
                  <a:srgbClr val="C00000"/>
                </a:solidFill>
                <a:latin typeface="Gill Sans MT" panose="020B0502020104020203" pitchFamily="34" charset="-18"/>
                <a:cs typeface="Gill Sans MT"/>
              </a:rPr>
              <a:t>	Charles University					</a:t>
            </a:r>
            <a:r>
              <a:rPr lang="cs-CZ" sz="4800" b="1" dirty="0">
                <a:solidFill>
                  <a:srgbClr val="C00000"/>
                </a:solidFill>
                <a:latin typeface="Gill Sans MT" panose="020B0502020104020203" pitchFamily="34" charset="-18"/>
                <a:cs typeface="Gill Sans MT"/>
              </a:rPr>
              <a:t>Prague, Czech Republic</a:t>
            </a:r>
            <a:endParaRPr sz="6600" b="1" dirty="0">
              <a:solidFill>
                <a:srgbClr val="C00000"/>
              </a:solidFill>
              <a:latin typeface="Gill Sans MT" panose="020B0502020104020203" pitchFamily="34" charset="-18"/>
              <a:cs typeface="Gill Sans MT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9180AFE3-1014-4C70-9454-8A4AFB3A5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65" y="3601007"/>
            <a:ext cx="7155786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6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0A3-E9CC-4454-BBF9-664814D4ED2B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25DF-D996-46F3-B8FE-4BA2A55A6D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0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lvl1pPr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1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7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3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2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3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ADADEDA-A891-4533-B698-C3F52D37E910}"/>
              </a:ext>
            </a:extLst>
          </p:cNvPr>
          <p:cNvCxnSpPr>
            <a:cxnSpLocks/>
          </p:cNvCxnSpPr>
          <p:nvPr/>
        </p:nvCxnSpPr>
        <p:spPr>
          <a:xfrm>
            <a:off x="866731" y="10056659"/>
            <a:ext cx="1648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5">
            <a:extLst>
              <a:ext uri="{FF2B5EF4-FFF2-40B4-BE49-F238E27FC236}">
                <a16:creationId xmlns:a16="http://schemas.microsoft.com/office/drawing/2014/main" id="{E6F024E8-B807-4260-AB14-E12C9BACBDF3}"/>
              </a:ext>
            </a:extLst>
          </p:cNvPr>
          <p:cNvSpPr/>
          <p:nvPr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551D88-313F-4E9F-A50F-CD4813224B22}"/>
              </a:ext>
            </a:extLst>
          </p:cNvPr>
          <p:cNvSpPr txBox="1"/>
          <p:nvPr/>
        </p:nvSpPr>
        <p:spPr>
          <a:xfrm>
            <a:off x="495946" y="1968285"/>
            <a:ext cx="838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AD13AF40-CD37-4305-8B60-26E85D83602E}"/>
              </a:ext>
            </a:extLst>
          </p:cNvPr>
          <p:cNvSpPr txBox="1">
            <a:spLocks/>
          </p:cNvSpPr>
          <p:nvPr/>
        </p:nvSpPr>
        <p:spPr>
          <a:xfrm>
            <a:off x="866731" y="10179591"/>
            <a:ext cx="4972572" cy="825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750" b="1">
                <a:latin typeface="Gill Sans MT"/>
                <a:ea typeface="+mj-ea"/>
                <a:cs typeface="Gill Sans MT"/>
              </a:defRPr>
            </a:lvl1pPr>
          </a:lstStyle>
          <a:p>
            <a:r>
              <a:rPr lang="cs-CZ" sz="4000" kern="0" dirty="0">
                <a:latin typeface="Gill Sans"/>
              </a:rPr>
              <a:t>Charles University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C2194D-84FF-4792-AA2C-38ACA762CCA1}"/>
              </a:ext>
            </a:extLst>
          </p:cNvPr>
          <p:cNvSpPr txBox="1">
            <a:spLocks/>
          </p:cNvSpPr>
          <p:nvPr/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5984D4-0F36-4872-89E1-8934F1F66B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2678" y="9020401"/>
            <a:ext cx="2738383" cy="2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-358008"/>
            <a:ext cx="8382000" cy="1715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>
                <a:solidFill>
                  <a:schemeClr val="bg1"/>
                </a:solidFill>
                <a:latin typeface="Gill Sans"/>
              </a:rPr>
              <a:t>About</a:t>
            </a:r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Charles</a:t>
            </a:r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Uni</a:t>
            </a:r>
            <a:r>
              <a:rPr lang="cs-CZ" sz="5400" b="1" spc="-204" dirty="0">
                <a:solidFill>
                  <a:schemeClr val="bg1"/>
                </a:solidFill>
                <a:latin typeface="Gill Sans"/>
              </a:rPr>
              <a:t>v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ersity</a:t>
            </a:r>
          </a:p>
        </p:txBody>
      </p:sp>
      <p:sp>
        <p:nvSpPr>
          <p:cNvPr id="12" name="object 35"/>
          <p:cNvSpPr/>
          <p:nvPr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F4964E5-7996-4BD8-BE97-09DAA230B48A}"/>
              </a:ext>
            </a:extLst>
          </p:cNvPr>
          <p:cNvSpPr/>
          <p:nvPr/>
        </p:nvSpPr>
        <p:spPr>
          <a:xfrm>
            <a:off x="0" y="121425"/>
            <a:ext cx="20104100" cy="804618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1C0A5DBE-EEC0-442C-9C2C-AE73AE60FDE8}"/>
              </a:ext>
            </a:extLst>
          </p:cNvPr>
          <p:cNvSpPr/>
          <p:nvPr/>
        </p:nvSpPr>
        <p:spPr>
          <a:xfrm>
            <a:off x="6291026" y="8607815"/>
            <a:ext cx="0" cy="2391410"/>
          </a:xfrm>
          <a:custGeom>
            <a:avLst/>
            <a:gdLst/>
            <a:ahLst/>
            <a:cxnLst/>
            <a:rect l="l" t="t" r="r" b="b"/>
            <a:pathLst>
              <a:path h="2391409">
                <a:moveTo>
                  <a:pt x="0" y="0"/>
                </a:moveTo>
                <a:lnTo>
                  <a:pt x="0" y="239111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82481C31-DA41-4505-9C03-57E6EC118661}"/>
              </a:ext>
            </a:extLst>
          </p:cNvPr>
          <p:cNvSpPr txBox="1"/>
          <p:nvPr/>
        </p:nvSpPr>
        <p:spPr>
          <a:xfrm>
            <a:off x="6726264" y="8493071"/>
            <a:ext cx="13377837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lang="cs-CZ" sz="4400" dirty="0">
              <a:solidFill>
                <a:srgbClr val="A50021"/>
              </a:solidFill>
              <a:latin typeface="Gill Sans MT"/>
              <a:cs typeface="Gill Sans MT"/>
            </a:endParaRPr>
          </a:p>
          <a:p>
            <a:pPr marL="12700" algn="ctr">
              <a:lnSpc>
                <a:spcPct val="100000"/>
              </a:lnSpc>
            </a:pPr>
            <a:r>
              <a:rPr lang="cs-CZ" sz="5400" b="1" dirty="0" smtClean="0">
                <a:solidFill>
                  <a:srgbClr val="A50021"/>
                </a:solidFill>
                <a:latin typeface="Gill Sans MT"/>
                <a:cs typeface="Gill Sans MT"/>
              </a:rPr>
              <a:t>Seminář k Výzvě 202</a:t>
            </a:r>
            <a:r>
              <a:rPr lang="ru-RU" sz="5400" b="1" dirty="0" smtClean="0">
                <a:solidFill>
                  <a:srgbClr val="A50021"/>
                </a:solidFill>
                <a:latin typeface="Gill Sans MT"/>
                <a:cs typeface="Gill Sans MT"/>
              </a:rPr>
              <a:t>2</a:t>
            </a:r>
            <a:r>
              <a:rPr lang="cs-CZ" sz="5400" b="1" dirty="0" smtClean="0">
                <a:solidFill>
                  <a:srgbClr val="A50021"/>
                </a:solidFill>
                <a:latin typeface="Gill Sans MT"/>
                <a:cs typeface="Gill Sans MT"/>
              </a:rPr>
              <a:t> Mezinárodní kreditové mobility Erasmus+</a:t>
            </a:r>
            <a:endParaRPr lang="cs-CZ" sz="5400" b="1" dirty="0">
              <a:solidFill>
                <a:srgbClr val="A50021"/>
              </a:solidFill>
              <a:latin typeface="Gill Sans MT"/>
              <a:cs typeface="Gill Sans MT"/>
            </a:endParaRPr>
          </a:p>
          <a:p>
            <a:pPr marL="12700" algn="ctr">
              <a:lnSpc>
                <a:spcPct val="100000"/>
              </a:lnSpc>
            </a:pPr>
            <a:endParaRPr sz="4400" dirty="0">
              <a:solidFill>
                <a:srgbClr val="A50021"/>
              </a:solidFill>
              <a:latin typeface="Gill Sans MT"/>
              <a:cs typeface="Gill Sans M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90880" y="9022080"/>
            <a:ext cx="4937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Připravil </a:t>
            </a:r>
          </a:p>
          <a:p>
            <a:pPr algn="ctr"/>
            <a:r>
              <a:rPr lang="cs-CZ" sz="3600" b="1" dirty="0" smtClean="0"/>
              <a:t>PhDr.  Denis Žernov</a:t>
            </a:r>
          </a:p>
          <a:p>
            <a:pPr algn="ctr"/>
            <a:endParaRPr lang="cs-CZ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3553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15771" y="325120"/>
            <a:ext cx="1390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Finance: krátkodobé studentské mobility</a:t>
            </a:r>
            <a:endParaRPr lang="cs-CZ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7" y="2003828"/>
            <a:ext cx="9940251" cy="71917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77" y="4752756"/>
            <a:ext cx="6535665" cy="39267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858477" y="3135085"/>
            <a:ext cx="656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Jednotkový příspěvek na cestovní náklady na účastníka mobility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951" y="472625"/>
            <a:ext cx="8004220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Zaměstnanecké mobility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60" y="2975969"/>
            <a:ext cx="16416345" cy="42861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61029" y="7547429"/>
            <a:ext cx="15152914" cy="21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57829" y="7952509"/>
            <a:ext cx="152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Výukový pobyt </a:t>
            </a:r>
            <a:r>
              <a:rPr lang="cs-CZ" sz="4000" dirty="0" smtClean="0"/>
              <a:t>(</a:t>
            </a:r>
            <a:r>
              <a:rPr lang="cs-CZ" sz="4000" dirty="0" err="1" smtClean="0"/>
              <a:t>Staff</a:t>
            </a:r>
            <a:r>
              <a:rPr lang="cs-CZ" sz="4000" dirty="0" smtClean="0"/>
              <a:t> mobility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teaching</a:t>
            </a:r>
            <a:r>
              <a:rPr lang="cs-CZ" sz="4000" dirty="0" smtClean="0"/>
              <a:t> - STA)                               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Školení </a:t>
            </a:r>
            <a:r>
              <a:rPr lang="cs-CZ" sz="4000" dirty="0" smtClean="0"/>
              <a:t>(</a:t>
            </a:r>
            <a:r>
              <a:rPr lang="cs-CZ" sz="4000" dirty="0" err="1" smtClean="0"/>
              <a:t>Staff</a:t>
            </a:r>
            <a:r>
              <a:rPr lang="cs-CZ" sz="4000" dirty="0" smtClean="0"/>
              <a:t> Mobility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training</a:t>
            </a:r>
            <a:r>
              <a:rPr lang="cs-CZ" sz="4000" dirty="0" smtClean="0"/>
              <a:t> - STT)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088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Výukový pobyt (5 – 60 dnů, bez započtení dnů na cestu)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91" y="2276932"/>
            <a:ext cx="13882869" cy="69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Školení (5 – 60 dnů, bez započtení dnů na cestu)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1856961"/>
            <a:ext cx="13803086" cy="81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08" y="414568"/>
            <a:ext cx="13389020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Pobytové náklady – zaměstnanecká mobilita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612" y="2229941"/>
            <a:ext cx="11389894" cy="7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66" y="400053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Cestovní náklady – zaměstnanecká mobilita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92" y="2385203"/>
            <a:ext cx="11451341" cy="68168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7707" y="4969210"/>
            <a:ext cx="6896500" cy="21137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04685" y="3918856"/>
            <a:ext cx="4513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Green Erasmu+</a:t>
            </a:r>
            <a:endParaRPr lang="cs-CZ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7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123" y="4871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Výzva 2022 – rozpočet  pro celou ČR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3" y="1646364"/>
            <a:ext cx="12206514" cy="84169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620" y="2337425"/>
            <a:ext cx="6914401" cy="48057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714016" y="7779657"/>
            <a:ext cx="53557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800" b="1" dirty="0" smtClean="0"/>
              <a:t>- pouze dva finanční nástroje IPA III a NDICI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346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297" y="397687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Výzva 2022 – Geografická rovnováha a priority EU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35696" y="1888435"/>
            <a:ext cx="19470756" cy="875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Západní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Balkán 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důraz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mobility studentů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Východní partnerství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40%</a:t>
            </a:r>
            <a:r>
              <a:rPr lang="cs-CZ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by mělo být použito na mobility studentů s omezenými příležitostmi.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Jižní středomoří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15%</a:t>
            </a:r>
            <a:r>
              <a:rPr lang="cs-CZ" sz="2800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jakoukoli zemí v rámci regionu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65%</a:t>
            </a:r>
            <a:r>
              <a:rPr lang="cs-CZ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studentů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50%</a:t>
            </a:r>
            <a:r>
              <a:rPr lang="cs-CZ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 studentů by měli být účastníci s omezenými příležitostmi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Asie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–  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25%</a:t>
            </a:r>
            <a:r>
              <a:rPr lang="cs-CZ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nejméně rozvinutými zeměmi v rámci regionu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cs-CZ" sz="28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25%</a:t>
            </a:r>
            <a:r>
              <a:rPr lang="cs-CZ" sz="28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nejvíce rozvinutými zeměmi v rámci regionu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cs-CZ" sz="28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15%</a:t>
            </a:r>
            <a:r>
              <a:rPr lang="cs-CZ" sz="28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Čínou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cs-CZ" sz="28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10%</a:t>
            </a:r>
            <a:r>
              <a:rPr lang="cs-CZ" sz="28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 Indií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Pacifik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8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86,5%</a:t>
            </a:r>
            <a:r>
              <a:rPr lang="cs-CZ" sz="28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Novým Zélandem a Austrálií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Subsaharská Afrika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35% rozpočtu</a:t>
            </a:r>
            <a:r>
              <a:rPr lang="cs-CZ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mobility s nejméně rozvinutými zeměmi v rámci regionu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cs-CZ" sz="28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8%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rozpočtu na mobility s jakoukoliv zemí v rámci regionu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Latinská Amerika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8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30%</a:t>
            </a:r>
            <a:r>
              <a:rPr lang="cs-CZ" sz="28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Brazílií a Mexikem dohromady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58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1 – Západní Balkán  /  ve srovnání s Výzvou 2020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36" y="3012212"/>
            <a:ext cx="13371723" cy="65934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932" y="6308927"/>
            <a:ext cx="4045575" cy="275725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136165" y="5460281"/>
            <a:ext cx="4982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důraz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mobility studentů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18314" y="3112851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4973" y="2105039"/>
            <a:ext cx="4522784" cy="30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385539"/>
            <a:ext cx="18735472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2 – Země Východního partnerství / ve srovnání s Výzvou 2020 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821" y="2488079"/>
            <a:ext cx="4664279" cy="21895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731" y="5372413"/>
            <a:ext cx="3920800" cy="153422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96" y="2154387"/>
            <a:ext cx="14686838" cy="756354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412475" y="2488079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5323298" y="7267740"/>
            <a:ext cx="4681666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40%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by mělo být použito 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mobility studentů s omezenými příležitostmi.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5323298" y="8262348"/>
            <a:ext cx="3985322" cy="857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země červené dle ODA, nelze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organizovat Bc. a Mgr. Mobility OUT</a:t>
            </a:r>
            <a:endParaRPr lang="cs-CZ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41237" y="375496"/>
            <a:ext cx="17396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</a:t>
            </a: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„nová“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</a:t>
            </a:r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kreditová mobilita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5429" y="3744870"/>
            <a:ext cx="188976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200" b="1" dirty="0"/>
              <a:t>Díky mezinárodní kreditové mobilitě mohou vysokoškolské instituce z partnerských zemí posílat</a:t>
            </a:r>
            <a:r>
              <a:rPr lang="en-US" sz="3200" b="1" dirty="0"/>
              <a:t> </a:t>
            </a:r>
            <a:r>
              <a:rPr lang="cs-CZ" sz="3200" b="1" dirty="0"/>
              <a:t>studenty a zaměstnance do programových zemí a naopak. Tato decentralizovaná  aktivita ( je spravována Národní Agenturou DZS</a:t>
            </a:r>
            <a:r>
              <a:rPr lang="cs-CZ" sz="3200" b="1" dirty="0" smtClean="0"/>
              <a:t>)</a:t>
            </a:r>
            <a:endParaRPr lang="en-US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41237" y="2282343"/>
            <a:ext cx="1783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</a:t>
            </a:r>
            <a:r>
              <a:rPr lang="cs-CZ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erasmovský</a:t>
            </a:r>
            <a: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program, který je součástí Klíčové akce 1 (KA1) – Vzdělávací mobility jednotlivců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4967"/>
              </p:ext>
            </p:extLst>
          </p:nvPr>
        </p:nvGraphicFramePr>
        <p:xfrm>
          <a:off x="1639408" y="5493120"/>
          <a:ext cx="10043884" cy="4253675"/>
        </p:xfrm>
        <a:graphic>
          <a:graphicData uri="http://schemas.openxmlformats.org/drawingml/2006/table">
            <a:tbl>
              <a:tblPr/>
              <a:tblGrid>
                <a:gridCol w="10043884">
                  <a:extLst>
                    <a:ext uri="{9D8B030D-6E8A-4147-A177-3AD203B41FA5}">
                      <a16:colId xmlns:a16="http://schemas.microsoft.com/office/drawing/2014/main" val="1981110557"/>
                    </a:ext>
                  </a:extLst>
                </a:gridCol>
              </a:tblGrid>
              <a:tr h="1487985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Programové země: </a:t>
                      </a:r>
                      <a:r>
                        <a:rPr lang="cs-CZ" b="1" baseline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cs-CZ" baseline="0" dirty="0">
                          <a:solidFill>
                            <a:sysClr val="windowText" lastClr="000000"/>
                          </a:solidFill>
                        </a:rPr>
                        <a:t>země Evropské unie </a:t>
                      </a:r>
                    </a:p>
                    <a:p>
                      <a:pPr algn="ctr"/>
                      <a:r>
                        <a:rPr lang="cs-CZ" baseline="0" dirty="0">
                          <a:solidFill>
                            <a:sysClr val="windowText" lastClr="000000"/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cs-CZ" baseline="0" dirty="0">
                          <a:solidFill>
                            <a:sysClr val="windowText" lastClr="000000"/>
                          </a:solidFill>
                        </a:rPr>
                        <a:t>Island, </a:t>
                      </a:r>
                      <a:r>
                        <a:rPr lang="cs-CZ" baseline="0" dirty="0" err="1" smtClean="0">
                          <a:solidFill>
                            <a:sysClr val="windowText" lastClr="000000"/>
                          </a:solidFill>
                        </a:rPr>
                        <a:t>Lichtenštejsko</a:t>
                      </a:r>
                      <a:r>
                        <a:rPr lang="cs-CZ" baseline="0" dirty="0">
                          <a:solidFill>
                            <a:sysClr val="windowText" lastClr="000000"/>
                          </a:solidFill>
                        </a:rPr>
                        <a:t>, Norsko, Severní Makedonie, Srbsko a Turecko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15929"/>
                  </a:ext>
                </a:extLst>
              </a:tr>
              <a:tr h="132625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Partnersk</a:t>
                      </a:r>
                      <a:r>
                        <a:rPr lang="cs-CZ" b="1" baseline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 země:   </a:t>
                      </a:r>
                    </a:p>
                    <a:p>
                      <a:pPr algn="ctr"/>
                      <a:endParaRPr lang="cs-CZ" b="1" baseline="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cs-CZ" baseline="0" dirty="0">
                          <a:solidFill>
                            <a:sysClr val="windowText" lastClr="000000"/>
                          </a:solidFill>
                        </a:rPr>
                        <a:t>Formálně všechny ostatní země světa …</a:t>
                      </a:r>
                    </a:p>
                    <a:p>
                      <a:pPr algn="ctr"/>
                      <a:endParaRPr lang="cs-CZ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67981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779" y="5718629"/>
            <a:ext cx="7334250" cy="245377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2250057" y="8576506"/>
            <a:ext cx="708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Trvání  Výzvy je 36 měsíců.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344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3 – Země jižního Středomoří ve srovnání s Výzvou 2020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123" y="1938352"/>
            <a:ext cx="5838738" cy="19462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8" y="2427323"/>
            <a:ext cx="13174079" cy="67069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20253" y="2726809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7923" y="4508289"/>
            <a:ext cx="2181138" cy="92278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3778575" y="6054769"/>
            <a:ext cx="10052050" cy="257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15%</a:t>
            </a:r>
            <a:r>
              <a:rPr lang="cs-CZ" sz="2000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jakoukoli zemí 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rámci regionu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cs-CZ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65%</a:t>
            </a:r>
            <a:r>
              <a:rPr lang="cs-CZ" sz="2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studentů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cs-CZ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50%</a:t>
            </a:r>
            <a:r>
              <a:rPr lang="cs-CZ" sz="2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 studentů by měli být účastníci 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omezenými příležitostmi </a:t>
            </a:r>
          </a:p>
        </p:txBody>
      </p:sp>
    </p:spTree>
    <p:extLst>
      <p:ext uri="{BB962C8B-B14F-4D97-AF65-F5344CB8AC3E}">
        <p14:creationId xmlns:p14="http://schemas.microsoft.com/office/powerpoint/2010/main" val="41514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4 – Rusko ve srovnání s Výzvou 2020 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285" y="4744736"/>
            <a:ext cx="3872815" cy="20159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" y="2269003"/>
            <a:ext cx="15240870" cy="74683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182908" y="2366886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Asie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 srovnání s Výzvou 2020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06" y="1589228"/>
            <a:ext cx="12944494" cy="25083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06" y="4272629"/>
            <a:ext cx="11582622" cy="575155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8065" y="4224197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441508" y="4448686"/>
            <a:ext cx="10052050" cy="28722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25%</a:t>
            </a:r>
            <a:r>
              <a:rPr lang="cs-CZ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nejméně 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rozvinutými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zeměmi v rámci regionu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cs-CZ" sz="24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25%</a:t>
            </a:r>
            <a:r>
              <a:rPr lang="cs-CZ" sz="24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nejvíce 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rozvinutými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zeměmi v rámci regionu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cs-CZ" sz="24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15%</a:t>
            </a:r>
            <a:r>
              <a:rPr lang="cs-CZ" sz="24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Čínou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cs-CZ" sz="24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10%</a:t>
            </a:r>
            <a:r>
              <a:rPr lang="cs-CZ" sz="24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 Indií</a:t>
            </a:r>
          </a:p>
        </p:txBody>
      </p:sp>
    </p:spTree>
    <p:extLst>
      <p:ext uri="{BB962C8B-B14F-4D97-AF65-F5344CB8AC3E}">
        <p14:creationId xmlns:p14="http://schemas.microsoft.com/office/powerpoint/2010/main" val="14120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Střední Asie ve srovnání s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Výzvou 2020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616" y="2021706"/>
            <a:ext cx="5167618" cy="19546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6650" y="4133412"/>
            <a:ext cx="2315361" cy="12331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2" y="2327303"/>
            <a:ext cx="14194172" cy="72816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518184" y="2368606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033729" y="5504209"/>
            <a:ext cx="4297391" cy="189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země červené dle ODA, nelze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organizovat Bc. a Mgr. Mobility OUT</a:t>
            </a:r>
            <a:endParaRPr lang="cs-CZ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313571" y="7961493"/>
            <a:ext cx="429739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AFGHÁNISTÁN</a:t>
            </a:r>
            <a:endParaRPr lang="cs-CZ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Blízký Východ ve srovnání s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Výzvou 2020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862" y="2212332"/>
            <a:ext cx="6912528" cy="23321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10" y="2212332"/>
            <a:ext cx="12745825" cy="65385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203" y="5342668"/>
            <a:ext cx="3509248" cy="198296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942580" y="2281057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Pacifik ve srovnání s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Výzvou 2020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810" y="1703817"/>
            <a:ext cx="5335398" cy="229858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810" y="4292082"/>
            <a:ext cx="4966283" cy="24579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8828" y="6750056"/>
            <a:ext cx="2315361" cy="12499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9" y="2227861"/>
            <a:ext cx="13959281" cy="72816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428963" y="2299110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368810" y="8324324"/>
            <a:ext cx="5369740" cy="1045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4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86,5%</a:t>
            </a:r>
            <a:r>
              <a:rPr lang="cs-CZ" sz="24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Novým Zélandem a Austrálií </a:t>
            </a:r>
          </a:p>
        </p:txBody>
      </p:sp>
    </p:spTree>
    <p:extLst>
      <p:ext uri="{BB962C8B-B14F-4D97-AF65-F5344CB8AC3E}">
        <p14:creationId xmlns:p14="http://schemas.microsoft.com/office/powerpoint/2010/main" val="21676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66" y="424450"/>
            <a:ext cx="9462751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Subsaharská Afrika 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428963" y="2299110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45" y="2299110"/>
            <a:ext cx="12851934" cy="64763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188" y="1889447"/>
            <a:ext cx="2852257" cy="24915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4225" y="2668442"/>
            <a:ext cx="2684477" cy="114929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3843258" y="4817378"/>
            <a:ext cx="5381933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35% rozpočtu</a:t>
            </a:r>
            <a:r>
              <a:rPr lang="cs-CZ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mobility s </a:t>
            </a: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nejméně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rozvinutými zeměmi v rámci regionu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cs-CZ" sz="28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8%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rozpočtu na mobility </a:t>
            </a: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jakoukoliv zemí v rámci regionu</a:t>
            </a:r>
          </a:p>
        </p:txBody>
      </p:sp>
    </p:spTree>
    <p:extLst>
      <p:ext uri="{BB962C8B-B14F-4D97-AF65-F5344CB8AC3E}">
        <p14:creationId xmlns:p14="http://schemas.microsoft.com/office/powerpoint/2010/main" val="25887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9 – Subsaharská Afrika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 srovnání s Výzvou 2020 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428963" y="2299110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901" y="1925234"/>
            <a:ext cx="15784092" cy="79094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303159" y="2114444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Latinská Amerika ve srovnání s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Výzvou 2020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428963" y="2299110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671" y="1603040"/>
            <a:ext cx="4060272" cy="21308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671" y="3733844"/>
            <a:ext cx="4328719" cy="21475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06" y="1692661"/>
            <a:ext cx="14663956" cy="73403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3806" y="6603254"/>
            <a:ext cx="3532701" cy="160688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818069" y="1790515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13958" y="9311554"/>
            <a:ext cx="1074834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8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30%</a:t>
            </a:r>
            <a:r>
              <a:rPr lang="cs-CZ" sz="28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rozpočtu na mobility s 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Brazílií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Mexikem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dohromady</a:t>
            </a:r>
          </a:p>
        </p:txBody>
      </p:sp>
    </p:spTree>
    <p:extLst>
      <p:ext uri="{BB962C8B-B14F-4D97-AF65-F5344CB8AC3E}">
        <p14:creationId xmlns:p14="http://schemas.microsoft.com/office/powerpoint/2010/main" val="5714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Karibik ve srovnání s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Výzvou 2020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428963" y="2299110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74" y="1860442"/>
            <a:ext cx="12784822" cy="24328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441" y="4585714"/>
            <a:ext cx="10447341" cy="531704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890061" y="4554890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79771" y="354148"/>
            <a:ext cx="116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Studentské Mobility</a:t>
            </a:r>
            <a:endParaRPr lang="cs-CZ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34" y="2602285"/>
            <a:ext cx="18394177" cy="542411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12686" y="8302171"/>
            <a:ext cx="152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Studijní pobyt </a:t>
            </a:r>
            <a:r>
              <a:rPr lang="cs-CZ" sz="4000" dirty="0" smtClean="0"/>
              <a:t>(Student Mobility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Studies</a:t>
            </a:r>
            <a:r>
              <a:rPr lang="cs-CZ" sz="4000" dirty="0" smtClean="0"/>
              <a:t> - SMS)                               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Praktická stáž </a:t>
            </a:r>
            <a:r>
              <a:rPr lang="cs-CZ" sz="4000" dirty="0" smtClean="0"/>
              <a:t>(Student Mobility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traineeship</a:t>
            </a:r>
            <a:r>
              <a:rPr lang="cs-CZ" sz="4000" dirty="0" smtClean="0"/>
              <a:t> - SMP)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419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USA a Kanada ve srovnání s </a:t>
            </a: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Výzvou 2020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428963" y="2299110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28" y="2483776"/>
            <a:ext cx="13757945" cy="72732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886" y="3457811"/>
            <a:ext cx="2483141" cy="11073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324933" y="2560719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celou 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034310" y="5704904"/>
            <a:ext cx="4632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- Chile a Uruguay se přesunuly </a:t>
            </a:r>
          </a:p>
          <a:p>
            <a:r>
              <a:rPr lang="cs-CZ" sz="2400" b="1" dirty="0" smtClean="0"/>
              <a:t>do regionu Latinská Amerika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2872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976" y="366084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Kvalitativní kritéria – změna perspektivy ze zemí na regiony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079"/>
            <a:ext cx="13354930" cy="8422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842460" y="3527756"/>
            <a:ext cx="6093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Dříve - 4 kvalitativní kritéria: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sz="2800" strike="sngStrik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1.Relavance strategie </a:t>
            </a:r>
          </a:p>
          <a:p>
            <a:pPr marL="285750" indent="-285750">
              <a:buFontTx/>
              <a:buChar char="-"/>
            </a:pPr>
            <a:r>
              <a:rPr lang="cs-CZ" sz="2800" strike="sngStrik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Kvalita podmínek spolupráce </a:t>
            </a:r>
          </a:p>
          <a:p>
            <a:pPr marL="285750" indent="-285750">
              <a:buFontTx/>
              <a:buChar char="-"/>
            </a:pPr>
            <a:r>
              <a:rPr lang="cs-CZ" sz="2800" strike="sngStrik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3.Kvalita koncepce a realizace projektu</a:t>
            </a:r>
          </a:p>
          <a:p>
            <a:pPr marL="285750" indent="-285750">
              <a:buFontTx/>
              <a:buChar char="-"/>
            </a:pPr>
            <a:r>
              <a:rPr lang="cs-CZ" sz="2800" strike="sngStrik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 Dopad a šíření výsledků  </a:t>
            </a:r>
            <a:endParaRPr lang="cs-CZ" sz="2800" strike="sngStrik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842460" y="5967897"/>
            <a:ext cx="58793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menší počet znaků v systému podávání jednotné institucionální žádosti vs. širší pojetí v rámci regionů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nová aplikace pro podávání 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842460" y="8606534"/>
            <a:ext cx="458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OID a platný email partnerské instituce</a:t>
            </a:r>
            <a:endParaRPr lang="cs-CZ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842460" y="2065461"/>
            <a:ext cx="5058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KVALITY </a:t>
            </a:r>
          </a:p>
          <a:p>
            <a:r>
              <a:rPr lang="cs-CZ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EXTERNISTÉ DZS</a:t>
            </a:r>
            <a:endParaRPr lang="cs-CZ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0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5" y="385539"/>
            <a:ext cx="18100913" cy="1028596"/>
          </a:xfrm>
        </p:spPr>
        <p:txBody>
          <a:bodyPr lIns="150785" tIns="75392" rIns="150785" bIns="75392"/>
          <a:lstStyle/>
          <a:p>
            <a:r>
              <a:rPr lang="cs-CZ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Kvalitativní kritéria – I. Kvalita koncepce projektů a nastavení spolupráce </a:t>
            </a:r>
            <a:endParaRPr lang="cs-CZ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6780" y="1591186"/>
            <a:ext cx="19594682" cy="5027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 KONCEPCE PROJEKTŮ A NASTAVENÍ SPOLUPRÁCE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(max. 40 bodů)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vyplňuje se pouze jednou pro celou organizaci (pokud zájemce nezíská minimálně 50% bodů, bude </a:t>
            </a:r>
            <a:r>
              <a:rPr lang="cs-CZ" sz="36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zamítnut celý projekt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12000 znaků včetně mezer 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a) 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jasný popis odpovědností, rolí a úkolů mezi partnery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kompletnost 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kvalita opatření pro výběr účastníků, podpora, která je jim poskytnuta, a uznání období jejich mobility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8561" y="6322977"/>
            <a:ext cx="19007847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smtClean="0"/>
              <a:t>- Vyplňuje se za celou instituci, připravovat bude EK RUK, nicméně  je potřeba za fakultu </a:t>
            </a:r>
            <a:r>
              <a:rPr lang="cs-CZ" sz="3200" b="1" dirty="0" smtClean="0">
                <a:solidFill>
                  <a:srgbClr val="FF0000"/>
                </a:solidFill>
              </a:rPr>
              <a:t>+ zahraničního partnera v každém projektu, </a:t>
            </a:r>
            <a:r>
              <a:rPr lang="cs-CZ" sz="3200" b="1" dirty="0" smtClean="0"/>
              <a:t>stačí stručně, vyplnit tato data (a , b)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/>
              <a:t>uveďte prosím odděleným textem od projektu popsaného v rámci Regionálních kritérií (II. Relevance strategie a III. Dopad a diseminace).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288" y="327173"/>
            <a:ext cx="10795440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Regionální kvalitativní kritéria (II. a III.)  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3753" y="2009330"/>
            <a:ext cx="13446800" cy="72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7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REGIONÁLNÍ KRITÉRIA</a:t>
            </a:r>
            <a:endParaRPr lang="cs-CZ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cs-CZ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RELEVANCE STRATEGIE </a:t>
            </a:r>
            <a:r>
              <a:rPr lang="cs-CZ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(za každý region zvlášť, max. 40b) </a:t>
            </a:r>
            <a:r>
              <a:rPr lang="cs-CZ" sz="27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cs-CZ" sz="27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000 znaků včetně </a:t>
            </a:r>
            <a:r>
              <a:rPr lang="cs-CZ" sz="27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mezer</a:t>
            </a:r>
            <a:endParaRPr lang="cs-CZ" sz="2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relevantnost plánovaného projektu vzhledem ke strategii internacionalizace zapojených vysokoškolských institucí</a:t>
            </a:r>
            <a:endParaRPr lang="cs-CZ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odůvodnění výběru zaměstnanecké a/nebo studentské mobility a předchozí zkušenosti s podobnými projekty s vysokoškolskými institucemi/organizacemi v partnerském regionu</a:t>
            </a:r>
            <a:endParaRPr lang="cs-CZ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cs-CZ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DOPAD A DISEMINACE</a:t>
            </a:r>
            <a:r>
              <a:rPr lang="cs-CZ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(za každý region zvlášť, max. 20b) </a:t>
            </a:r>
            <a:r>
              <a:rPr lang="cs-CZ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10 000 znaků včetně mezer</a:t>
            </a:r>
            <a:endParaRPr lang="cs-CZ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pokud příjemce nezíská min. 50% bodů za regionální kritérium nebo nezíská alespoň 60b v součtu za všechna tři kritéria, bude </a:t>
            </a:r>
            <a:r>
              <a:rPr lang="cs-CZ" sz="2700" b="1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zamítnut daný region.</a:t>
            </a:r>
            <a:endParaRPr lang="cs-CZ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potencionální dopad projektu na účastníky, příjemce grantu a partnerské organizace na místní, regionální a národní úrovni</a:t>
            </a:r>
            <a:endParaRPr lang="cs-CZ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kvalita opatření cílených na šíření výsledků projektu mobility na úrovni fakult a institucí, a pokud je to relevantní, i mimo ně, a to ve všech zúčastněných zemích  </a:t>
            </a:r>
            <a:endParaRPr lang="cs-CZ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026237" y="2230118"/>
            <a:ext cx="5564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regionální kritéria, základ pro vypracování projektu, nicméně v současné době existuje kombinace starých a nových pravidel operujících s pojmem země …  </a:t>
            </a:r>
            <a:endParaRPr lang="cs-CZ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026237" y="4652770"/>
            <a:ext cx="5428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příprava projektu,  regionální optika a zvolené prioritní partnerské instituce v rámci zemí/regionu</a:t>
            </a:r>
            <a:endParaRPr lang="cs-CZ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37" y="6336760"/>
            <a:ext cx="5897060" cy="26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5" y="385539"/>
            <a:ext cx="18100913" cy="1028596"/>
          </a:xfrm>
        </p:spPr>
        <p:txBody>
          <a:bodyPr lIns="150785" tIns="75392" rIns="150785" bIns="75392"/>
          <a:lstStyle/>
          <a:p>
            <a:r>
              <a:rPr lang="cs-CZ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Kvalitativní kritéria – Hodnocení  a priority Národní agentury DZS</a:t>
            </a:r>
            <a:endParaRPr lang="cs-CZ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8" y="1975567"/>
            <a:ext cx="9077438" cy="529517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717932" y="1688390"/>
            <a:ext cx="10194587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nového období Erasmus+ (2021 - 2027) jsou důležité při plánování a realizaci všech projektů </a:t>
            </a: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 kterých by měly být zohledněny</a:t>
            </a: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1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Inkluze </a:t>
            </a:r>
            <a:r>
              <a:rPr lang="cs-CZ" sz="21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diverzita: </a:t>
            </a:r>
            <a:r>
              <a:rPr lang="cs-CZ" sz="21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zapojení co největšího spektra organizací i jednotlivců </a:t>
            </a:r>
            <a:r>
              <a:rPr lang="cs-CZ" sz="21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cs-CZ" sz="21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mezinárodního </a:t>
            </a:r>
            <a:r>
              <a:rPr lang="cs-CZ" sz="21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Udržitelnost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projektů environmentálně udržitelným způsobem; zvyšování povědomí  </a:t>
            </a:r>
            <a:r>
              <a:rPr lang="cs-CZ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účastníků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ekologických tématech  </a:t>
            </a:r>
            <a:endParaRPr lang="cs-CZ" sz="2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Digitalizace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umožnění kombinovaných výjezdů v rámci všech sektorů </a:t>
            </a:r>
            <a:endParaRPr lang="cs-CZ" sz="2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Participace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podpora aktivního občanství, účasti na demokracii a posilování evropské identity</a:t>
            </a:r>
          </a:p>
          <a:p>
            <a:pPr marL="1143000">
              <a:lnSpc>
                <a:spcPct val="115000"/>
              </a:lnSpc>
              <a:spcAft>
                <a:spcPts val="1000"/>
              </a:spcAft>
            </a:pPr>
            <a:r>
              <a:rPr lang="cs-CZ" sz="2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89" y="7301377"/>
            <a:ext cx="5502924" cy="10615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931" y="5405861"/>
            <a:ext cx="7237379" cy="41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038" y="375811"/>
            <a:ext cx="11865483" cy="1028596"/>
          </a:xfrm>
        </p:spPr>
        <p:txBody>
          <a:bodyPr lIns="150785" tIns="75392" rIns="150785" bIns="75392"/>
          <a:lstStyle/>
          <a:p>
            <a:r>
              <a:rPr lang="cs-CZ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Priorita Evropské komise – podpora inkluze</a:t>
            </a:r>
            <a:endParaRPr lang="cs-CZ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545" y="1590745"/>
            <a:ext cx="12960470" cy="81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896" y="424450"/>
            <a:ext cx="9190378" cy="1028596"/>
          </a:xfrm>
        </p:spPr>
        <p:txBody>
          <a:bodyPr lIns="150785" tIns="75392" rIns="150785" bIns="75392"/>
          <a:lstStyle/>
          <a:p>
            <a:r>
              <a:rPr lang="cs-CZ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Účastnící s omezenými příležitostmi </a:t>
            </a:r>
            <a:endParaRPr lang="cs-CZ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225" y="1667055"/>
            <a:ext cx="14225243" cy="82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896" y="424450"/>
            <a:ext cx="9190378" cy="1028596"/>
          </a:xfrm>
        </p:spPr>
        <p:txBody>
          <a:bodyPr lIns="150785" tIns="75392" rIns="150785" bIns="75392"/>
          <a:lstStyle/>
          <a:p>
            <a:r>
              <a:rPr lang="cs-CZ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Účastnící s omezenými příležitostmi </a:t>
            </a:r>
            <a:endParaRPr lang="cs-CZ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43" y="1693376"/>
            <a:ext cx="13427549" cy="8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595" y="366083"/>
            <a:ext cx="12137857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Interní kritéria výběru projektů Výzvy 2022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3932" y="2801566"/>
            <a:ext cx="18745200" cy="429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adekvátnost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vzhledem k rozpočtu danému pro konkrétní region na celou ČR </a:t>
            </a: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dodržení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metodických pokynů DZS a EK RUK při psaní kvalitativních kritérií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stanovení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adekvátní strategie spolupráce a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internacionalizace s konkrétní vizí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realizovatelnost projektu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etablovaná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prověřená spolupráce  partnerskou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institucí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žadatel získal danou zemi v rámci dřívějších Výzev projektů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ICM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(Výzva 2019 a 2020)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stále ještě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nevyčerpal 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získané mobility, bude dána přednost žadatelům, kteří projekty v dané zemi ještě nerealizovali. </a:t>
            </a:r>
          </a:p>
        </p:txBody>
      </p:sp>
    </p:spTree>
    <p:extLst>
      <p:ext uri="{BB962C8B-B14F-4D97-AF65-F5344CB8AC3E}">
        <p14:creationId xmlns:p14="http://schemas.microsoft.com/office/powerpoint/2010/main" val="33435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6" y="385539"/>
            <a:ext cx="17339786" cy="1028596"/>
          </a:xfrm>
        </p:spPr>
        <p:txBody>
          <a:bodyPr lIns="150785" tIns="75392" rIns="150785" bIns="75392"/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Výzva 2022 Mezinárodní kreditová mobilita – důležité termíny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23666" y="3262811"/>
            <a:ext cx="1833839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Termín předložení projektů na EK RUK: </a:t>
            </a:r>
            <a:r>
              <a:rPr lang="cs-CZ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pondělí 14. 02. 2022 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cs-CZ" sz="39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900" dirty="0" smtClean="0">
                <a:latin typeface="Arial" pitchFamily="34" charset="0"/>
                <a:cs typeface="Arial" pitchFamily="34" charset="0"/>
              </a:rPr>
              <a:t>  Termín podání jednotné institucionální žádosti UK:  </a:t>
            </a:r>
            <a:r>
              <a:rPr lang="cs-CZ" sz="3900" b="1" dirty="0" smtClean="0">
                <a:latin typeface="Arial" pitchFamily="34" charset="0"/>
                <a:cs typeface="Arial" pitchFamily="34" charset="0"/>
              </a:rPr>
              <a:t>23. 2. 2020</a:t>
            </a:r>
          </a:p>
          <a:p>
            <a:endParaRPr lang="cs-CZ" sz="3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900" b="1" dirty="0" smtClean="0">
                <a:latin typeface="Arial" pitchFamily="34" charset="0"/>
                <a:cs typeface="Arial" pitchFamily="34" charset="0"/>
              </a:rPr>
              <a:t>  Výsledky hodnocení Výzvy 2022 budou známy v červnu/červenci 2022.</a:t>
            </a:r>
          </a:p>
          <a:p>
            <a:endParaRPr lang="cs-CZ" sz="3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9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Projektové období Výzvy 2022 bude trvat </a:t>
            </a:r>
            <a:r>
              <a:rPr lang="cs-CZ" sz="3900" b="1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900" b="1" dirty="0" smtClean="0">
                <a:latin typeface="Arial" pitchFamily="34" charset="0"/>
                <a:cs typeface="Arial" pitchFamily="34" charset="0"/>
              </a:rPr>
              <a:t>měsíců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3900" b="1" dirty="0" smtClean="0">
                <a:latin typeface="Arial" pitchFamily="34" charset="0"/>
                <a:cs typeface="Arial" pitchFamily="34" charset="0"/>
              </a:rPr>
              <a:t>1. 8. 2022 – 31. 7. 2025 </a:t>
            </a:r>
          </a:p>
          <a:p>
            <a:endParaRPr lang="cs-CZ" sz="3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67200" y="325120"/>
            <a:ext cx="116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Studentská </a:t>
            </a:r>
            <a:r>
              <a:rPr lang="cs-CZ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Mobilita – Studijní pobyt </a:t>
            </a:r>
            <a:endParaRPr lang="cs-CZ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06" y="2413053"/>
            <a:ext cx="12355269" cy="73695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3656" y="3991428"/>
            <a:ext cx="4644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ZMĚNA! 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Délka pobytu je nyní : </a:t>
            </a:r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12 měsíců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5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-1" y="327099"/>
            <a:ext cx="13963974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68" y="3461048"/>
            <a:ext cx="1506901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2700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12700" indent="0" algn="ctr" eaLnBrk="1" hangingPunct="1">
              <a:buClr>
                <a:srgbClr val="D32D3F"/>
              </a:buClr>
            </a:pPr>
            <a:endParaRPr 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en-GB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1C886018-7E6B-4040-8D61-445BF7D4CB3E}"/>
              </a:ext>
            </a:extLst>
          </p:cNvPr>
          <p:cNvSpPr/>
          <p:nvPr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5F48BCA-29ED-43AB-B699-E2935AA9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920" y="8210293"/>
            <a:ext cx="1847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cs-CZ" altLang="cs-CZ" sz="5400" dirty="0">
              <a:latin typeface="Gill Sans MT" pitchFamily="34" charset="-18"/>
            </a:endParaRPr>
          </a:p>
          <a:p>
            <a:pPr algn="ctr" eaLnBrk="1" hangingPunct="1"/>
            <a:endParaRPr lang="cs-CZ" altLang="cs-CZ" sz="3600" dirty="0">
              <a:latin typeface="Gill Sans MT" pitchFamily="34" charset="-18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021C883-DD82-4306-8338-3CBE3FDDF527}"/>
              </a:ext>
            </a:extLst>
          </p:cNvPr>
          <p:cNvSpPr txBox="1">
            <a:spLocks/>
          </p:cNvSpPr>
          <p:nvPr/>
        </p:nvSpPr>
        <p:spPr>
          <a:xfrm>
            <a:off x="1167592" y="7030014"/>
            <a:ext cx="17005110" cy="21546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b="1" dirty="0" smtClean="0">
                <a:latin typeface="Gill Sans"/>
              </a:rPr>
              <a:t>Děkuji za pozornost</a:t>
            </a:r>
            <a:r>
              <a:rPr lang="en-US" sz="7200" b="1" dirty="0" smtClean="0">
                <a:latin typeface="Gill Sans"/>
              </a:rPr>
              <a:t>!</a:t>
            </a:r>
            <a:endParaRPr lang="ru-RU" sz="7200" b="1" dirty="0" smtClean="0">
              <a:latin typeface="Gill Sans"/>
            </a:endParaRPr>
          </a:p>
          <a:p>
            <a:endParaRPr lang="en-US" sz="3200" b="1" dirty="0" smtClean="0">
              <a:latin typeface="Gill Sans"/>
            </a:endParaRPr>
          </a:p>
          <a:p>
            <a:r>
              <a:rPr lang="en-US" sz="3200" b="1" dirty="0" err="1" smtClean="0">
                <a:latin typeface="Gill Sans"/>
              </a:rPr>
              <a:t>denis.zernov@ruk.cuni.cz</a:t>
            </a:r>
            <a:endParaRPr lang="en-US" sz="3200" b="1" dirty="0">
              <a:latin typeface="Gill San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38F30D-3A31-47BF-9C3C-835DC298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04100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67200" y="325120"/>
            <a:ext cx="116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Studentská </a:t>
            </a:r>
            <a:r>
              <a:rPr lang="cs-CZ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Mobilita – Praktická stáž </a:t>
            </a:r>
            <a:endParaRPr lang="cs-CZ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63" y="2450870"/>
            <a:ext cx="10804623" cy="749579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454742" y="4078514"/>
            <a:ext cx="5849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Délka pobytu je: </a:t>
            </a:r>
          </a:p>
          <a:p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 – 12 měsíců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5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67200" y="325120"/>
            <a:ext cx="1342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Studentská </a:t>
            </a:r>
            <a:r>
              <a:rPr lang="cs-CZ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Mobilita – Doktorandské mobility</a:t>
            </a:r>
            <a:endParaRPr lang="cs-CZ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76171" y="3193143"/>
            <a:ext cx="30334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Otázka zadávání krátkodobých mobilit do systému BM … 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3" y="2623799"/>
            <a:ext cx="15353442" cy="56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BE5E-2915-4B4F-80F3-3CBFF49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482353"/>
            <a:ext cx="19319132" cy="1028596"/>
          </a:xfrm>
        </p:spPr>
        <p:txBody>
          <a:bodyPr lIns="150785" tIns="75392" rIns="150785" bIns="75392"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 ZAJÍMAVOST: </a:t>
            </a:r>
            <a:r>
              <a:rPr lang="cs-CZ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Beneficiary</a:t>
            </a: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Module – nová aplikace pro podávání žádosti a </a:t>
            </a:r>
            <a:r>
              <a:rPr lang="cs-CZ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managment</a:t>
            </a: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mobilit</a:t>
            </a:r>
            <a:endParaRPr lang="cs-C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64" y="1727087"/>
            <a:ext cx="17451270" cy="649330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89497" y="8905821"/>
            <a:ext cx="1643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nová aplikace neumí zadávat krátkodobé doktorandské mobility … lze zadávat pouze měsíce… 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3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15771" y="0"/>
            <a:ext cx="1957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Omezení mobilitních toků vázané na ODA</a:t>
            </a:r>
            <a:endParaRPr lang="cs-CZ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" y="2061028"/>
            <a:ext cx="20088459" cy="889218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95169" y="830997"/>
            <a:ext cx="15839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( ODA: </a:t>
            </a:r>
            <a:r>
              <a:rPr lang="cs-CZ" sz="2400" b="1" dirty="0" err="1" smtClean="0">
                <a:solidFill>
                  <a:schemeClr val="bg1"/>
                </a:solidFill>
              </a:rPr>
              <a:t>oficial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development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assistance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countries</a:t>
            </a:r>
            <a:r>
              <a:rPr lang="cs-CZ" sz="2400" b="1" dirty="0">
                <a:solidFill>
                  <a:schemeClr val="bg1"/>
                </a:solidFill>
              </a:rPr>
              <a:t> – státy, kterým OECD poskytuje oficiální rozvojovou pomoc) </a:t>
            </a:r>
          </a:p>
        </p:txBody>
      </p:sp>
    </p:spTree>
    <p:extLst>
      <p:ext uri="{BB962C8B-B14F-4D97-AF65-F5344CB8AC3E}">
        <p14:creationId xmlns:p14="http://schemas.microsoft.com/office/powerpoint/2010/main" val="4147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15771" y="325120"/>
            <a:ext cx="1390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Finance: dlouhodobé studentské mobility</a:t>
            </a:r>
            <a:endParaRPr lang="cs-CZ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2" y="2027521"/>
            <a:ext cx="11930322" cy="78824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734" y="4781784"/>
            <a:ext cx="6342408" cy="38106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119734" y="3207657"/>
            <a:ext cx="656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Jednotkový příspěvek na cestovní náklady na účastníka mobility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1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2">
      <a:dk1>
        <a:srgbClr val="17161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FFF00"/>
      </a:accent2>
      <a:accent3>
        <a:srgbClr val="FF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bout UK_prezentace">
      <a:majorFont>
        <a:latin typeface="Gill Sans"/>
        <a:ea typeface=""/>
        <a:cs typeface=""/>
      </a:majorFont>
      <a:minorFont>
        <a:latin typeface="Gill Sans M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3665</TotalTime>
  <Words>1079</Words>
  <Application>Microsoft Office PowerPoint</Application>
  <PresentationFormat>Vlastní</PresentationFormat>
  <Paragraphs>178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Gill Sans</vt:lpstr>
      <vt:lpstr>Gill Sans MT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 ZAJÍMAVOST: Beneficiary Module – nová aplikace pro podávání žádosti a managment mobilit</vt:lpstr>
      <vt:lpstr>Prezentace aplikace PowerPoint</vt:lpstr>
      <vt:lpstr>Prezentace aplikace PowerPoint</vt:lpstr>
      <vt:lpstr>Prezentace aplikace PowerPoint</vt:lpstr>
      <vt:lpstr>Zaměstnanecké mobility</vt:lpstr>
      <vt:lpstr>Výukový pobyt (5 – 60 dnů, bez započtení dnů na cestu)</vt:lpstr>
      <vt:lpstr>Školení (5 – 60 dnů, bez započtení dnů na cestu)</vt:lpstr>
      <vt:lpstr>Pobytové náklady – zaměstnanecká mobilita</vt:lpstr>
      <vt:lpstr>Cestovní náklady – zaměstnanecká mobilita</vt:lpstr>
      <vt:lpstr>Výzva 2022 – rozpočet  pro celou ČR</vt:lpstr>
      <vt:lpstr>Výzva 2022 – Geografická rovnováha a priority EU</vt:lpstr>
      <vt:lpstr>Region 1 – Západní Balkán  /  ve srovnání s Výzvou 2020</vt:lpstr>
      <vt:lpstr>Region 2 – Země Východního partnerství / ve srovnání s Výzvou 2020 </vt:lpstr>
      <vt:lpstr>Region 3 – Země jižního Středomoří ve srovnání s Výzvou 2020</vt:lpstr>
      <vt:lpstr>Region 4 – Rusko ve srovnání s Výzvou 2020 </vt:lpstr>
      <vt:lpstr>Region 5 – Asie ve srovnání s Výzvou 2020 </vt:lpstr>
      <vt:lpstr>Region 6 – Střední Asie ve srovnání s Výzvou 2020 </vt:lpstr>
      <vt:lpstr>Region 7 – Blízký Východ ve srovnání s Výzvou 2020 </vt:lpstr>
      <vt:lpstr>Region 8 – Pacifik ve srovnání s Výzvou 2020 </vt:lpstr>
      <vt:lpstr>Region 9 – Subsaharská Afrika </vt:lpstr>
      <vt:lpstr>Region 9 – Subsaharská Afrika ve srovnání s Výzvou 2020 </vt:lpstr>
      <vt:lpstr>Region 10 – Latinská Amerika ve srovnání s Výzvou 2020 </vt:lpstr>
      <vt:lpstr>Region 11 – Karibik ve srovnání s Výzvou 2020 </vt:lpstr>
      <vt:lpstr>Region 12 – USA a Kanada ve srovnání s Výzvou 2020 </vt:lpstr>
      <vt:lpstr>Kvalitativní kritéria – změna perspektivy ze zemí na regiony</vt:lpstr>
      <vt:lpstr>Kvalitativní kritéria – I. Kvalita koncepce projektů a nastavení spolupráce </vt:lpstr>
      <vt:lpstr>Regionální kvalitativní kritéria (II. a III.)  </vt:lpstr>
      <vt:lpstr>Kvalitativní kritéria – Hodnocení  a priority Národní agentury DZS</vt:lpstr>
      <vt:lpstr>Priorita Evropské komise – podpora inkluze</vt:lpstr>
      <vt:lpstr>Účastnící s omezenými příležitostmi </vt:lpstr>
      <vt:lpstr>Účastnící s omezenými příležitostmi </vt:lpstr>
      <vt:lpstr>Interní kritéria výběru projektů Výzvy 2022</vt:lpstr>
      <vt:lpstr>Výzva 2022 Mezinárodní kreditová mobilita – důležité termíny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Podzimek</dc:creator>
  <cp:lastModifiedBy>Pavla Byrne</cp:lastModifiedBy>
  <cp:revision>338</cp:revision>
  <cp:lastPrinted>2018-03-02T13:31:20Z</cp:lastPrinted>
  <dcterms:created xsi:type="dcterms:W3CDTF">2017-06-20T08:09:59Z</dcterms:created>
  <dcterms:modified xsi:type="dcterms:W3CDTF">2022-01-19T10:49:33Z</dcterms:modified>
</cp:coreProperties>
</file>