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90" r:id="rId2"/>
    <p:sldId id="257" r:id="rId3"/>
    <p:sldId id="279" r:id="rId4"/>
    <p:sldId id="286" r:id="rId5"/>
    <p:sldId id="259" r:id="rId6"/>
    <p:sldId id="302" r:id="rId7"/>
    <p:sldId id="260" r:id="rId8"/>
    <p:sldId id="291" r:id="rId9"/>
    <p:sldId id="263" r:id="rId10"/>
    <p:sldId id="303" r:id="rId11"/>
    <p:sldId id="288" r:id="rId12"/>
    <p:sldId id="264" r:id="rId13"/>
    <p:sldId id="310" r:id="rId14"/>
    <p:sldId id="266" r:id="rId15"/>
    <p:sldId id="267" r:id="rId16"/>
    <p:sldId id="289" r:id="rId17"/>
    <p:sldId id="269" r:id="rId18"/>
    <p:sldId id="309" r:id="rId19"/>
    <p:sldId id="307" r:id="rId20"/>
    <p:sldId id="282" r:id="rId21"/>
    <p:sldId id="311" r:id="rId22"/>
    <p:sldId id="272" r:id="rId23"/>
    <p:sldId id="273" r:id="rId24"/>
    <p:sldId id="299" r:id="rId25"/>
    <p:sldId id="301" r:id="rId26"/>
    <p:sldId id="274" r:id="rId27"/>
    <p:sldId id="275" r:id="rId28"/>
    <p:sldId id="304" r:id="rId29"/>
    <p:sldId id="305" r:id="rId30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C29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037" autoAdjust="0"/>
  </p:normalViewPr>
  <p:slideViewPr>
    <p:cSldViewPr snapToGrid="0">
      <p:cViewPr varScale="1">
        <p:scale>
          <a:sx n="122" d="100"/>
          <a:sy n="122" d="100"/>
        </p:scale>
        <p:origin x="96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30.11.2021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zde prosím doplnit  termíny na zimní a letní </a:t>
            </a:r>
            <a:r>
              <a:rPr lang="cs-CZ" dirty="0" err="1"/>
              <a:t>semsestr</a:t>
            </a:r>
            <a:r>
              <a:rPr lang="cs-CZ" dirty="0"/>
              <a:t>.</a:t>
            </a:r>
          </a:p>
          <a:p>
            <a:pPr>
              <a:spcBef>
                <a:spcPct val="0"/>
              </a:spcBef>
            </a:pPr>
            <a:r>
              <a:rPr lang="cs-CZ" dirty="0"/>
              <a:t>student pošle sám ale v kopii  </a:t>
            </a:r>
            <a:r>
              <a:rPr lang="cs-CZ" dirty="0" err="1"/>
              <a:t>emaliem</a:t>
            </a:r>
            <a:r>
              <a:rPr lang="cs-CZ" dirty="0"/>
              <a:t> paní </a:t>
            </a:r>
            <a:r>
              <a:rPr lang="cs-CZ" dirty="0" err="1"/>
              <a:t>Palowské</a:t>
            </a:r>
            <a:r>
              <a:rPr lang="cs-CZ" dirty="0"/>
              <a:t> abychom měli jistotu že to odešlo </a:t>
            </a:r>
          </a:p>
          <a:p>
            <a:pPr>
              <a:spcBef>
                <a:spcPct val="0"/>
              </a:spcBef>
            </a:pPr>
            <a:r>
              <a:rPr lang="cs-CZ" dirty="0"/>
              <a:t>preferoval bych ale abychom to posílali my</a:t>
            </a:r>
            <a:endParaRPr lang="en-US" dirty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A4A105-7B08-467C-9E4B-0B6497DDCD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FC797F-48B9-4804-82BC-C4E475908A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45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1"/>
          </a:p>
          <a:p>
            <a:pPr>
              <a:spcBef>
                <a:spcPct val="0"/>
              </a:spcBef>
            </a:pPr>
            <a:endParaRPr lang="en-US" i="1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0A1151-A693-4A84-8D15-5D1B62CEBE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40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 smtClean="0"/>
              <a:t>po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30.11.2021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UK-6868.html" TargetMode="External"/><Relationship Id="rId2" Type="http://schemas.openxmlformats.org/officeDocument/2006/relationships/hyperlink" Target="https://www.cuni.cz/UK-3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dana.basarova@lfmotol.cuni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\\leonardow\share_dekanat\Zahrani&#269;n&#237;%20z&#225;le&#382;itosti\20212022\PREZENTACE\&#381;&#225;dost%20o%20uzn&#225;n&#237;%20studia%20v%20zahrani&#269;&#237;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381;&#225;dost%20o%20uzn&#225;n&#237;%20studia%20v%20zahrani&#269;&#237;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byrne@lfmotol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dana.basarova@lfmotol.c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rozd.mzv.cz/" TargetMode="External"/><Relationship Id="rId2" Type="http://schemas.openxmlformats.org/officeDocument/2006/relationships/hyperlink" Target="http://educaops.eu/cs/pojist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Green%20Erasmus,%20&#382;&#225;dost%20o%20p&#345;&#237;sp&#283;vek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tag/studenti-o-stazich-erasmu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erasmus@ruk.cuni.cz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moc.cuni.cz/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rasmus-databaze.naep.cz/modules/erasmus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s://www.lf2.cuni.cz/zahranici/studium-v-zahranici/erasmus/partnerske-univerz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o&#382;adavky%20a%20pr&#367;b&#283;h%20dodate&#269;n&#233;ho%20v&#253;b&#283;rov&#233;ho%20&#345;&#237;zen&#237;%20Erasmus%2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381;&#225;dost%20o%20pobyt%20Erasmus+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hyperlink" Target="Po&#382;adavky%20a%20pr&#367;b&#283;h%20dodate&#269;n&#233;ho%20v&#253;b&#283;rov&#233;ho%20&#345;&#237;zen&#237;%20Erasmus%20.pdf" TargetMode="External"/><Relationship Id="rId4" Type="http://schemas.openxmlformats.org/officeDocument/2006/relationships/hyperlink" Target="https://www.lf2.cuni.cz/group/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tag/aktuality-erasm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Po&#382;adavky%20a%20pr&#367;b&#283;h%20dodate&#269;n&#233;ho%20v&#253;b&#283;rov&#233;ho%20&#345;&#237;zen&#237;%20Erasmus%20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aktuality/dokumenty/pozadavky_a_prubeh_vyberoveho_rizeni_erasmus.pdf" TargetMode="External"/><Relationship Id="rId2" Type="http://schemas.openxmlformats.org/officeDocument/2006/relationships/hyperlink" Target="Po&#382;adavky%20a%20pr&#367;b&#283;h%20dodate&#269;n&#233;ho%20v&#253;b&#283;rov&#233;ho%20&#345;&#237;zen&#237;%20Erasmus%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ni.cz/UK-4172.html" TargetMode="External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&#381;&#225;dost%20o%20uzn&#225;n&#237;%20studia%20v%20zahrani&#269;&#237;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255" y="1130969"/>
            <a:ext cx="10096499" cy="14952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 smtClean="0">
                <a:solidFill>
                  <a:srgbClr val="ED1C29"/>
                </a:solidFill>
                <a:latin typeface="+mn-lt"/>
              </a:rPr>
              <a:t>Erasmus+</a:t>
            </a:r>
            <a:br>
              <a:rPr lang="cs-CZ" altLang="cs-CZ" sz="5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altLang="cs-CZ" sz="2000" b="1" dirty="0" smtClean="0">
                <a:solidFill>
                  <a:srgbClr val="000000"/>
                </a:solidFill>
                <a:latin typeface="+mn-lt"/>
              </a:rPr>
              <a:t>Všeobecné informace 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Univerzity Karlovy </a:t>
            </a:r>
            <a:r>
              <a:rPr lang="cs-CZ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www.cuni.cz/UK-39.html</a:t>
            </a:r>
            <a:endParaRPr lang="cs-CZ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340" y="2520563"/>
            <a:ext cx="10067260" cy="3821896"/>
          </a:xfrm>
        </p:spPr>
        <p:txBody>
          <a:bodyPr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altLang="cs-CZ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6200" b="1" dirty="0" smtClean="0">
                <a:solidFill>
                  <a:srgbClr val="000000"/>
                </a:solidFill>
              </a:rPr>
              <a:t>Informace pro studenty 2. lékařské fakulty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3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5000" dirty="0"/>
              <a:t>Program Erasmus</a:t>
            </a:r>
            <a:r>
              <a:rPr lang="cs-CZ" sz="5000" dirty="0" smtClean="0"/>
              <a:t>+ je nástrojem na mobilitu v partnerských </a:t>
            </a:r>
            <a:r>
              <a:rPr lang="cs-CZ" sz="5000" dirty="0"/>
              <a:t>a programových zemích. Díky </a:t>
            </a:r>
            <a:r>
              <a:rPr lang="cs-CZ" sz="5000" dirty="0" smtClean="0"/>
              <a:t>pobytu </a:t>
            </a:r>
            <a:r>
              <a:rPr lang="cs-CZ" sz="5000" dirty="0"/>
              <a:t>v zahraničí </a:t>
            </a:r>
            <a:r>
              <a:rPr lang="cs-CZ" sz="5000" dirty="0" smtClean="0"/>
              <a:t>získáte doplňující odborné a jazykové znalosti</a:t>
            </a:r>
            <a:r>
              <a:rPr lang="cs-CZ" sz="5000" dirty="0"/>
              <a:t>, potřebné sociální </a:t>
            </a:r>
            <a:r>
              <a:rPr lang="cs-CZ" sz="5000" dirty="0" smtClean="0"/>
              <a:t>dovednosti, budete </a:t>
            </a:r>
            <a:r>
              <a:rPr lang="cs-CZ" sz="5000" dirty="0"/>
              <a:t>umět lépe </a:t>
            </a:r>
            <a:r>
              <a:rPr lang="cs-CZ" sz="5000" dirty="0" smtClean="0"/>
              <a:t>komunikovat – a </a:t>
            </a:r>
            <a:r>
              <a:rPr lang="cs-CZ" sz="5000" dirty="0"/>
              <a:t>právě </a:t>
            </a:r>
            <a:r>
              <a:rPr lang="cs-CZ" sz="5000" dirty="0" smtClean="0"/>
              <a:t>to </a:t>
            </a:r>
            <a:r>
              <a:rPr lang="cs-CZ" sz="5000" dirty="0"/>
              <a:t>vysoce oceňují zaměstnavatelé. </a:t>
            </a:r>
            <a:r>
              <a:rPr lang="cs-CZ" sz="5000" dirty="0" smtClean="0"/>
              <a:t>Program je</a:t>
            </a:r>
            <a:r>
              <a:rPr lang="cs-CZ" sz="5000" b="1" dirty="0" smtClean="0"/>
              <a:t> </a:t>
            </a:r>
            <a:r>
              <a:rPr lang="cs-CZ" sz="5000" dirty="0"/>
              <a:t>spolufinancován Evropskou </a:t>
            </a:r>
            <a:r>
              <a:rPr lang="cs-CZ" sz="5000" dirty="0" smtClean="0"/>
              <a:t>unií a MŠMT ČR.</a:t>
            </a:r>
            <a:endParaRPr lang="cs-CZ" sz="5000" dirty="0"/>
          </a:p>
          <a:p>
            <a:endParaRPr lang="cs-CZ" sz="5000" dirty="0"/>
          </a:p>
          <a:p>
            <a:pPr marL="540000" lvl="5"/>
            <a:r>
              <a:rPr lang="cs-CZ" sz="5000" dirty="0"/>
              <a:t>Vycestovat lze na </a:t>
            </a:r>
            <a:r>
              <a:rPr lang="cs-CZ" sz="5000" b="1" dirty="0"/>
              <a:t>studijní pobyt </a:t>
            </a:r>
            <a:r>
              <a:rPr lang="cs-CZ" sz="5000" dirty="0"/>
              <a:t>(n</a:t>
            </a:r>
            <a:r>
              <a:rPr lang="nl-NL" sz="5000" dirty="0"/>
              <a:t>a hostitelské univerzitě</a:t>
            </a:r>
            <a:r>
              <a:rPr lang="cs-CZ" sz="5000" dirty="0"/>
              <a:t> student</a:t>
            </a:r>
            <a:r>
              <a:rPr lang="nl-NL" sz="5000" dirty="0"/>
              <a:t> neplatí školné</a:t>
            </a:r>
            <a:r>
              <a:rPr lang="cs-CZ" sz="5000" dirty="0"/>
              <a:t>) nebo na </a:t>
            </a:r>
            <a:r>
              <a:rPr lang="cs-CZ" sz="5000" b="1" dirty="0"/>
              <a:t>praktickou stáž.</a:t>
            </a:r>
            <a:r>
              <a:rPr lang="cs-CZ" sz="5000" dirty="0"/>
              <a:t> </a:t>
            </a:r>
            <a:r>
              <a:rPr lang="cs-CZ" sz="5000" dirty="0" smtClean="0"/>
              <a:t>Na studium nebo stáž můžete v průběhu studia vycestovat opakovaně na každé úrovni studia (bakalářské, magisterské, doktorské). </a:t>
            </a:r>
          </a:p>
          <a:p>
            <a:pPr marL="311400" lvl="5" indent="0">
              <a:buNone/>
            </a:pPr>
            <a:endParaRPr lang="cs-CZ" sz="5000" dirty="0"/>
          </a:p>
          <a:p>
            <a:pPr marL="540000" lvl="5"/>
            <a:r>
              <a:rPr lang="cs-CZ" sz="5000" dirty="0" smtClean="0"/>
              <a:t>Studium nebo stáž v zahraničí je </a:t>
            </a:r>
            <a:r>
              <a:rPr lang="cs-CZ" sz="5000" b="1" dirty="0" smtClean="0"/>
              <a:t>integrální součástí studia na domácí fakultě</a:t>
            </a:r>
            <a:r>
              <a:rPr lang="cs-CZ" sz="5000" dirty="0" smtClean="0"/>
              <a:t>. Nemělo by vést k prodloužení celkové doby studia. Někteří účastníci pobyt realizují </a:t>
            </a:r>
            <a:r>
              <a:rPr lang="cs-CZ" sz="5000" dirty="0"/>
              <a:t>formou individuálního studijního plánu. U doktorandů se </a:t>
            </a:r>
            <a:r>
              <a:rPr lang="cs-CZ" sz="5000" dirty="0" smtClean="0"/>
              <a:t>předpokládá</a:t>
            </a:r>
            <a:r>
              <a:rPr lang="cs-CZ" sz="5000" dirty="0"/>
              <a:t>, že pobyt </a:t>
            </a:r>
            <a:r>
              <a:rPr lang="cs-CZ" sz="5000" dirty="0" smtClean="0"/>
              <a:t>v zahraničí využijí </a:t>
            </a:r>
            <a:r>
              <a:rPr lang="cs-CZ" sz="5000" dirty="0"/>
              <a:t>zejména </a:t>
            </a:r>
            <a:r>
              <a:rPr lang="cs-CZ" sz="5000" dirty="0" smtClean="0"/>
              <a:t>k účasti na stáži, či </a:t>
            </a:r>
            <a:r>
              <a:rPr lang="cs-CZ" sz="5000" dirty="0"/>
              <a:t>zpracování tématu disertační práce</a:t>
            </a:r>
            <a:r>
              <a:rPr lang="cs-CZ" sz="5000" dirty="0" smtClean="0"/>
              <a:t>.</a:t>
            </a:r>
          </a:p>
          <a:p>
            <a:pPr marL="311400" lvl="5" indent="0">
              <a:buNone/>
            </a:pPr>
            <a:endParaRPr lang="cs-CZ" sz="1600" dirty="0"/>
          </a:p>
          <a:p>
            <a:pPr marL="284400" lvl="5" indent="0">
              <a:spcBef>
                <a:spcPts val="0"/>
              </a:spcBef>
              <a:buNone/>
              <a:defRPr/>
            </a:pPr>
            <a:endParaRPr lang="cs-CZ" sz="1600" dirty="0" smtClean="0"/>
          </a:p>
          <a:p>
            <a:pPr marL="0" lvl="5" indent="0">
              <a:spcBef>
                <a:spcPts val="200"/>
              </a:spcBef>
              <a:buNone/>
              <a:defRPr/>
            </a:pPr>
            <a:r>
              <a:rPr lang="cs-CZ" sz="2400" dirty="0" smtClean="0"/>
              <a:t>____________________________________</a:t>
            </a:r>
            <a:endParaRPr lang="cs-CZ" sz="1400" dirty="0" smtClean="0">
              <a:solidFill>
                <a:srgbClr val="000000"/>
              </a:solidFill>
            </a:endParaRPr>
          </a:p>
          <a:p>
            <a:pPr marL="0" lvl="5" indent="0">
              <a:spcBef>
                <a:spcPts val="200"/>
              </a:spcBef>
              <a:buNone/>
              <a:defRPr/>
            </a:pPr>
            <a:r>
              <a:rPr lang="cs-CZ" sz="4300" dirty="0" smtClean="0">
                <a:solidFill>
                  <a:srgbClr val="000000"/>
                </a:solidFill>
              </a:rPr>
              <a:t>Kvalifikační </a:t>
            </a:r>
            <a:r>
              <a:rPr lang="cs-CZ" sz="4300" dirty="0">
                <a:solidFill>
                  <a:srgbClr val="000000"/>
                </a:solidFill>
              </a:rPr>
              <a:t>podmínky naleznete</a:t>
            </a:r>
            <a:r>
              <a:rPr lang="cs-CZ" sz="2900" dirty="0">
                <a:solidFill>
                  <a:srgbClr val="000000"/>
                </a:solidFill>
              </a:rPr>
              <a:t> </a:t>
            </a:r>
            <a:r>
              <a:rPr lang="cs-CZ" sz="4300" dirty="0">
                <a:solidFill>
                  <a:srgbClr val="000000"/>
                </a:solidFill>
              </a:rPr>
              <a:t>v Opatření rektora č. 34/2015 na</a:t>
            </a:r>
            <a:r>
              <a:rPr lang="cs-CZ" sz="4300" dirty="0">
                <a:solidFill>
                  <a:srgbClr val="7030A0"/>
                </a:solidFill>
              </a:rPr>
              <a:t> </a:t>
            </a:r>
            <a:r>
              <a:rPr lang="cs-CZ" sz="4300" u="sng" dirty="0">
                <a:hlinkClick r:id="rId3"/>
              </a:rPr>
              <a:t>http://www.cuni.cz/UK-6868.html</a:t>
            </a:r>
            <a:r>
              <a:rPr lang="cs-CZ" sz="2900" dirty="0"/>
              <a:t>. </a:t>
            </a:r>
          </a:p>
          <a:p>
            <a:pPr marL="284400" lvl="5" indent="0">
              <a:spcBef>
                <a:spcPts val="0"/>
              </a:spcBef>
              <a:buNone/>
              <a:defRPr/>
            </a:pP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948" y="31812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60746"/>
            <a:ext cx="10515600" cy="11258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1979875"/>
            <a:ext cx="9605108" cy="4163017"/>
          </a:xfrm>
        </p:spPr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Nabídka</a:t>
            </a:r>
            <a:r>
              <a:rPr lang="cs-CZ" sz="2000" dirty="0" smtClean="0"/>
              <a:t> pobytů, </a:t>
            </a:r>
            <a:r>
              <a:rPr lang="cs-CZ" sz="2000" dirty="0"/>
              <a:t>z důvodu rušení </a:t>
            </a:r>
            <a:r>
              <a:rPr lang="cs-CZ" sz="2000" dirty="0" smtClean="0"/>
              <a:t>i </a:t>
            </a:r>
            <a:r>
              <a:rPr lang="cs-CZ" sz="2000" dirty="0"/>
              <a:t>nově uzavíraných </a:t>
            </a:r>
            <a:r>
              <a:rPr lang="cs-CZ" sz="2000" dirty="0" smtClean="0"/>
              <a:t>dohod, </a:t>
            </a:r>
            <a:r>
              <a:rPr lang="cs-CZ" sz="2000" dirty="0"/>
              <a:t>se průběžně </a:t>
            </a:r>
            <a:r>
              <a:rPr lang="cs-CZ" sz="2000" b="1" dirty="0"/>
              <a:t>aktualizuje</a:t>
            </a:r>
            <a:r>
              <a:rPr lang="cs-CZ" sz="2000" dirty="0"/>
              <a:t>. Doporučujeme </a:t>
            </a:r>
            <a:r>
              <a:rPr lang="cs-CZ" sz="2000" b="1" dirty="0"/>
              <a:t>sledovat </a:t>
            </a:r>
            <a:r>
              <a:rPr lang="cs-CZ" sz="2000" dirty="0"/>
              <a:t>p</a:t>
            </a:r>
            <a:r>
              <a:rPr lang="cs-CZ" sz="2000" dirty="0" smtClean="0"/>
              <a:t>řehled partnerských institucí a aktuální výzvy na fakultním webu.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Praktickou </a:t>
            </a:r>
            <a:r>
              <a:rPr lang="cs-CZ" sz="2000" b="1" dirty="0">
                <a:solidFill>
                  <a:srgbClr val="000000"/>
                </a:solidFill>
              </a:rPr>
              <a:t>stáž si můžete sami </a:t>
            </a:r>
            <a:r>
              <a:rPr lang="cs-CZ" sz="2000" b="1" dirty="0"/>
              <a:t>domluvit </a:t>
            </a:r>
            <a:r>
              <a:rPr lang="cs-CZ" sz="2000" dirty="0" smtClean="0"/>
              <a:t>i na jiné instituci, nemusí se jednat o univerzitu.           Je </a:t>
            </a:r>
            <a:r>
              <a:rPr lang="cs-CZ" sz="2000" dirty="0"/>
              <a:t>nutné předložit </a:t>
            </a:r>
            <a:r>
              <a:rPr lang="cs-CZ" sz="2000" dirty="0" smtClean="0"/>
              <a:t> </a:t>
            </a:r>
            <a:r>
              <a:rPr lang="cs-CZ" sz="2000" dirty="0"/>
              <a:t>předběžný písemný </a:t>
            </a:r>
            <a:r>
              <a:rPr lang="cs-CZ" sz="2000" dirty="0" smtClean="0"/>
              <a:t>souhlas instituce přijetím.</a:t>
            </a:r>
            <a:endParaRPr lang="cs-CZ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Studenti</a:t>
            </a:r>
            <a:r>
              <a:rPr lang="cs-CZ" sz="2000" dirty="0"/>
              <a:t>, kteří na </a:t>
            </a:r>
            <a:r>
              <a:rPr lang="cs-CZ" sz="2000" dirty="0" smtClean="0"/>
              <a:t>pobyt </a:t>
            </a:r>
            <a:r>
              <a:rPr lang="cs-CZ" sz="2000" dirty="0"/>
              <a:t>nebyli </a:t>
            </a:r>
            <a:r>
              <a:rPr lang="cs-CZ" sz="2000" dirty="0" smtClean="0"/>
              <a:t>nominováni, </a:t>
            </a:r>
            <a:r>
              <a:rPr lang="cs-CZ" sz="2000" dirty="0"/>
              <a:t>se mohou samostatně ucházet </a:t>
            </a:r>
            <a:r>
              <a:rPr lang="cs-CZ" sz="2000" dirty="0" smtClean="0"/>
              <a:t>o </a:t>
            </a:r>
            <a:r>
              <a:rPr lang="cs-CZ" sz="2000" dirty="0"/>
              <a:t>vhodnou a </a:t>
            </a:r>
            <a:r>
              <a:rPr lang="cs-CZ" sz="2000" b="1" dirty="0"/>
              <a:t>nevyužitou nabídku jiných fakult </a:t>
            </a:r>
            <a:r>
              <a:rPr lang="cs-CZ" sz="2000" dirty="0"/>
              <a:t>(po jejich proběhlých výběrových řízeních</a:t>
            </a:r>
            <a:r>
              <a:rPr lang="cs-CZ" sz="2000" dirty="0" smtClean="0"/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Pokud </a:t>
            </a:r>
            <a:r>
              <a:rPr lang="cs-CZ" sz="2000" dirty="0"/>
              <a:t>takovou najdou, požádají referentku příslušné fakulty o zaslání souhlasu s využitím pobytu na </a:t>
            </a:r>
            <a:r>
              <a:rPr lang="cs-CZ" sz="2000" dirty="0">
                <a:hlinkClick r:id="rId2"/>
              </a:rPr>
              <a:t>dana.basarova@lfmotol.cuni.cz</a:t>
            </a:r>
            <a:r>
              <a:rPr lang="cs-CZ" sz="2000" dirty="0"/>
              <a:t> a dále postupují jako by žádali o pobyt na vlastní fakultě, tj. od </a:t>
            </a:r>
            <a:r>
              <a:rPr lang="cs-CZ" sz="2000" dirty="0" err="1"/>
              <a:t>slidu</a:t>
            </a:r>
            <a:r>
              <a:rPr lang="cs-CZ" sz="2000" dirty="0"/>
              <a:t> </a:t>
            </a:r>
            <a:r>
              <a:rPr lang="cs-CZ" sz="2000" dirty="0" smtClean="0"/>
              <a:t>č. 5 </a:t>
            </a:r>
            <a:r>
              <a:rPr lang="cs-CZ" sz="2000" dirty="0"/>
              <a:t>dále</a:t>
            </a:r>
            <a:r>
              <a:rPr lang="cs-CZ" sz="2000" dirty="0" smtClean="0"/>
              <a:t>.</a:t>
            </a:r>
          </a:p>
          <a:p>
            <a:endParaRPr lang="cs-CZ" sz="2400" dirty="0">
              <a:solidFill>
                <a:srgbClr val="7030A0"/>
              </a:solidFill>
            </a:endParaRPr>
          </a:p>
          <a:p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518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2" y="1275907"/>
            <a:ext cx="11515060" cy="7230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Projednání </a:t>
            </a: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uznání při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přípravě</a:t>
            </a: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96112" y="2409245"/>
            <a:ext cx="11085688" cy="4183466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0000"/>
                </a:solidFill>
              </a:rPr>
              <a:t>Pro jednání </a:t>
            </a:r>
            <a:r>
              <a:rPr lang="cs-CZ" sz="2400" dirty="0">
                <a:solidFill>
                  <a:srgbClr val="000000"/>
                </a:solidFill>
              </a:rPr>
              <a:t>o uznání studia </a:t>
            </a: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>
                <a:solidFill>
                  <a:srgbClr val="000000"/>
                </a:solidFill>
              </a:rPr>
              <a:t>zahraničí s </a:t>
            </a:r>
            <a:r>
              <a:rPr lang="cs-CZ" sz="2400" dirty="0" smtClean="0">
                <a:solidFill>
                  <a:srgbClr val="000000"/>
                </a:solidFill>
              </a:rPr>
              <a:t>garanty </a:t>
            </a:r>
            <a:r>
              <a:rPr lang="cs-CZ" sz="2400" b="1" dirty="0" smtClean="0">
                <a:solidFill>
                  <a:srgbClr val="000000"/>
                </a:solidFill>
              </a:rPr>
              <a:t>si </a:t>
            </a:r>
            <a:r>
              <a:rPr lang="cs-CZ" sz="2400" b="1" dirty="0">
                <a:solidFill>
                  <a:srgbClr val="000000"/>
                </a:solidFill>
              </a:rPr>
              <a:t>připravte</a:t>
            </a:r>
            <a:r>
              <a:rPr lang="cs-CZ" sz="2400" dirty="0">
                <a:solidFill>
                  <a:srgbClr val="000000"/>
                </a:solidFill>
              </a:rPr>
              <a:t>: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Sylaby předmětů studovaných v zahraničí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Informace o podmínkách a rozsahu výuky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Uznání 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dirty="0" smtClean="0">
                <a:solidFill>
                  <a:srgbClr val="000000"/>
                </a:solidFill>
              </a:rPr>
              <a:t>ekvivalentů potvrdí garant předmětu do </a:t>
            </a:r>
            <a:r>
              <a:rPr lang="cs-CZ" sz="2400" dirty="0" smtClean="0">
                <a:solidFill>
                  <a:srgbClr val="000000"/>
                </a:solidFill>
                <a:hlinkClick r:id="rId3" action="ppaction://hlinkfile"/>
              </a:rPr>
              <a:t>žádosti,</a:t>
            </a:r>
            <a:r>
              <a:rPr lang="cs-CZ" sz="2400" dirty="0" smtClean="0">
                <a:solidFill>
                  <a:srgbClr val="000000"/>
                </a:solidFill>
              </a:rPr>
              <a:t> pro </a:t>
            </a:r>
            <a:r>
              <a:rPr lang="cs-CZ" sz="2400" dirty="0">
                <a:solidFill>
                  <a:srgbClr val="000000"/>
                </a:solidFill>
              </a:rPr>
              <a:t>každý předmět </a:t>
            </a:r>
            <a:r>
              <a:rPr lang="cs-CZ" sz="2400" dirty="0" smtClean="0">
                <a:solidFill>
                  <a:srgbClr val="000000"/>
                </a:solidFill>
              </a:rPr>
              <a:t>jednotlivě. </a:t>
            </a:r>
            <a:endParaRPr lang="cs-CZ" sz="2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74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3" y="517358"/>
            <a:ext cx="11515060" cy="926431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1576137"/>
            <a:ext cx="10990788" cy="4800599"/>
          </a:xfrm>
        </p:spPr>
        <p:txBody>
          <a:bodyPr rtlCol="0">
            <a:normAutofit fontScale="32500" lnSpcReduction="20000"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</a:t>
            </a:r>
            <a:r>
              <a:rPr lang="cs-CZ" sz="8000" b="1" dirty="0" smtClean="0">
                <a:solidFill>
                  <a:srgbClr val="000000"/>
                </a:solidFill>
              </a:rPr>
              <a:t>náležitosti </a:t>
            </a:r>
            <a:r>
              <a:rPr lang="cs-CZ" sz="8000" dirty="0" smtClean="0">
                <a:solidFill>
                  <a:srgbClr val="000000"/>
                </a:solidFill>
              </a:rPr>
              <a:t>přihlášky na </a:t>
            </a:r>
            <a:r>
              <a:rPr lang="cs-CZ" sz="8000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8000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80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E-mail a kontaktní e-mail </a:t>
            </a:r>
            <a:r>
              <a:rPr lang="cs-CZ" sz="8000" dirty="0">
                <a:solidFill>
                  <a:srgbClr val="000000"/>
                </a:solidFill>
              </a:rPr>
              <a:t>jsou </a:t>
            </a:r>
            <a:r>
              <a:rPr lang="cs-CZ" sz="8000" dirty="0" smtClean="0">
                <a:solidFill>
                  <a:srgbClr val="000000"/>
                </a:solidFill>
              </a:rPr>
              <a:t>dvě rozdílné adresy</a:t>
            </a:r>
            <a:r>
              <a:rPr lang="cs-CZ" sz="8000" dirty="0" smtClean="0"/>
              <a:t>, na které je </a:t>
            </a:r>
            <a:r>
              <a:rPr lang="cs-CZ" sz="8000" dirty="0">
                <a:solidFill>
                  <a:srgbClr val="000000"/>
                </a:solidFill>
              </a:rPr>
              <a:t>možné </a:t>
            </a:r>
            <a:r>
              <a:rPr lang="cs-CZ" sz="8000" dirty="0" smtClean="0">
                <a:solidFill>
                  <a:srgbClr val="000000"/>
                </a:solidFill>
              </a:rPr>
              <a:t>studentovi </a:t>
            </a:r>
            <a:r>
              <a:rPr lang="cs-CZ" sz="8000" dirty="0" smtClean="0"/>
              <a:t>zasílat požadavky</a:t>
            </a:r>
            <a:r>
              <a:rPr lang="cs-CZ" sz="8000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Kontaktní </a:t>
            </a:r>
            <a:r>
              <a:rPr lang="cs-CZ" sz="8000" b="1" dirty="0" smtClean="0">
                <a:solidFill>
                  <a:srgbClr val="000000"/>
                </a:solidFill>
              </a:rPr>
              <a:t>osoba </a:t>
            </a:r>
            <a:r>
              <a:rPr lang="cs-CZ" sz="8000" dirty="0">
                <a:solidFill>
                  <a:srgbClr val="000000"/>
                </a:solidFill>
              </a:rPr>
              <a:t>pro případ </a:t>
            </a:r>
            <a:r>
              <a:rPr lang="cs-CZ" sz="8000" dirty="0" smtClean="0">
                <a:solidFill>
                  <a:srgbClr val="000000"/>
                </a:solidFill>
              </a:rPr>
              <a:t>potřeby - např. rodič, </a:t>
            </a:r>
            <a:r>
              <a:rPr lang="cs-CZ" sz="8000" dirty="0">
                <a:solidFill>
                  <a:srgbClr val="000000"/>
                </a:solidFill>
              </a:rPr>
              <a:t>kolega, </a:t>
            </a:r>
            <a:r>
              <a:rPr lang="cs-CZ" sz="8000" dirty="0" smtClean="0">
                <a:solidFill>
                  <a:srgbClr val="000000"/>
                </a:solidFill>
              </a:rPr>
              <a:t>partner.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 smtClean="0">
                <a:solidFill>
                  <a:srgbClr val="000000"/>
                </a:solidFill>
              </a:rPr>
              <a:t>Doplňte </a:t>
            </a:r>
            <a:r>
              <a:rPr lang="cs-CZ" sz="8000" b="1" dirty="0" smtClean="0">
                <a:solidFill>
                  <a:srgbClr val="000000"/>
                </a:solidFill>
              </a:rPr>
              <a:t>studijní plán </a:t>
            </a:r>
            <a:r>
              <a:rPr lang="cs-CZ" sz="8000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sz="8000" dirty="0" smtClean="0">
                <a:solidFill>
                  <a:srgbClr val="000000"/>
                </a:solidFill>
              </a:rPr>
              <a:t>uznávaných </a:t>
            </a:r>
            <a:r>
              <a:rPr lang="cs-CZ" sz="8000" dirty="0">
                <a:solidFill>
                  <a:srgbClr val="000000"/>
                </a:solidFill>
              </a:rPr>
              <a:t>předmětů – tabulka B), nebo </a:t>
            </a:r>
            <a:r>
              <a:rPr lang="cs-CZ" sz="8000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>
                <a:solidFill>
                  <a:srgbClr val="000000"/>
                </a:solidFill>
              </a:rPr>
              <a:t>Vyplňte odkaz, na kterém jste </a:t>
            </a:r>
            <a:r>
              <a:rPr lang="cs-CZ" sz="8000" dirty="0" smtClean="0">
                <a:solidFill>
                  <a:srgbClr val="000000"/>
                </a:solidFill>
              </a:rPr>
              <a:t>našel/a </a:t>
            </a:r>
            <a:r>
              <a:rPr lang="cs-CZ" sz="8000" dirty="0">
                <a:solidFill>
                  <a:srgbClr val="000000"/>
                </a:solidFill>
              </a:rPr>
              <a:t>nabídku </a:t>
            </a:r>
            <a:r>
              <a:rPr lang="cs-CZ" sz="8000" dirty="0" smtClean="0">
                <a:solidFill>
                  <a:srgbClr val="000000"/>
                </a:solidFill>
              </a:rPr>
              <a:t>studia od zahraniční </a:t>
            </a:r>
            <a:r>
              <a:rPr lang="cs-CZ" sz="8000" dirty="0">
                <a:solidFill>
                  <a:srgbClr val="000000"/>
                </a:solidFill>
              </a:rPr>
              <a:t>instituce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Fakultním </a:t>
            </a:r>
            <a:r>
              <a:rPr lang="cs-CZ" sz="8000" b="1" dirty="0" smtClean="0">
                <a:solidFill>
                  <a:srgbClr val="000000"/>
                </a:solidFill>
              </a:rPr>
              <a:t>programu Erasmus+ koordinátorem</a:t>
            </a:r>
            <a:r>
              <a:rPr lang="cs-CZ" sz="8000" dirty="0" smtClean="0">
                <a:solidFill>
                  <a:srgbClr val="000000"/>
                </a:solidFill>
              </a:rPr>
              <a:t> </a:t>
            </a:r>
            <a:r>
              <a:rPr lang="cs-CZ" sz="8000" dirty="0">
                <a:solidFill>
                  <a:srgbClr val="000000"/>
                </a:solidFill>
              </a:rPr>
              <a:t>je MUDr. Rudolf Černý, CSc.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5820"/>
            <a:ext cx="10515600" cy="1121134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14761"/>
            <a:ext cx="9684690" cy="336220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Student </a:t>
            </a:r>
            <a:r>
              <a:rPr lang="cs-CZ" sz="2400" b="1" dirty="0"/>
              <a:t>na studijním pobytu</a:t>
            </a:r>
            <a:r>
              <a:rPr lang="cs-CZ" sz="2400" dirty="0"/>
              <a:t> musí </a:t>
            </a:r>
            <a:r>
              <a:rPr lang="cs-CZ" sz="2400" dirty="0" smtClean="0"/>
              <a:t>získat </a:t>
            </a:r>
            <a:r>
              <a:rPr lang="cs-CZ" sz="2400" dirty="0"/>
              <a:t>takový počet kreditů, aby </a:t>
            </a:r>
            <a:r>
              <a:rPr lang="cs-CZ" sz="2400" dirty="0" smtClean="0"/>
              <a:t>mu po návratu za studium v zahraničí bylo zapsáno</a:t>
            </a:r>
            <a:r>
              <a:rPr lang="cs-CZ" sz="2400" b="1" dirty="0" smtClean="0"/>
              <a:t> </a:t>
            </a:r>
            <a:r>
              <a:rPr lang="cs-CZ" sz="2400" b="1" dirty="0"/>
              <a:t>nejméně 15</a:t>
            </a:r>
            <a:r>
              <a:rPr lang="cs-CZ" sz="2400" dirty="0"/>
              <a:t> </a:t>
            </a:r>
            <a:r>
              <a:rPr lang="cs-CZ" sz="2400" dirty="0" smtClean="0"/>
              <a:t>ECTS u magisterského studia, </a:t>
            </a:r>
            <a:r>
              <a:rPr lang="cs-CZ" sz="2400" b="1" dirty="0" smtClean="0"/>
              <a:t>nejméně </a:t>
            </a:r>
            <a:r>
              <a:rPr lang="cs-CZ" sz="2400" b="1" dirty="0"/>
              <a:t>20 </a:t>
            </a:r>
            <a:r>
              <a:rPr lang="cs-CZ" sz="2400" b="1" dirty="0" smtClean="0"/>
              <a:t>kreditů </a:t>
            </a:r>
            <a:r>
              <a:rPr lang="cs-CZ" sz="2400" dirty="0" smtClean="0"/>
              <a:t>v případě bakalářského studia do SIS.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 </a:t>
            </a:r>
            <a:r>
              <a:rPr lang="cs-CZ" sz="2400" b="1" dirty="0"/>
              <a:t>volitelný předmět </a:t>
            </a:r>
            <a:r>
              <a:rPr lang="cs-CZ" sz="2400" dirty="0"/>
              <a:t>splněný v zahraničí můžete dostat maximálně </a:t>
            </a:r>
            <a:r>
              <a:rPr lang="cs-CZ" sz="2400" b="1" dirty="0"/>
              <a:t>3 kredity</a:t>
            </a:r>
            <a:r>
              <a:rPr lang="cs-CZ" sz="2400" dirty="0"/>
              <a:t>. </a:t>
            </a:r>
            <a:r>
              <a:rPr lang="cs-CZ" sz="2400" dirty="0" smtClean="0"/>
              <a:t>Je možné žádat o uznání až 4 volitelných předmětů, každý za 3 kredity.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8" y="1265274"/>
            <a:ext cx="11515061" cy="114104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Vybavení  dokumentů</a:t>
            </a:r>
            <a:endParaRPr lang="cs-CZ" altLang="cs-CZ" sz="4400" b="1" strike="sngStrike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258277" y="2794000"/>
            <a:ext cx="9355015" cy="281940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Vyplňte a podepište </a:t>
            </a:r>
            <a:r>
              <a:rPr lang="cs-CZ" b="1" dirty="0" err="1" smtClean="0"/>
              <a:t>Learning</a:t>
            </a:r>
            <a:r>
              <a:rPr lang="cs-CZ" b="1" dirty="0" smtClean="0"/>
              <a:t> </a:t>
            </a:r>
            <a:r>
              <a:rPr lang="cs-CZ" b="1" dirty="0" err="1"/>
              <a:t>A</a:t>
            </a:r>
            <a:r>
              <a:rPr lang="cs-CZ" b="1" dirty="0" err="1" smtClean="0"/>
              <a:t>greement</a:t>
            </a:r>
            <a:r>
              <a:rPr lang="cs-CZ" b="1" dirty="0" smtClean="0"/>
              <a:t> (LA).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</a:rPr>
              <a:t>Formou </a:t>
            </a:r>
            <a:r>
              <a:rPr lang="cs-CZ" dirty="0" smtClean="0">
                <a:solidFill>
                  <a:srgbClr val="000000"/>
                </a:solidFill>
                <a:hlinkClick r:id="rId3" action="ppaction://hlinkfile"/>
              </a:rPr>
              <a:t>žádosti</a:t>
            </a:r>
            <a:r>
              <a:rPr lang="cs-CZ" dirty="0" smtClean="0">
                <a:solidFill>
                  <a:srgbClr val="000000"/>
                </a:solidFill>
              </a:rPr>
              <a:t> dojednejte </a:t>
            </a:r>
            <a:r>
              <a:rPr lang="cs-CZ" b="1" dirty="0" smtClean="0">
                <a:solidFill>
                  <a:srgbClr val="000000"/>
                </a:solidFill>
              </a:rPr>
              <a:t>uzná</a:t>
            </a:r>
            <a:r>
              <a:rPr lang="cs-CZ" b="1" dirty="0" smtClean="0"/>
              <a:t>ní</a:t>
            </a:r>
            <a:r>
              <a:rPr lang="cs-CZ" dirty="0" smtClean="0"/>
              <a:t> studia / stáže v zahraničí. </a:t>
            </a:r>
            <a:endParaRPr lang="cs-CZ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</a:rPr>
              <a:t>Podepsaný LA a kopie žádostí </a:t>
            </a:r>
            <a:r>
              <a:rPr lang="cs-CZ" b="1" dirty="0" smtClean="0"/>
              <a:t>předejte referentce</a:t>
            </a:r>
            <a:r>
              <a:rPr lang="cs-CZ" dirty="0" smtClean="0"/>
              <a:t>, </a:t>
            </a:r>
            <a:r>
              <a:rPr lang="cs-CZ" dirty="0"/>
              <a:t>která zajistí podpis </a:t>
            </a:r>
            <a:r>
              <a:rPr lang="cs-CZ" dirty="0" smtClean="0"/>
              <a:t>fakultního Erasmus+ koordinátora.</a:t>
            </a:r>
            <a:endParaRPr lang="cs-CZ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</a:rPr>
              <a:t>Potvrzený LA, případně další požadované dokumenty, </a:t>
            </a:r>
            <a:r>
              <a:rPr lang="cs-CZ" b="1" dirty="0">
                <a:solidFill>
                  <a:srgbClr val="000000"/>
                </a:solidFill>
              </a:rPr>
              <a:t>odešlete do zahraničí </a:t>
            </a:r>
            <a:r>
              <a:rPr lang="cs-CZ" dirty="0" smtClean="0">
                <a:solidFill>
                  <a:srgbClr val="000000"/>
                </a:solidFill>
              </a:rPr>
              <a:t>e-mailem.  O</a:t>
            </a:r>
            <a:r>
              <a:rPr lang="cs-CZ" dirty="0" smtClean="0"/>
              <a:t>deslání oznamte referentce. </a:t>
            </a:r>
            <a:endParaRPr lang="cs-CZ" strike="sngStrike" dirty="0">
              <a:solidFill>
                <a:srgbClr val="00B050"/>
              </a:solidFill>
            </a:endParaRPr>
          </a:p>
        </p:txBody>
      </p:sp>
      <p:pic>
        <p:nvPicPr>
          <p:cNvPr id="36870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3" y="2244725"/>
            <a:ext cx="8659446" cy="3296383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Jakmile </a:t>
            </a:r>
            <a:r>
              <a:rPr lang="cs-CZ" b="1" dirty="0" smtClean="0"/>
              <a:t>zahraniční instituce přijetí potvrdí</a:t>
            </a:r>
            <a:r>
              <a:rPr lang="cs-CZ" dirty="0" smtClean="0"/>
              <a:t>, vrátí podepsaný LA</a:t>
            </a:r>
            <a:r>
              <a:rPr lang="cs-CZ" dirty="0" smtClean="0">
                <a:solidFill>
                  <a:srgbClr val="000000"/>
                </a:solidFill>
              </a:rPr>
              <a:t>, </a:t>
            </a:r>
            <a:r>
              <a:rPr lang="cs-CZ" dirty="0" smtClean="0"/>
              <a:t>předáte </a:t>
            </a:r>
            <a:r>
              <a:rPr lang="cs-CZ" dirty="0"/>
              <a:t>referentce. Přijde-li potvrzení na fakultu, obdržíte kopii</a:t>
            </a:r>
            <a:r>
              <a:rPr lang="cs-CZ" dirty="0" smtClean="0"/>
              <a:t>.</a:t>
            </a:r>
          </a:p>
          <a:p>
            <a:pPr algn="l" fontAlgn="auto">
              <a:lnSpc>
                <a:spcPct val="100000"/>
              </a:lnSpc>
              <a:spcAft>
                <a:spcPts val="0"/>
              </a:spcAft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dirty="0" smtClean="0">
                <a:solidFill>
                  <a:srgbClr val="000000"/>
                </a:solidFill>
              </a:rPr>
              <a:t>doručení e-mailem je nutné podepsaný LA</a:t>
            </a:r>
            <a:r>
              <a:rPr lang="cs-CZ" sz="2400" dirty="0" smtClean="0"/>
              <a:t> přeposlat jako </a:t>
            </a:r>
            <a:r>
              <a:rPr lang="cs-CZ" sz="2400" dirty="0" smtClean="0">
                <a:solidFill>
                  <a:srgbClr val="000000"/>
                </a:solidFill>
              </a:rPr>
              <a:t>samostatnou přílohu, včetně průvodního dopisu.</a:t>
            </a:r>
            <a:endParaRPr lang="cs-CZ" sz="2400" strike="sngStrike" dirty="0">
              <a:solidFill>
                <a:srgbClr val="000000"/>
              </a:solidFill>
            </a:endParaRPr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5100" dirty="0">
              <a:solidFill>
                <a:srgbClr val="00B050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371599"/>
            <a:ext cx="11111023" cy="110690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3150"/>
            <a:ext cx="10337800" cy="3797300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Jakmile obdržíte potvrzení o přijetí, </a:t>
            </a:r>
            <a:r>
              <a:rPr lang="cs-CZ" sz="2400" b="1" dirty="0" smtClean="0"/>
              <a:t>zapíšete </a:t>
            </a:r>
            <a:r>
              <a:rPr lang="cs-CZ" sz="2400" b="1" dirty="0"/>
              <a:t>číslo </a:t>
            </a:r>
            <a:r>
              <a:rPr lang="cs-CZ" sz="2400" b="1" dirty="0">
                <a:solidFill>
                  <a:srgbClr val="000000"/>
                </a:solidFill>
              </a:rPr>
              <a:t>eurového </a:t>
            </a:r>
            <a:r>
              <a:rPr lang="cs-CZ" sz="2400" b="1" dirty="0"/>
              <a:t>účtu </a:t>
            </a:r>
            <a:r>
              <a:rPr lang="cs-CZ" sz="2400" dirty="0"/>
              <a:t>vedeného u banky působící v ČR do on-line aplikace UK</a:t>
            </a:r>
            <a:r>
              <a:rPr lang="cs-CZ" sz="24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Pokud si takový účet </a:t>
            </a:r>
            <a:r>
              <a:rPr lang="cs-CZ" sz="2400" b="1" dirty="0"/>
              <a:t>zakládáte nově</a:t>
            </a:r>
            <a:r>
              <a:rPr lang="cs-CZ" sz="2400" dirty="0"/>
              <a:t>, je výhodné jej založit u Komerční banky,  kam se dostavíte s doklady potvrzujícími </a:t>
            </a:r>
            <a:r>
              <a:rPr lang="cs-CZ" sz="2400" dirty="0" smtClean="0"/>
              <a:t>pobyt v zahraničí. </a:t>
            </a:r>
            <a:endParaRPr lang="cs-CZ" sz="24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414215"/>
            <a:ext cx="11493795" cy="9612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Rozhodnutí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1539631"/>
            <a:ext cx="10804525" cy="5478584"/>
          </a:xfrm>
        </p:spPr>
        <p:txBody>
          <a:bodyPr>
            <a:normAutofit fontScale="25000" lnSpcReduction="2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sz="8000" b="1" dirty="0" smtClean="0">
                <a:solidFill>
                  <a:srgbClr val="000000"/>
                </a:solidFill>
              </a:rPr>
              <a:t>účelového stipendia</a:t>
            </a:r>
            <a:r>
              <a:rPr lang="cs-CZ" sz="8000" dirty="0" smtClean="0">
                <a:solidFill>
                  <a:srgbClr val="000000"/>
                </a:solidFill>
              </a:rPr>
              <a:t>. (příspěvek na pokrytí nákladů na cestu a pobyt během studia / stáže v zahraničí ) Student po ukončení pobytu stipendium nevyúčtovává, ale </a:t>
            </a:r>
            <a:r>
              <a:rPr lang="cs-CZ" sz="8000" b="1" dirty="0" smtClean="0">
                <a:solidFill>
                  <a:srgbClr val="000000"/>
                </a:solidFill>
              </a:rPr>
              <a:t>prokazuje potvrzením skutečné doby pobytu</a:t>
            </a:r>
            <a:r>
              <a:rPr lang="cs-CZ" sz="8000" dirty="0" smtClean="0">
                <a:solidFill>
                  <a:srgbClr val="000000"/>
                </a:solidFill>
              </a:rPr>
              <a:t>, vystaveném na konci pobytu zahraniční univerzitou / institucí.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Rozhodnutí </a:t>
            </a:r>
            <a:r>
              <a:rPr lang="cs-CZ" sz="8000" b="1" dirty="0" smtClean="0">
                <a:solidFill>
                  <a:srgbClr val="000000"/>
                </a:solidFill>
              </a:rPr>
              <a:t>připraví referentka</a:t>
            </a:r>
            <a:r>
              <a:rPr lang="cs-CZ" sz="8000" dirty="0" smtClean="0">
                <a:solidFill>
                  <a:srgbClr val="000000"/>
                </a:solidFill>
              </a:rPr>
              <a:t>, jakmile obdrží potvrzení o přijetí. Podepíše děkan 2.LF. Student obdrží kopii.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Student je povinen včas</a:t>
            </a:r>
            <a:r>
              <a:rPr lang="cs-CZ" sz="8000" b="1" dirty="0" smtClean="0">
                <a:solidFill>
                  <a:srgbClr val="000000"/>
                </a:solidFill>
              </a:rPr>
              <a:t> zaregistrovat svůj pobyt </a:t>
            </a:r>
            <a:r>
              <a:rPr lang="cs-CZ" sz="8000" dirty="0" smtClean="0">
                <a:solidFill>
                  <a:srgbClr val="000000"/>
                </a:solidFill>
              </a:rPr>
              <a:t>v zahraničí </a:t>
            </a:r>
            <a:r>
              <a:rPr lang="cs-CZ" sz="8000" b="1" dirty="0" smtClean="0">
                <a:solidFill>
                  <a:srgbClr val="000000"/>
                </a:solidFill>
              </a:rPr>
              <a:t>do SIS.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b="1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Evropská kancelář </a:t>
            </a:r>
            <a:r>
              <a:rPr lang="cs-CZ" sz="8000" dirty="0" smtClean="0"/>
              <a:t>připraví </a:t>
            </a:r>
            <a:r>
              <a:rPr lang="cs-CZ" sz="8000" b="1" dirty="0" smtClean="0"/>
              <a:t>Ú</a:t>
            </a:r>
            <a:r>
              <a:rPr lang="cs-CZ" sz="8000" b="1" dirty="0" smtClean="0">
                <a:solidFill>
                  <a:srgbClr val="000000"/>
                </a:solidFill>
              </a:rPr>
              <a:t>častnickou</a:t>
            </a:r>
            <a:r>
              <a:rPr lang="cs-CZ" sz="8000" b="1" dirty="0" smtClean="0">
                <a:solidFill>
                  <a:srgbClr val="00B050"/>
                </a:solidFill>
              </a:rPr>
              <a:t> </a:t>
            </a:r>
            <a:r>
              <a:rPr lang="cs-CZ" sz="8000" b="1" dirty="0" smtClean="0">
                <a:solidFill>
                  <a:srgbClr val="000000"/>
                </a:solidFill>
              </a:rPr>
              <a:t>smlouvu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Na vyzvání EK se student </a:t>
            </a:r>
            <a:r>
              <a:rPr lang="cs-CZ" sz="8000" dirty="0" smtClean="0"/>
              <a:t>dostaví Ú</a:t>
            </a:r>
            <a:r>
              <a:rPr lang="cs-CZ" sz="8000" dirty="0" smtClean="0">
                <a:solidFill>
                  <a:srgbClr val="000000"/>
                </a:solidFill>
              </a:rPr>
              <a:t>častnickou smlouvu </a:t>
            </a:r>
            <a:r>
              <a:rPr lang="cs-CZ" sz="8000" b="1" dirty="0" smtClean="0">
                <a:solidFill>
                  <a:srgbClr val="000000"/>
                </a:solidFill>
              </a:rPr>
              <a:t>podepsat</a:t>
            </a:r>
            <a:r>
              <a:rPr lang="cs-CZ" sz="8000" dirty="0" smtClean="0">
                <a:solidFill>
                  <a:srgbClr val="000000"/>
                </a:solidFill>
              </a:rPr>
              <a:t> (nebo podepíše jím zmocněná osoba). Poté jsou finance poukázány na uvedený účet. </a:t>
            </a:r>
          </a:p>
          <a:p>
            <a:pPr marL="0" lvl="4" algn="l">
              <a:spcBef>
                <a:spcPts val="0"/>
              </a:spcBef>
            </a:pPr>
            <a:r>
              <a:rPr lang="cs-CZ" sz="6000" dirty="0" smtClean="0"/>
              <a:t>_________________________________</a:t>
            </a:r>
            <a:endParaRPr lang="cs-CZ" sz="6000" dirty="0"/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Výše finanční podpory (stipendia) se může lišit v závislosti na rozdílech v životních nákladech mezi vaší a hostitelskou zemí, na počtu studentů, kteří o grant žádají, vzdálenosti mezi danými zeměmi a dostupnosti jiných grantů.</a:t>
            </a:r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Student si může požádat o </a:t>
            </a:r>
            <a:r>
              <a:rPr lang="cs-CZ" sz="5600" b="1" dirty="0" smtClean="0">
                <a:solidFill>
                  <a:srgbClr val="000000"/>
                </a:solidFill>
              </a:rPr>
              <a:t>sociální stipendium, </a:t>
            </a:r>
            <a:r>
              <a:rPr lang="cs-CZ" sz="5600" dirty="0" smtClean="0">
                <a:solidFill>
                  <a:srgbClr val="000000"/>
                </a:solidFill>
              </a:rPr>
              <a:t>pokud pobírá přídavek na dítě nebo sociální stipendium. Více na </a:t>
            </a:r>
            <a:r>
              <a:rPr lang="cs-CZ" sz="5600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5600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1" y="1283956"/>
            <a:ext cx="11536326" cy="71496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/>
              <a:t/>
            </a:r>
            <a:br>
              <a:rPr lang="cs-CZ" sz="4400" dirty="0"/>
            </a:br>
            <a:r>
              <a:rPr lang="cs-CZ" sz="4900" b="1" dirty="0">
                <a:solidFill>
                  <a:srgbClr val="ED1C29"/>
                </a:solidFill>
                <a:latin typeface="+mn-lt"/>
              </a:rPr>
              <a:t>On-line jazykový </a:t>
            </a:r>
            <a:r>
              <a:rPr lang="cs-CZ" sz="4900" b="1" dirty="0" smtClean="0">
                <a:solidFill>
                  <a:srgbClr val="ED1C29"/>
                </a:solidFill>
                <a:latin typeface="+mn-lt"/>
              </a:rPr>
              <a:t>test</a:t>
            </a:r>
            <a:endParaRPr lang="cs-CZ" altLang="cs-CZ" sz="49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98500" y="2264735"/>
            <a:ext cx="10771188" cy="4072565"/>
          </a:xfrm>
        </p:spPr>
        <p:txBody>
          <a:bodyPr>
            <a:normAutofit lnSpcReduction="1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2400" dirty="0" smtClean="0"/>
              <a:t>Od Evropské kanceláře UK obdržíte </a:t>
            </a:r>
            <a:r>
              <a:rPr lang="cs-CZ" sz="2400" dirty="0"/>
              <a:t>odkaz na on-line jazykový </a:t>
            </a:r>
            <a:r>
              <a:rPr lang="cs-CZ" sz="2400" dirty="0" smtClean="0"/>
              <a:t>test (OLS).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2400" dirty="0"/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2400" dirty="0"/>
              <a:t>Musíte jej </a:t>
            </a:r>
            <a:r>
              <a:rPr lang="cs-CZ" sz="2400" b="1" dirty="0"/>
              <a:t>vyplnit před podpisem </a:t>
            </a:r>
            <a:r>
              <a:rPr lang="cs-CZ" sz="2400" b="1" dirty="0" smtClean="0"/>
              <a:t>Účastnické </a:t>
            </a:r>
            <a:r>
              <a:rPr lang="cs-CZ" sz="2400" b="1" dirty="0"/>
              <a:t>smlouvy</a:t>
            </a:r>
            <a:r>
              <a:rPr lang="cs-CZ" sz="2400" dirty="0"/>
              <a:t>. Výsledek by měl být B2 nebo lepší. Pokud je výsledek B1 a horší,  bude vám povinně přidělen on-line jazykový kurz, který </a:t>
            </a:r>
            <a:r>
              <a:rPr lang="cs-CZ" sz="2400" dirty="0" smtClean="0"/>
              <a:t>musí</a:t>
            </a:r>
            <a:r>
              <a:rPr lang="cs-CZ" sz="2400" dirty="0" smtClean="0">
                <a:solidFill>
                  <a:srgbClr val="000000"/>
                </a:solidFill>
              </a:rPr>
              <a:t>te</a:t>
            </a:r>
            <a:r>
              <a:rPr lang="cs-CZ" sz="2400" dirty="0" smtClean="0"/>
              <a:t> </a:t>
            </a:r>
            <a:r>
              <a:rPr lang="cs-CZ" sz="2400" dirty="0"/>
              <a:t>absolvovat</a:t>
            </a:r>
            <a:r>
              <a:rPr lang="cs-CZ" sz="2400" dirty="0" smtClean="0"/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200"/>
              </a:spcBef>
              <a:defRPr/>
            </a:pPr>
            <a:r>
              <a:rPr lang="cs-CZ" sz="2400" dirty="0"/>
              <a:t>_____________________________________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/>
              <a:t>V případě, že hlavním jazykem zahraničního pobytu je některý z jazyků dostupných v tzv. OLS (Online </a:t>
            </a:r>
            <a:r>
              <a:rPr lang="cs-CZ" dirty="0" err="1"/>
              <a:t>Linguistic</a:t>
            </a:r>
            <a:r>
              <a:rPr lang="cs-CZ" dirty="0"/>
              <a:t> Support), jste povinen/povinna provést on-line jazykové hodnocení před a po ukončení studijního pobytu (v případě hodnocení C2 se výstupní test nedělá). Odkaz na  vyplnění on-line jazykového testu obdržíte e-mailem. Tato podmínka se nevztahuje na rodilé mluvčí a pro jasně odůvodněné případy. Pro nižší úroveň než B2 je systémem automaticky přidělen povinný on-line </a:t>
            </a:r>
            <a:r>
              <a:rPr lang="cs-CZ" b="1" dirty="0" smtClean="0">
                <a:solidFill>
                  <a:srgbClr val="000000"/>
                </a:solidFill>
              </a:rPr>
              <a:t>jazykový kurz </a:t>
            </a:r>
            <a:r>
              <a:rPr lang="cs-CZ" dirty="0"/>
              <a:t>od EU, jehož doporučená minimální účast je dvě hodiny týdně. Účastník s vyšší úrovní se do OLS on-line jazykového kurzu může přihlásit i z vlastní iniciativy. V tomto případě se zavazuje vynaložit veškeré úsilí k co nejlepšímu využití této služby. Přístup do on-line systému získáte na požádání v Evropské kanceláři RUK v podobě jazykové licence.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2400" dirty="0"/>
          </a:p>
        </p:txBody>
      </p:sp>
      <p:pic>
        <p:nvPicPr>
          <p:cNvPr id="4403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9097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284915"/>
            <a:ext cx="11516685" cy="8460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Účastnická smlouva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34886" y="2202510"/>
            <a:ext cx="10702457" cy="4299889"/>
          </a:xfrm>
        </p:spPr>
        <p:txBody>
          <a:bodyPr rtlCol="0">
            <a:noAutofit/>
          </a:bodyPr>
          <a:lstStyle/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/>
              <a:t>Podepíšete</a:t>
            </a:r>
            <a:r>
              <a:rPr lang="cs-CZ" sz="2400" dirty="0"/>
              <a:t> ji </a:t>
            </a:r>
            <a:r>
              <a:rPr lang="cs-CZ" sz="2400" dirty="0" smtClean="0"/>
              <a:t>v Evropské kanceláři na rektorátě Univerzity Karlovy, </a:t>
            </a:r>
            <a:r>
              <a:rPr lang="cs-CZ" sz="2400" b="1" dirty="0" smtClean="0"/>
              <a:t>po vyzvání</a:t>
            </a:r>
            <a:r>
              <a:rPr lang="cs-CZ" sz="2400" dirty="0" smtClean="0"/>
              <a:t>.</a:t>
            </a:r>
            <a:endParaRPr lang="cs-CZ" sz="2400" dirty="0">
              <a:solidFill>
                <a:srgbClr val="000000"/>
              </a:solidFill>
            </a:endParaRP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    S sebou si</a:t>
            </a:r>
            <a:r>
              <a:rPr lang="cs-CZ" sz="2400" b="1" dirty="0"/>
              <a:t> </a:t>
            </a:r>
            <a:r>
              <a:rPr lang="cs-CZ" sz="2400" dirty="0" smtClean="0"/>
              <a:t>vezměte </a:t>
            </a:r>
            <a:r>
              <a:rPr lang="cs-CZ" sz="2400" dirty="0"/>
              <a:t>tyto dokumenty</a:t>
            </a:r>
            <a:r>
              <a:rPr lang="cs-CZ" sz="2400" dirty="0" smtClean="0"/>
              <a:t>:</a:t>
            </a: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err="1" smtClean="0"/>
              <a:t>Learning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Agreement</a:t>
            </a:r>
            <a:r>
              <a:rPr lang="cs-CZ" sz="2400" b="1" dirty="0" smtClean="0"/>
              <a:t> </a:t>
            </a:r>
            <a:r>
              <a:rPr lang="cs-CZ" sz="2400" dirty="0" smtClean="0"/>
              <a:t>podepsaný studentem a oběma partnerskými institucemi. </a:t>
            </a: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Děkanem fakulty podepsané </a:t>
            </a:r>
            <a:r>
              <a:rPr lang="cs-CZ" sz="2400" b="1" dirty="0" smtClean="0"/>
              <a:t>Rozhodnutí o stipendiu.</a:t>
            </a:r>
            <a:endParaRPr lang="cs-CZ" altLang="cs-CZ" sz="2400" dirty="0"/>
          </a:p>
          <a:p>
            <a:pPr marL="457200" lvl="6" algn="l">
              <a:lnSpc>
                <a:spcPct val="100000"/>
              </a:lnSpc>
              <a:spcBef>
                <a:spcPts val="600"/>
              </a:spcBef>
              <a:defRPr/>
            </a:pPr>
            <a:endParaRPr lang="cs-CZ" sz="2400" dirty="0" smtClean="0"/>
          </a:p>
          <a:p>
            <a:pPr marL="342000" lvl="5" indent="-342000" algn="l">
              <a:spcBef>
                <a:spcPts val="1000"/>
              </a:spcBef>
              <a:defRPr/>
            </a:pPr>
            <a:endParaRPr lang="cs-CZ" sz="2400" dirty="0"/>
          </a:p>
        </p:txBody>
      </p:sp>
      <p:pic>
        <p:nvPicPr>
          <p:cNvPr id="460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62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996950"/>
            <a:ext cx="11536326" cy="831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Erasmus+  kancelář</a:t>
            </a:r>
            <a:endParaRPr lang="cs-CZ" altLang="cs-CZ" sz="4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1828800"/>
            <a:ext cx="7346564" cy="4343207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Ing</a:t>
            </a:r>
            <a:r>
              <a:rPr lang="cs-CZ" sz="20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>
                <a:hlinkClick r:id="rId3"/>
              </a:rPr>
              <a:t>pavla.byrne@lfmotol.cuni.cz</a:t>
            </a: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>
                <a:hlinkClick r:id="rId4"/>
              </a:rPr>
              <a:t>dana.basarova@lfmotol.cuni.cz</a:t>
            </a:r>
            <a:endParaRPr lang="cs-CZ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tel</a:t>
            </a:r>
            <a:r>
              <a:rPr lang="cs-CZ" sz="2000" dirty="0"/>
              <a:t>. 224 435 </a:t>
            </a:r>
            <a:r>
              <a:rPr lang="cs-CZ" sz="2000" dirty="0" smtClean="0"/>
              <a:t>862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b="1" dirty="0" smtClean="0">
                <a:solidFill>
                  <a:srgbClr val="000000"/>
                </a:solidFill>
              </a:rPr>
              <a:t>Oddělení zahraničních záležitostí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Kancelář naleznete v</a:t>
            </a:r>
            <a:r>
              <a:rPr lang="cs-CZ" sz="2000" dirty="0"/>
              <a:t> poschodí </a:t>
            </a:r>
            <a:r>
              <a:rPr lang="cs-CZ" sz="2000" dirty="0" smtClean="0"/>
              <a:t>SP, vpravo </a:t>
            </a:r>
            <a:r>
              <a:rPr lang="cs-CZ" sz="2000" dirty="0"/>
              <a:t>v posluchárenském bloku </a:t>
            </a:r>
            <a:r>
              <a:rPr lang="cs-CZ" sz="2000" dirty="0" smtClean="0"/>
              <a:t>H, chodba </a:t>
            </a:r>
            <a:r>
              <a:rPr lang="cs-CZ" sz="2000" dirty="0"/>
              <a:t>pod Velkou </a:t>
            </a:r>
            <a:r>
              <a:rPr lang="cs-CZ" sz="2000" dirty="0" smtClean="0"/>
              <a:t>posluchárnou,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 blízkosti učeben SP-1, </a:t>
            </a:r>
            <a:r>
              <a:rPr lang="cs-CZ" altLang="cs-CZ" sz="2000" dirty="0" smtClean="0"/>
              <a:t>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>
                <a:solidFill>
                  <a:srgbClr val="000000"/>
                </a:solidFill>
              </a:rPr>
              <a:t>Erasmus+ fakultní koordinátor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 smtClean="0"/>
              <a:t>MUDr</a:t>
            </a:r>
            <a:r>
              <a:rPr lang="cs-CZ" sz="2000" b="1" dirty="0"/>
              <a:t>. Rudolf Černý, CSc.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1900" y="1311442"/>
            <a:ext cx="7175500" cy="97455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Před odjezdem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8501" y="2126512"/>
            <a:ext cx="10149254" cy="42234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Je povinností studenta </a:t>
            </a:r>
            <a:r>
              <a:rPr lang="cs-CZ" sz="2400" dirty="0" smtClean="0"/>
              <a:t>si sjednat</a:t>
            </a:r>
            <a:r>
              <a:rPr lang="cs-CZ" sz="2400" b="1" dirty="0" smtClean="0"/>
              <a:t> </a:t>
            </a:r>
            <a:r>
              <a:rPr lang="cs-CZ" sz="2400" dirty="0"/>
              <a:t>si vhodné </a:t>
            </a:r>
            <a:r>
              <a:rPr lang="cs-CZ" sz="2400" dirty="0" smtClean="0"/>
              <a:t>zdravotní </a:t>
            </a:r>
            <a:r>
              <a:rPr lang="cs-CZ" sz="2400" b="1" dirty="0" smtClean="0"/>
              <a:t>pojištění </a:t>
            </a:r>
            <a:r>
              <a:rPr lang="cs-CZ" sz="2400" dirty="0"/>
              <a:t>na pobyt v </a:t>
            </a:r>
            <a:r>
              <a:rPr lang="cs-CZ" sz="2400" dirty="0" smtClean="0"/>
              <a:t>zahraničí</a:t>
            </a:r>
            <a:r>
              <a:rPr lang="cs-CZ" sz="2400" dirty="0"/>
              <a:t>, </a:t>
            </a:r>
            <a:r>
              <a:rPr lang="cs-CZ" sz="2400" dirty="0" smtClean="0"/>
              <a:t>případně pojištění odpovědnosti a úrazové pojištění, např</a:t>
            </a:r>
            <a:r>
              <a:rPr lang="cs-CZ" sz="2400" dirty="0"/>
              <a:t>. </a:t>
            </a: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://educaops.eu/</a:t>
            </a:r>
            <a:r>
              <a:rPr lang="cs-CZ" sz="2400" u="sng" dirty="0" err="1">
                <a:hlinkClick r:id="rId2"/>
              </a:rPr>
              <a:t>cs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pojisteni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smtClean="0"/>
              <a:t>.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Informujte </a:t>
            </a:r>
            <a:r>
              <a:rPr lang="cs-CZ" sz="2400" b="1" dirty="0"/>
              <a:t>zahraniční instituci</a:t>
            </a:r>
            <a:r>
              <a:rPr lang="cs-CZ" sz="2400" dirty="0"/>
              <a:t> o svém příjezdu</a:t>
            </a:r>
            <a:r>
              <a:rPr lang="cs-CZ" sz="2400" dirty="0" smtClean="0"/>
              <a:t>. 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Referentce potvrďte, že skutečně odjíždíte a kdy. Zkontrolujte, že jste pobyt zaregistroval/a do SIS. </a:t>
            </a:r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 smtClean="0"/>
          </a:p>
          <a:p>
            <a:pPr marL="342000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Zaregistrujte se </a:t>
            </a:r>
            <a:r>
              <a:rPr lang="cs-CZ" sz="2400" b="1" dirty="0"/>
              <a:t>do </a:t>
            </a:r>
            <a:r>
              <a:rPr lang="cs-CZ" sz="2400" dirty="0"/>
              <a:t>databáze </a:t>
            </a:r>
            <a:r>
              <a:rPr lang="cs-CZ" sz="2400" b="1" dirty="0"/>
              <a:t>DROZD</a:t>
            </a:r>
            <a:r>
              <a:rPr lang="cs-CZ" sz="2400" dirty="0"/>
              <a:t> </a:t>
            </a:r>
            <a:r>
              <a:rPr lang="cs-CZ" sz="2400" dirty="0" smtClean="0"/>
              <a:t>(registrace </a:t>
            </a:r>
            <a:r>
              <a:rPr lang="cs-CZ" sz="2400" dirty="0"/>
              <a:t>občanů ČR pro cesty do zahraničí) na </a:t>
            </a:r>
            <a:r>
              <a:rPr lang="cs-CZ" sz="2400" dirty="0">
                <a:hlinkClick r:id="rId3"/>
              </a:rPr>
              <a:t>https://drozd.mzv.cz/</a:t>
            </a:r>
            <a:r>
              <a:rPr lang="cs-CZ" sz="2400" dirty="0"/>
              <a:t>.</a:t>
            </a:r>
          </a:p>
          <a:p>
            <a:pPr marL="342000" indent="-342000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i="1" dirty="0">
              <a:solidFill>
                <a:srgbClr val="7030A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8131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2908" y="419833"/>
            <a:ext cx="10515600" cy="73684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 Erasmus</a:t>
            </a:r>
            <a:endParaRPr lang="cs-CZ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262" y="1156677"/>
            <a:ext cx="10949353" cy="5431692"/>
          </a:xfrm>
        </p:spPr>
        <p:txBody>
          <a:bodyPr>
            <a:normAutofit fontScale="25000" lnSpcReduction="20000"/>
          </a:bodyPr>
          <a:lstStyle/>
          <a:p>
            <a:pPr marL="0" lvl="5" indent="0">
              <a:spcBef>
                <a:spcPts val="1000"/>
              </a:spcBef>
              <a:buNone/>
            </a:pPr>
            <a:endParaRPr lang="cs-CZ" sz="56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7200" dirty="0"/>
              <a:t>Upozorňujeme na možnost </a:t>
            </a:r>
            <a:r>
              <a:rPr lang="cs-CZ" sz="7200" dirty="0" smtClean="0"/>
              <a:t>dodatečného </a:t>
            </a:r>
            <a:r>
              <a:rPr lang="cs-CZ" sz="7200" dirty="0"/>
              <a:t>jednorázového finančního </a:t>
            </a:r>
            <a:r>
              <a:rPr lang="cs-CZ" sz="7200" b="1" dirty="0"/>
              <a:t>příspěvku</a:t>
            </a:r>
            <a:r>
              <a:rPr lang="cs-CZ" sz="7200" dirty="0"/>
              <a:t> ve výši </a:t>
            </a:r>
            <a:r>
              <a:rPr lang="cs-CZ" sz="7200" b="1" dirty="0"/>
              <a:t>50 EUR na ekologicky šetrnou </a:t>
            </a:r>
            <a:r>
              <a:rPr lang="cs-CZ" sz="7200" dirty="0"/>
              <a:t>dopravu, tzv</a:t>
            </a:r>
            <a:r>
              <a:rPr lang="cs-CZ" sz="7200" b="1" dirty="0"/>
              <a:t>. GREEN ERASMUS</a:t>
            </a:r>
            <a:r>
              <a:rPr lang="cs-CZ" sz="7200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7200" dirty="0" smtClean="0"/>
              <a:t>Uznatelnými </a:t>
            </a:r>
            <a:r>
              <a:rPr lang="cs-CZ" sz="7200" dirty="0"/>
              <a:t>dopravními prostředky do/z přijímající zahraniční instituce jsou: </a:t>
            </a:r>
            <a:r>
              <a:rPr lang="cs-CZ" sz="7200" b="1" dirty="0"/>
              <a:t>vlak, autobus, loď či sdílený automobil.</a:t>
            </a:r>
            <a:r>
              <a:rPr lang="cs-CZ" sz="7200" dirty="0"/>
              <a:t> </a:t>
            </a:r>
            <a:r>
              <a:rPr lang="cs-CZ" sz="7200" dirty="0" smtClean="0"/>
              <a:t> Hlavní </a:t>
            </a:r>
            <a:r>
              <a:rPr lang="cs-CZ" sz="7200" dirty="0"/>
              <a:t>část obou </a:t>
            </a:r>
            <a:r>
              <a:rPr lang="cs-CZ" sz="7200" dirty="0" smtClean="0"/>
              <a:t>cest (tam i zpět) musí </a:t>
            </a:r>
            <a:r>
              <a:rPr lang="cs-CZ" sz="7200" dirty="0"/>
              <a:t>být realizována některým z výše uvedených prostředků a účastníci musí uchovávat důkazy o uskutečnění takovéto cesty (jízdenky). 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7200" dirty="0"/>
              <a:t> </a:t>
            </a:r>
            <a:r>
              <a:rPr lang="cs-CZ" sz="7200" dirty="0" smtClean="0"/>
              <a:t>V</a:t>
            </a:r>
            <a:r>
              <a:rPr lang="cs-CZ" sz="7200" dirty="0"/>
              <a:t> případě „</a:t>
            </a:r>
            <a:r>
              <a:rPr lang="cs-CZ" sz="7200" b="1" dirty="0"/>
              <a:t>sdíleného automobilu</a:t>
            </a:r>
            <a:r>
              <a:rPr lang="cs-CZ" sz="7200" dirty="0"/>
              <a:t>“ se musí jednat o spolujízdu. Za spolujízdu není v tomto smyslu považován případ, kdy Vás na místo mobility někdo odveze a vrací se bez Vás zpět. Je třeba dodat čestné prohlášení s podpisy všech osob, které přepravu společně sdílely a doklad, že k cestě skutečně došlo (účtenka k benzínu, dálniční poplatky aj.).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7200" dirty="0"/>
              <a:t> </a:t>
            </a:r>
            <a:r>
              <a:rPr lang="cs-CZ" sz="7200" dirty="0" smtClean="0"/>
              <a:t>Pro </a:t>
            </a:r>
            <a:r>
              <a:rPr lang="cs-CZ" sz="7200" dirty="0"/>
              <a:t>uplatnění příspěvku je třeba vyplnit </a:t>
            </a:r>
            <a:r>
              <a:rPr lang="cs-CZ" sz="7200" u="sng" dirty="0" smtClean="0">
                <a:hlinkClick r:id="rId2" action="ppaction://hlinkfile"/>
              </a:rPr>
              <a:t>Green Erasmus, žádost o příspěvek</a:t>
            </a:r>
            <a:r>
              <a:rPr lang="cs-CZ" sz="7200" dirty="0" smtClean="0"/>
              <a:t>. Spolu </a:t>
            </a:r>
            <a:r>
              <a:rPr lang="cs-CZ" sz="7200" dirty="0"/>
              <a:t>s doklady (jízdenkou atd.) </a:t>
            </a:r>
            <a:r>
              <a:rPr lang="cs-CZ" sz="7200" dirty="0" smtClean="0"/>
              <a:t>po </a:t>
            </a:r>
            <a:r>
              <a:rPr lang="cs-CZ" sz="7200" dirty="0"/>
              <a:t>návratu z Erasmu </a:t>
            </a:r>
            <a:r>
              <a:rPr lang="cs-CZ" sz="7200" dirty="0" smtClean="0"/>
              <a:t>žádost odevzdáte do EK společně </a:t>
            </a:r>
            <a:r>
              <a:rPr lang="cs-CZ" sz="7200" dirty="0"/>
              <a:t>se závěrečnými dokumenty (</a:t>
            </a:r>
            <a:r>
              <a:rPr lang="cs-CZ" sz="7200" b="1" dirty="0" err="1"/>
              <a:t>Transcript</a:t>
            </a:r>
            <a:r>
              <a:rPr lang="cs-CZ" sz="7200" dirty="0"/>
              <a:t> a </a:t>
            </a:r>
            <a:r>
              <a:rPr lang="cs-CZ" sz="7200" b="1" dirty="0" err="1"/>
              <a:t>Confirmation</a:t>
            </a:r>
            <a:r>
              <a:rPr lang="cs-CZ" sz="7200" b="1" dirty="0"/>
              <a:t> </a:t>
            </a:r>
            <a:r>
              <a:rPr lang="cs-CZ" sz="7200" b="1" dirty="0" err="1"/>
              <a:t>of</a:t>
            </a:r>
            <a:r>
              <a:rPr lang="cs-CZ" sz="7200" b="1" dirty="0"/>
              <a:t> Erasmus Period</a:t>
            </a:r>
            <a:r>
              <a:rPr lang="cs-CZ" sz="7200" b="1" dirty="0" smtClean="0"/>
              <a:t>).</a:t>
            </a:r>
            <a:endParaRPr lang="cs-CZ" sz="7200" dirty="0"/>
          </a:p>
          <a:p>
            <a:pPr marL="0" indent="0">
              <a:buNone/>
            </a:pPr>
            <a:r>
              <a:rPr lang="cs-CZ" sz="8000" dirty="0"/>
              <a:t> </a:t>
            </a:r>
            <a:r>
              <a:rPr lang="cs-CZ" sz="6400" dirty="0" smtClean="0"/>
              <a:t>_______________________________</a:t>
            </a:r>
            <a:endParaRPr lang="cs-CZ" sz="6400" dirty="0"/>
          </a:p>
          <a:p>
            <a:pPr marL="0" indent="0">
              <a:buNone/>
            </a:pPr>
            <a:r>
              <a:rPr lang="cs-CZ" sz="5600" dirty="0"/>
              <a:t>V případě, že celková doba cesty včetně přestupů </a:t>
            </a:r>
            <a:r>
              <a:rPr lang="cs-CZ" sz="5600" b="1" dirty="0"/>
              <a:t>přesáhne 24h</a:t>
            </a:r>
            <a:r>
              <a:rPr lang="cs-CZ" sz="5600" dirty="0"/>
              <a:t>, lze nárokovat příplatek na pobytové náklady odpovídající 1/30 měsíční sazby dané země takto:</a:t>
            </a:r>
          </a:p>
          <a:p>
            <a:pPr marL="0" indent="0">
              <a:buNone/>
            </a:pPr>
            <a:r>
              <a:rPr lang="cs-CZ" sz="5600" dirty="0"/>
              <a:t>1 den: 24h až 48h na cestě</a:t>
            </a:r>
          </a:p>
          <a:p>
            <a:pPr marL="0" indent="0">
              <a:buNone/>
            </a:pPr>
            <a:r>
              <a:rPr lang="cs-CZ" sz="5600" dirty="0"/>
              <a:t>2 dny: 48h až 72h </a:t>
            </a:r>
          </a:p>
          <a:p>
            <a:pPr marL="0" indent="0">
              <a:buNone/>
            </a:pPr>
            <a:r>
              <a:rPr lang="cs-CZ" sz="5600" dirty="0"/>
              <a:t>3 dny: 72h až 96h</a:t>
            </a:r>
          </a:p>
          <a:p>
            <a:pPr marL="0" indent="0">
              <a:buNone/>
            </a:pPr>
            <a:r>
              <a:rPr lang="cs-CZ" sz="5600" dirty="0"/>
              <a:t>4 dny: více než 96h na cestě</a:t>
            </a:r>
          </a:p>
          <a:p>
            <a:pPr marL="0" indent="0">
              <a:buNone/>
            </a:pPr>
            <a:r>
              <a:rPr lang="cs-CZ" sz="5600" dirty="0"/>
              <a:t>Nárokovat lze maximálně 4 dny pro oba směry dohromady. </a:t>
            </a:r>
            <a:r>
              <a:rPr lang="cs-CZ" dirty="0"/>
              <a:t> </a:t>
            </a:r>
          </a:p>
          <a:p>
            <a:pPr marL="0" lvl="5" indent="0">
              <a:spcBef>
                <a:spcPts val="1000"/>
              </a:spcBef>
              <a:buNone/>
            </a:pPr>
            <a:endParaRPr lang="cs-CZ" sz="8800" dirty="0"/>
          </a:p>
          <a:p>
            <a:pPr marL="0" lvl="5" indent="0">
              <a:spcBef>
                <a:spcPts val="1000"/>
              </a:spcBef>
              <a:buNone/>
            </a:pPr>
            <a:endParaRPr lang="cs-CZ" sz="88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/>
          </a:p>
          <a:p>
            <a:pPr marL="0" lvl="5" indent="0">
              <a:spcBef>
                <a:spcPts val="1000"/>
              </a:spcBef>
              <a:buNone/>
            </a:pPr>
            <a:endParaRPr lang="cs-CZ" sz="2400" dirty="0" smtClean="0"/>
          </a:p>
          <a:p>
            <a:pPr marL="0" lvl="5" indent="0">
              <a:spcBef>
                <a:spcPts val="1000"/>
              </a:spcBef>
              <a:buNone/>
            </a:pPr>
            <a:r>
              <a:rPr lang="cs-CZ" sz="4300" dirty="0" smtClean="0"/>
              <a:t>_____________________________________</a:t>
            </a:r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22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146852"/>
            <a:ext cx="10169718" cy="3523698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Studijní plán lze </a:t>
            </a:r>
            <a:r>
              <a:rPr lang="cs-CZ" dirty="0"/>
              <a:t>měnit pouze na základě racionálního odůvodnění, a to formulářem </a:t>
            </a:r>
            <a:r>
              <a:rPr lang="cs-CZ" b="1" dirty="0" err="1" smtClean="0"/>
              <a:t>Changes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LA</a:t>
            </a:r>
            <a:r>
              <a:rPr lang="cs-CZ" dirty="0" smtClean="0"/>
              <a:t>. </a:t>
            </a:r>
            <a:r>
              <a:rPr lang="cs-CZ" dirty="0"/>
              <a:t>Změna </a:t>
            </a:r>
            <a:r>
              <a:rPr lang="cs-CZ" dirty="0" smtClean="0"/>
              <a:t>musí být písemně </a:t>
            </a:r>
            <a:r>
              <a:rPr lang="cs-CZ" b="1" dirty="0" smtClean="0"/>
              <a:t>potvrzena oběma univerzitami </a:t>
            </a:r>
            <a:r>
              <a:rPr lang="cs-CZ" dirty="0" smtClean="0"/>
              <a:t>do zmíněného formuláře (podpis na domácí univerzitě zajistí referentka).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endParaRPr lang="cs-CZ" dirty="0" smtClean="0"/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Při </a:t>
            </a:r>
            <a:r>
              <a:rPr lang="cs-CZ" dirty="0"/>
              <a:t>změnách studijního plánu </a:t>
            </a:r>
            <a:r>
              <a:rPr lang="cs-CZ" dirty="0" smtClean="0"/>
              <a:t>musíte hledět</a:t>
            </a:r>
            <a:r>
              <a:rPr lang="cs-CZ" dirty="0"/>
              <a:t>, </a:t>
            </a:r>
            <a:r>
              <a:rPr lang="cs-CZ" dirty="0" smtClean="0"/>
              <a:t>aby jste dodržel/a </a:t>
            </a:r>
            <a:r>
              <a:rPr lang="cs-CZ" dirty="0"/>
              <a:t>počet kreditů 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097280"/>
            <a:ext cx="11515059" cy="7792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36774" y="1697037"/>
            <a:ext cx="10898962" cy="425719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Transcript</a:t>
            </a:r>
            <a:r>
              <a:rPr lang="cs-CZ" b="1" dirty="0">
                <a:solidFill>
                  <a:srgbClr val="000000"/>
                </a:solidFill>
              </a:rPr>
              <a:t> of </a:t>
            </a:r>
            <a:r>
              <a:rPr lang="cs-CZ" b="1" dirty="0" err="1">
                <a:solidFill>
                  <a:srgbClr val="000000"/>
                </a:solidFill>
              </a:rPr>
              <a:t>Records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(</a:t>
            </a:r>
            <a:r>
              <a:rPr lang="cs-CZ" dirty="0" smtClean="0">
                <a:solidFill>
                  <a:srgbClr val="000000"/>
                </a:solidFill>
              </a:rPr>
              <a:t>kopii </a:t>
            </a:r>
            <a:r>
              <a:rPr lang="cs-CZ" dirty="0">
                <a:solidFill>
                  <a:srgbClr val="000000"/>
                </a:solidFill>
              </a:rPr>
              <a:t>do </a:t>
            </a:r>
            <a:r>
              <a:rPr lang="cs-CZ" dirty="0" smtClean="0">
                <a:solidFill>
                  <a:srgbClr val="000000"/>
                </a:solidFill>
              </a:rPr>
              <a:t>EK RUK, </a:t>
            </a:r>
            <a:r>
              <a:rPr lang="cs-CZ" dirty="0">
                <a:solidFill>
                  <a:srgbClr val="000000"/>
                </a:solidFill>
              </a:rPr>
              <a:t>kopii </a:t>
            </a:r>
            <a:r>
              <a:rPr lang="cs-CZ" dirty="0" smtClean="0">
                <a:solidFill>
                  <a:srgbClr val="000000"/>
                </a:solidFill>
              </a:rPr>
              <a:t>referentce na 2.LF)</a:t>
            </a:r>
            <a:endParaRPr lang="cs-CZ" dirty="0">
              <a:solidFill>
                <a:srgbClr val="7030A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Confirmation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Study Period </a:t>
            </a:r>
            <a:r>
              <a:rPr lang="cs-CZ" dirty="0">
                <a:solidFill>
                  <a:srgbClr val="000000"/>
                </a:solidFill>
              </a:rPr>
              <a:t>(originál do </a:t>
            </a:r>
            <a:r>
              <a:rPr lang="cs-CZ" dirty="0" smtClean="0">
                <a:solidFill>
                  <a:srgbClr val="000000"/>
                </a:solidFill>
              </a:rPr>
              <a:t>EK, kopii </a:t>
            </a:r>
            <a:r>
              <a:rPr lang="cs-CZ" dirty="0">
                <a:solidFill>
                  <a:srgbClr val="000000"/>
                </a:solidFill>
              </a:rPr>
              <a:t>referentce)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>
                <a:solidFill>
                  <a:srgbClr val="000000"/>
                </a:solidFill>
              </a:rPr>
              <a:t>Závěrečnou zprávu </a:t>
            </a:r>
            <a:r>
              <a:rPr lang="cs-CZ" dirty="0">
                <a:solidFill>
                  <a:srgbClr val="000000"/>
                </a:solidFill>
              </a:rPr>
              <a:t>vyplňte, jakmile obdržíte internetový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Vyplňte </a:t>
            </a:r>
            <a:r>
              <a:rPr lang="cs-CZ" dirty="0">
                <a:solidFill>
                  <a:srgbClr val="000000"/>
                </a:solidFill>
              </a:rPr>
              <a:t>on-line </a:t>
            </a:r>
            <a:r>
              <a:rPr lang="cs-CZ" b="1" dirty="0">
                <a:solidFill>
                  <a:srgbClr val="000000"/>
                </a:solidFill>
              </a:rPr>
              <a:t>jazykový test </a:t>
            </a:r>
            <a:r>
              <a:rPr lang="cs-CZ" dirty="0">
                <a:solidFill>
                  <a:srgbClr val="000000"/>
                </a:solidFill>
              </a:rPr>
              <a:t>po návratu, jakmile obdržíte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  <a:endParaRPr lang="cs-CZ" dirty="0">
              <a:solidFill>
                <a:srgbClr val="7030A0"/>
              </a:solidFill>
            </a:endParaRP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Po obdržení</a:t>
            </a:r>
            <a:r>
              <a:rPr lang="cs-CZ" b="1" dirty="0" smtClean="0">
                <a:solidFill>
                  <a:srgbClr val="000000"/>
                </a:solidFill>
              </a:rPr>
              <a:t> vyjádření k uznání </a:t>
            </a:r>
            <a:r>
              <a:rPr lang="cs-CZ" dirty="0" smtClean="0">
                <a:solidFill>
                  <a:srgbClr val="000000"/>
                </a:solidFill>
              </a:rPr>
              <a:t>si s příslušnou studijní referentkou dojednejte </a:t>
            </a:r>
            <a:r>
              <a:rPr lang="cs-CZ" b="1" dirty="0" smtClean="0">
                <a:solidFill>
                  <a:srgbClr val="000000"/>
                </a:solidFill>
              </a:rPr>
              <a:t>zápis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Uvítáme</a:t>
            </a:r>
            <a:r>
              <a:rPr lang="cs-CZ" dirty="0">
                <a:solidFill>
                  <a:srgbClr val="000000"/>
                </a:solidFill>
              </a:rPr>
              <a:t>, pokud o svém pobytu napíšete </a:t>
            </a:r>
            <a:r>
              <a:rPr lang="cs-CZ" b="1" dirty="0"/>
              <a:t>esej </a:t>
            </a:r>
            <a:r>
              <a:rPr lang="cs-CZ" dirty="0">
                <a:solidFill>
                  <a:srgbClr val="000000"/>
                </a:solidFill>
              </a:rPr>
              <a:t>a dáte nám ji k dispozici spolu s fotografiemi ke zveřejnění na webu 2. LF v záložce </a:t>
            </a:r>
            <a:r>
              <a:rPr lang="cs-CZ" u="sng" dirty="0" smtClean="0">
                <a:solidFill>
                  <a:srgbClr val="000000"/>
                </a:solidFill>
                <a:hlinkClick r:id="rId3"/>
              </a:rPr>
              <a:t>Studenti o stážích Erasmus+</a:t>
            </a:r>
            <a:r>
              <a:rPr lang="cs-CZ" u="sng" dirty="0" smtClean="0">
                <a:solidFill>
                  <a:srgbClr val="000000"/>
                </a:solidFill>
              </a:rPr>
              <a:t>.</a:t>
            </a:r>
            <a:endParaRPr lang="cs-CZ" u="sng" dirty="0">
              <a:solidFill>
                <a:srgbClr val="000000"/>
              </a:solidFill>
            </a:endParaRPr>
          </a:p>
          <a:p>
            <a:pPr marL="800100" lvl="1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u="sng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0"/>
              </a:spcBef>
              <a:defRPr/>
            </a:pPr>
            <a:r>
              <a:rPr lang="cs-CZ" sz="2000" dirty="0"/>
              <a:t>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 err="1"/>
              <a:t>Confirmation</a:t>
            </a:r>
            <a:r>
              <a:rPr lang="cs-CZ" dirty="0"/>
              <a:t> může též zaslat zahraniční koordinátor napřímo </a:t>
            </a:r>
            <a:r>
              <a:rPr lang="cs-CZ" dirty="0" smtClean="0"/>
              <a:t>na </a:t>
            </a:r>
            <a:r>
              <a:rPr lang="cs-CZ" u="sng" dirty="0">
                <a:hlinkClick r:id="rId4"/>
              </a:rPr>
              <a:t>erasmus@ruk.cuni.cz</a:t>
            </a:r>
            <a:r>
              <a:rPr lang="cs-CZ" dirty="0"/>
              <a:t>.</a:t>
            </a:r>
          </a:p>
          <a:p>
            <a:pPr marL="0" lvl="4" algn="l">
              <a:spcBef>
                <a:spcPts val="1000"/>
              </a:spcBef>
            </a:pPr>
            <a:r>
              <a:rPr lang="cs-CZ" dirty="0" smtClean="0">
                <a:solidFill>
                  <a:srgbClr val="000000"/>
                </a:solidFill>
              </a:rPr>
              <a:t>Pokud </a:t>
            </a:r>
            <a:r>
              <a:rPr lang="cs-CZ" dirty="0">
                <a:solidFill>
                  <a:srgbClr val="000000"/>
                </a:solidFill>
              </a:rPr>
              <a:t>potvrzení o skutečné době pobytu (</a:t>
            </a:r>
            <a:r>
              <a:rPr lang="cs-CZ" dirty="0" err="1">
                <a:solidFill>
                  <a:srgbClr val="000000"/>
                </a:solidFill>
              </a:rPr>
              <a:t>Confirmation</a:t>
            </a:r>
            <a:r>
              <a:rPr lang="cs-CZ" dirty="0">
                <a:solidFill>
                  <a:srgbClr val="000000"/>
                </a:solidFill>
              </a:rPr>
              <a:t> of Study Period) přijde </a:t>
            </a:r>
            <a:r>
              <a:rPr lang="cs-CZ" dirty="0" smtClean="0">
                <a:solidFill>
                  <a:srgbClr val="000000"/>
                </a:solidFill>
              </a:rPr>
              <a:t>e-mailem studentovi, doloží i průvodní </a:t>
            </a:r>
            <a:r>
              <a:rPr lang="cs-CZ" dirty="0">
                <a:solidFill>
                  <a:srgbClr val="000000"/>
                </a:solidFill>
              </a:rPr>
              <a:t>dopis.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1254643"/>
            <a:ext cx="11504428" cy="1063256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2511"/>
            <a:ext cx="10515600" cy="397445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Studium </a:t>
            </a:r>
            <a:r>
              <a:rPr lang="cs-CZ" sz="2000" dirty="0" smtClean="0"/>
              <a:t>v</a:t>
            </a:r>
            <a:r>
              <a:rPr lang="cs-CZ" sz="2000" dirty="0"/>
              <a:t> zahraničí jste </a:t>
            </a:r>
            <a:r>
              <a:rPr lang="cs-CZ" sz="2000" dirty="0" smtClean="0">
                <a:solidFill>
                  <a:srgbClr val="000000"/>
                </a:solidFill>
              </a:rPr>
              <a:t>povinen/na </a:t>
            </a:r>
            <a:r>
              <a:rPr lang="cs-CZ" sz="20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2000" dirty="0" smtClean="0">
                <a:solidFill>
                  <a:srgbClr val="000000"/>
                </a:solidFill>
              </a:rPr>
              <a:t>, zahraniční univerzitou stanoveným </a:t>
            </a:r>
            <a:r>
              <a:rPr lang="cs-CZ" sz="2000" b="1" dirty="0" smtClean="0">
                <a:solidFill>
                  <a:srgbClr val="000000"/>
                </a:solidFill>
              </a:rPr>
              <a:t>způsobem</a:t>
            </a:r>
            <a:r>
              <a:rPr lang="cs-CZ" sz="2000" dirty="0" smtClean="0">
                <a:solidFill>
                  <a:srgbClr val="000000"/>
                </a:solidFill>
              </a:rPr>
              <a:t>, zpravidla zkouškou. Předměty / stáž </a:t>
            </a:r>
            <a:r>
              <a:rPr lang="cs-CZ" sz="2000" dirty="0" smtClean="0"/>
              <a:t>absolvované </a:t>
            </a:r>
            <a:r>
              <a:rPr lang="cs-CZ" sz="2000" dirty="0"/>
              <a:t>v </a:t>
            </a:r>
            <a:r>
              <a:rPr lang="cs-CZ" sz="2000" dirty="0" smtClean="0"/>
              <a:t>zahraničí vám budou uznány, pokud to bylo předem schváleno vyučujícími na 2.LF</a:t>
            </a:r>
            <a:r>
              <a:rPr lang="cs-CZ" sz="2000" dirty="0" smtClean="0">
                <a:solidFill>
                  <a:srgbClr val="000000"/>
                </a:solidFill>
              </a:rPr>
              <a:t>, uvedeno v žádosti.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b="1" dirty="0" smtClean="0"/>
              <a:t>Nestátnicové </a:t>
            </a:r>
            <a:r>
              <a:rPr lang="cs-CZ" sz="2000" b="1" dirty="0"/>
              <a:t>předměty </a:t>
            </a:r>
            <a:r>
              <a:rPr lang="cs-CZ" sz="2000" dirty="0" smtClean="0"/>
              <a:t>se uznávají na </a:t>
            </a:r>
            <a:r>
              <a:rPr lang="cs-CZ" sz="2000" dirty="0"/>
              <a:t>základě předložení příslušných dokumentů z hostitelské univerzity </a:t>
            </a:r>
            <a:r>
              <a:rPr lang="cs-CZ" sz="2000" dirty="0" smtClean="0"/>
              <a:t>- </a:t>
            </a:r>
            <a:r>
              <a:rPr lang="cs-CZ" sz="2000" dirty="0" err="1" smtClean="0"/>
              <a:t>Transcript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/>
              <a:t>ylabus.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U </a:t>
            </a:r>
            <a:r>
              <a:rPr lang="cs-CZ" sz="2000" b="1" dirty="0"/>
              <a:t>státnicových předmětů </a:t>
            </a:r>
            <a:r>
              <a:rPr lang="cs-CZ" sz="2000" dirty="0" smtClean="0"/>
              <a:t>(Interna</a:t>
            </a:r>
            <a:r>
              <a:rPr lang="cs-CZ" sz="2000" dirty="0"/>
              <a:t>, </a:t>
            </a:r>
            <a:r>
              <a:rPr lang="cs-CZ" sz="2000" dirty="0" smtClean="0"/>
              <a:t>Chirurgie</a:t>
            </a:r>
            <a:r>
              <a:rPr lang="cs-CZ" sz="2000" dirty="0"/>
              <a:t>, </a:t>
            </a:r>
            <a:r>
              <a:rPr lang="cs-CZ" sz="2000" dirty="0" smtClean="0"/>
              <a:t>Pediatrie</a:t>
            </a:r>
            <a:r>
              <a:rPr lang="cs-CZ" sz="2000" dirty="0"/>
              <a:t>, </a:t>
            </a:r>
            <a:r>
              <a:rPr lang="cs-CZ" sz="2000" dirty="0" smtClean="0"/>
              <a:t>Gynekologie </a:t>
            </a:r>
            <a:r>
              <a:rPr lang="cs-CZ" sz="20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2000" dirty="0" err="1"/>
              <a:t>Transcript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/>
              <a:t>sylabus</a:t>
            </a:r>
            <a:r>
              <a:rPr lang="cs-CZ" sz="2000" dirty="0"/>
              <a:t>). Druhou polovinu státnicového předmětu a zkoušky absolvujete na 2. LF. </a:t>
            </a:r>
            <a:endParaRPr lang="cs-CZ" sz="2000" dirty="0" smtClean="0"/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Státní </a:t>
            </a:r>
            <a:r>
              <a:rPr lang="cs-CZ" sz="2000" dirty="0"/>
              <a:t>závěrečnou zkoušku skládáte 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10578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0563"/>
            <a:ext cx="10206162" cy="385617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Studijní závazky stanovené v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smtClean="0"/>
              <a:t>v</a:t>
            </a:r>
            <a:r>
              <a:rPr lang="cs-CZ" sz="2000" dirty="0"/>
              <a:t> zásadě nutno splnit. Zavazujete se k tomuto </a:t>
            </a:r>
            <a:r>
              <a:rPr lang="cs-CZ" sz="2000" dirty="0" smtClean="0"/>
              <a:t>před odjezdem podpisem Účastnické smlouvy.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Nebudete-li </a:t>
            </a:r>
            <a:r>
              <a:rPr lang="cs-CZ" sz="2000" dirty="0"/>
              <a:t>některým studijním povinnostem v zahraničí schopni dostát, řeší </a:t>
            </a:r>
            <a:r>
              <a:rPr lang="cs-CZ" sz="2000" dirty="0" smtClean="0"/>
              <a:t>student po návratu individuálně s Erasmus koordinátorem 2.LF. Je nutné </a:t>
            </a:r>
            <a:r>
              <a:rPr lang="cs-CZ" sz="2000" dirty="0"/>
              <a:t>dodat sylabus dotyčného zahraničního předmětu a písemné potvrzení </a:t>
            </a:r>
            <a:r>
              <a:rPr lang="cs-CZ" sz="2000" dirty="0" smtClean="0"/>
              <a:t>s</a:t>
            </a:r>
            <a:r>
              <a:rPr lang="cs-CZ" sz="2000" dirty="0"/>
              <a:t> přesnou </a:t>
            </a:r>
            <a:r>
              <a:rPr lang="cs-CZ" sz="2000" dirty="0" smtClean="0"/>
              <a:t>specifikací </a:t>
            </a:r>
            <a:r>
              <a:rPr lang="cs-CZ" sz="2000" dirty="0"/>
              <a:t>jakou část předmětu a v jakém rozsahu (počtem hodin) jste absolvovali, a to v podobě </a:t>
            </a:r>
            <a:r>
              <a:rPr lang="cs-CZ" sz="2000" b="1" dirty="0" err="1"/>
              <a:t>Certificate</a:t>
            </a:r>
            <a:r>
              <a:rPr lang="cs-CZ" sz="2000" b="1" dirty="0"/>
              <a:t> of </a:t>
            </a:r>
            <a:r>
              <a:rPr lang="cs-CZ" sz="2000" b="1" dirty="0" err="1"/>
              <a:t>Attendance</a:t>
            </a:r>
            <a:r>
              <a:rPr lang="cs-CZ" sz="2000" dirty="0" smtClean="0"/>
              <a:t>.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Po </a:t>
            </a:r>
            <a:r>
              <a:rPr lang="cs-CZ" sz="2000" dirty="0"/>
              <a:t>dobu studia v zahraničí jste řádnými </a:t>
            </a:r>
            <a:r>
              <a:rPr lang="cs-CZ" sz="2000" dirty="0" smtClean="0"/>
              <a:t>studenty 2. LF UK.  V době studia v zahraničí pro Vás platí stejná práva a povinnosti jako pro studenty zahraniční univerzity, včetně požadavků ukončení předmětu.</a:t>
            </a:r>
            <a:endParaRPr lang="cs-CZ" sz="2000" dirty="0"/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1297615"/>
            <a:ext cx="11580923" cy="81743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12800" y="2002466"/>
            <a:ext cx="11044570" cy="4386302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2000" b="1" dirty="0" smtClean="0">
                <a:solidFill>
                  <a:srgbClr val="000000"/>
                </a:solidFill>
              </a:rPr>
              <a:t>žádost o prodloužení </a:t>
            </a:r>
            <a:r>
              <a:rPr lang="cs-CZ" sz="2000" dirty="0" smtClean="0">
                <a:solidFill>
                  <a:srgbClr val="000000"/>
                </a:solidFill>
              </a:rPr>
              <a:t>pobytu, </a:t>
            </a:r>
            <a:r>
              <a:rPr lang="cs-CZ" sz="2000" dirty="0">
                <a:solidFill>
                  <a:srgbClr val="000000"/>
                </a:solidFill>
              </a:rPr>
              <a:t>s odůvodněním, s </a:t>
            </a:r>
            <a:r>
              <a:rPr lang="cs-CZ" sz="20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Poté </a:t>
            </a:r>
            <a:r>
              <a:rPr lang="cs-CZ" sz="2000" dirty="0" smtClean="0">
                <a:solidFill>
                  <a:srgbClr val="000000"/>
                </a:solidFill>
              </a:rPr>
              <a:t>ji </a:t>
            </a:r>
            <a:r>
              <a:rPr lang="cs-CZ" sz="2000" b="1" dirty="0">
                <a:solidFill>
                  <a:srgbClr val="000000"/>
                </a:solidFill>
              </a:rPr>
              <a:t>posoudí fakultní </a:t>
            </a:r>
            <a:r>
              <a:rPr lang="cs-CZ" sz="2000" b="1" dirty="0" smtClean="0">
                <a:solidFill>
                  <a:srgbClr val="000000"/>
                </a:solidFill>
              </a:rPr>
              <a:t>Erasmus+ koordinátor</a:t>
            </a:r>
            <a:r>
              <a:rPr lang="cs-CZ" sz="2000" b="1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Prodloužení musí přímo navazovat na předchozí pobyt. </a:t>
            </a:r>
            <a:r>
              <a:rPr lang="cs-CZ" sz="2000" dirty="0" smtClean="0">
                <a:solidFill>
                  <a:srgbClr val="000000"/>
                </a:solidFill>
              </a:rPr>
              <a:t>Pokud nenavazuje, jedná se o další samostatný pobyt.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Pokud navazuje, prodloužení musí </a:t>
            </a:r>
            <a:r>
              <a:rPr lang="cs-CZ" sz="2000" dirty="0">
                <a:solidFill>
                  <a:srgbClr val="000000"/>
                </a:solidFill>
              </a:rPr>
              <a:t>být </a:t>
            </a:r>
            <a:r>
              <a:rPr lang="cs-CZ" sz="20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2000" dirty="0" smtClean="0"/>
              <a:t>získáte </a:t>
            </a:r>
            <a:r>
              <a:rPr lang="cs-CZ" sz="2000" dirty="0"/>
              <a:t>další finanční podporu, nebo </a:t>
            </a:r>
            <a:r>
              <a:rPr lang="cs-CZ" sz="2000" dirty="0" smtClean="0"/>
              <a:t>budete pokračovat </a:t>
            </a:r>
            <a:r>
              <a:rPr lang="cs-CZ" sz="2000" dirty="0"/>
              <a:t>s</a:t>
            </a:r>
            <a:r>
              <a:rPr lang="cs-CZ" sz="2000" dirty="0" smtClean="0"/>
              <a:t> </a:t>
            </a:r>
            <a:r>
              <a:rPr lang="cs-CZ" sz="2000" dirty="0"/>
              <a:t>tzv. </a:t>
            </a:r>
            <a:r>
              <a:rPr lang="cs-CZ" sz="2000" dirty="0" err="1" smtClean="0"/>
              <a:t>zero</a:t>
            </a:r>
            <a:r>
              <a:rPr lang="cs-CZ" sz="2000" dirty="0" smtClean="0"/>
              <a:t>-grantem, což </a:t>
            </a:r>
            <a:r>
              <a:rPr lang="cs-CZ" sz="2000" dirty="0"/>
              <a:t>znamená na vlastní </a:t>
            </a:r>
            <a:r>
              <a:rPr lang="cs-CZ" sz="2000" dirty="0" smtClean="0"/>
              <a:t>náklady. </a:t>
            </a:r>
            <a:endParaRPr lang="cs-CZ" sz="20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/>
              <a:t>_____________________________________</a:t>
            </a: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dirty="0">
                <a:solidFill>
                  <a:srgbClr val="000000"/>
                </a:solidFill>
              </a:rPr>
              <a:t>       Jedná-li se o prodloužení z letního na zimní semestr, tj. ve dvou akademických letech, musíte podat novou </a:t>
            </a:r>
            <a:r>
              <a:rPr lang="cs-CZ" sz="1400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23900" y="2292350"/>
            <a:ext cx="10782300" cy="33337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22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Nejprve situaci </a:t>
            </a:r>
            <a:r>
              <a:rPr lang="cs-CZ" sz="2200" b="1" dirty="0" smtClean="0">
                <a:solidFill>
                  <a:srgbClr val="000000"/>
                </a:solidFill>
              </a:rPr>
              <a:t>zkonzultujte</a:t>
            </a:r>
            <a:r>
              <a:rPr lang="cs-CZ" sz="2200" dirty="0" smtClean="0">
                <a:solidFill>
                  <a:srgbClr val="000000"/>
                </a:solidFill>
              </a:rPr>
              <a:t> s Oddělením zahraničních záležitostí 2. LF.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se </a:t>
            </a:r>
            <a:r>
              <a:rPr lang="cs-CZ" sz="22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2200" b="1" dirty="0">
                <a:solidFill>
                  <a:srgbClr val="000000"/>
                </a:solidFill>
              </a:rPr>
              <a:t>informujte zahraniční univerzitu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základě pokynů </a:t>
            </a:r>
            <a:r>
              <a:rPr lang="cs-CZ" sz="2200" dirty="0" smtClean="0">
                <a:solidFill>
                  <a:srgbClr val="000000"/>
                </a:solidFill>
              </a:rPr>
              <a:t>EK </a:t>
            </a:r>
            <a:r>
              <a:rPr lang="cs-CZ" sz="2200" dirty="0">
                <a:solidFill>
                  <a:srgbClr val="000000"/>
                </a:solidFill>
              </a:rPr>
              <a:t>vypořádáte nerealizovaný </a:t>
            </a:r>
            <a:r>
              <a:rPr lang="cs-CZ" sz="2200" dirty="0" smtClean="0">
                <a:solidFill>
                  <a:srgbClr val="000000"/>
                </a:solidFill>
              </a:rPr>
              <a:t>pobyt, tj. </a:t>
            </a:r>
            <a:r>
              <a:rPr lang="cs-CZ" sz="2200" b="1" dirty="0" smtClean="0">
                <a:solidFill>
                  <a:srgbClr val="000000"/>
                </a:solidFill>
              </a:rPr>
              <a:t>vrátíte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b="1" dirty="0" smtClean="0"/>
              <a:t>nevyčerpanou</a:t>
            </a:r>
            <a:r>
              <a:rPr lang="cs-CZ" sz="2200" b="1" dirty="0" smtClean="0">
                <a:solidFill>
                  <a:srgbClr val="000000"/>
                </a:solidFill>
              </a:rPr>
              <a:t> finanční </a:t>
            </a:r>
            <a:r>
              <a:rPr lang="cs-CZ" sz="2200" b="1" dirty="0">
                <a:solidFill>
                  <a:srgbClr val="000000"/>
                </a:solidFill>
              </a:rPr>
              <a:t>podporu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908" y="2234315"/>
            <a:ext cx="9868061" cy="3379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Potřebujete-li radu či </a:t>
            </a:r>
            <a:r>
              <a:rPr lang="cs-CZ" sz="2000" b="1" dirty="0" smtClean="0"/>
              <a:t>pomoc související s náplní a administrací </a:t>
            </a:r>
            <a:r>
              <a:rPr lang="cs-CZ" sz="2000" dirty="0"/>
              <a:t>v</a:t>
            </a:r>
            <a:r>
              <a:rPr lang="cs-CZ" sz="2000" dirty="0" smtClean="0"/>
              <a:t>ašeho pobytu, obracejte se na Oddělení zahraničních záležitostí 2. LF. </a:t>
            </a:r>
            <a:endParaRPr lang="cs-CZ" sz="2000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Pokud vznikne akutní potřeba </a:t>
            </a:r>
            <a:r>
              <a:rPr lang="cs-CZ" sz="2000" b="1" dirty="0" smtClean="0"/>
              <a:t>pomoci jiného charakteru,</a:t>
            </a:r>
            <a:r>
              <a:rPr lang="cs-CZ" sz="2000" dirty="0" smtClean="0"/>
              <a:t> zejména v době víkendu, ve večerních hodinách apod., kontaktujte </a:t>
            </a:r>
            <a:r>
              <a:rPr lang="cs-CZ" sz="2000" dirty="0" smtClean="0">
                <a:hlinkClick r:id="rId2"/>
              </a:rPr>
              <a:t>pomoc@cuni.cz</a:t>
            </a:r>
            <a:r>
              <a:rPr lang="cs-CZ" sz="2000" dirty="0" smtClean="0"/>
              <a:t>. Více na </a:t>
            </a:r>
            <a:r>
              <a:rPr lang="cs-CZ" sz="2000" dirty="0" smtClean="0">
                <a:hlinkClick r:id="rId3"/>
              </a:rPr>
              <a:t>www.pomoc.cuni.cz</a:t>
            </a:r>
            <a:r>
              <a:rPr lang="cs-CZ" sz="2000" dirty="0" smtClean="0"/>
              <a:t>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b="1" dirty="0" smtClean="0"/>
              <a:t>Tísňová linka</a:t>
            </a:r>
            <a:r>
              <a:rPr lang="cs-CZ" sz="2000" dirty="0" smtClean="0"/>
              <a:t>: 112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Doporučujeme si zjistit a uložit telefonní číslo zastupitelského úřadu ČR v zemi vašeho pobytu.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94338" y="2639833"/>
            <a:ext cx="8753231" cy="3228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8000" dirty="0"/>
              <a:t>Po každém proběhlém kroku se </a:t>
            </a:r>
            <a:r>
              <a:rPr lang="cs-CZ" sz="8000" dirty="0" smtClean="0"/>
              <a:t>k</a:t>
            </a:r>
            <a:r>
              <a:rPr lang="cs-CZ" sz="8000" b="1" dirty="0" smtClean="0"/>
              <a:t> </a:t>
            </a:r>
            <a:r>
              <a:rPr lang="cs-CZ" sz="80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8000" b="1" dirty="0">
                <a:solidFill>
                  <a:srgbClr val="000000"/>
                </a:solidFill>
              </a:rPr>
              <a:t>se</a:t>
            </a:r>
            <a:r>
              <a:rPr lang="cs-CZ" sz="8000" dirty="0"/>
              <a:t>, že jste </a:t>
            </a:r>
            <a:r>
              <a:rPr lang="cs-CZ" sz="8000" dirty="0" smtClean="0"/>
              <a:t>veškeré kroky učinily tak</a:t>
            </a:r>
            <a:r>
              <a:rPr lang="cs-CZ" sz="8000" dirty="0"/>
              <a:t>, jak jste měli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42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  <a:p>
            <a:pPr marL="0" indent="0">
              <a:buNone/>
            </a:pPr>
            <a:r>
              <a:rPr lang="cs-CZ" sz="3700" i="1" dirty="0" smtClean="0">
                <a:solidFill>
                  <a:srgbClr val="000000"/>
                </a:solidFill>
              </a:rPr>
              <a:t>Aktualizace ke </a:t>
            </a:r>
            <a:r>
              <a:rPr lang="cs-CZ" sz="3700" i="1" smtClean="0">
                <a:solidFill>
                  <a:srgbClr val="000000"/>
                </a:solidFill>
              </a:rPr>
              <a:t>dni  </a:t>
            </a:r>
            <a:r>
              <a:rPr lang="cs-CZ" sz="3700" i="1" smtClean="0">
                <a:solidFill>
                  <a:srgbClr val="000000"/>
                </a:solidFill>
              </a:rPr>
              <a:t>30 </a:t>
            </a:r>
            <a:r>
              <a:rPr lang="cs-CZ" sz="3700" i="1" dirty="0" smtClean="0">
                <a:solidFill>
                  <a:srgbClr val="000000"/>
                </a:solidFill>
              </a:rPr>
              <a:t>11. 2021, pro pobyty od akademického roku 2021/2022.</a:t>
            </a:r>
            <a:endParaRPr lang="cs-CZ" sz="3700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Přehled partnerských institucí </a:t>
            </a:r>
            <a:endParaRPr lang="cs-CZ" sz="2000" dirty="0"/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2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Aktuální </a:t>
            </a:r>
            <a:r>
              <a:rPr lang="cs-CZ" sz="20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www.lf2.cuni.cz/tag/aktuality-erasmus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Zkušenosti studentů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www.lf2.cuni.cz/tag/studenti-o-stazich-erasmus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u="sng" dirty="0" smtClean="0">
                <a:hlinkClick r:id="rId6"/>
              </a:rPr>
              <a:t>http://erasmus-databaze.naep.cz/modules/erasmus/</a:t>
            </a:r>
            <a:endParaRPr lang="cs-CZ" sz="2000" u="sng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strike="sngStrike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394" y="914400"/>
            <a:ext cx="6526213" cy="9418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cs-CZ" altLang="cs-CZ" sz="3100" dirty="0">
              <a:solidFill>
                <a:srgbClr val="00000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077402" y="1898124"/>
            <a:ext cx="10294450" cy="531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>
                <a:solidFill>
                  <a:srgbClr val="000000"/>
                </a:solidFill>
                <a:latin typeface="+mn-lt"/>
              </a:rPr>
              <a:t>Zvolit typ </a:t>
            </a:r>
            <a:r>
              <a:rPr lang="cs-CZ" altLang="cs-CZ" sz="1400" b="1" dirty="0" smtClean="0">
                <a:solidFill>
                  <a:srgbClr val="000000"/>
                </a:solidFill>
                <a:latin typeface="+mn-lt"/>
              </a:rPr>
              <a:t>pobytu</a:t>
            </a:r>
            <a:endParaRPr lang="cs-CZ" altLang="cs-CZ" sz="1400" b="1" dirty="0">
              <a:solidFill>
                <a:srgbClr val="00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 </a:t>
            </a:r>
            <a:endParaRPr lang="cs-CZ" altLang="cs-CZ" sz="1400" b="1" u="sng" strike="sngStrike" dirty="0">
              <a:solidFill>
                <a:srgbClr val="FF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</a:t>
            </a:r>
            <a:endParaRPr lang="cs-CZ" altLang="cs-CZ" sz="1400" b="1" strike="sngStrike" dirty="0" smtClean="0">
              <a:solidFill>
                <a:srgbClr val="FF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Délka jednoho pobytu (studium nebo stáž) je 2 - 12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měsíců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v jednom akademickém roce, minimálně 60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dní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souvisle. Pokud pobyt začíná a končí víkendem, nezapočítávají se. V případě stáží doktorandů jsou možné i krátkodobé pobyty v délce 5-30 dní.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00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Maximální délka součtů pobytů na každé úrovni pro bakalářský, navazující magisterský a doktorský program je 12 měsíců. Maximální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délka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u souvislého magisterského programu je 24 měsíců.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4"/>
              </a:rPr>
              <a:t>nabídky míst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</a:t>
            </a:r>
            <a:r>
              <a:rPr lang="cs-CZ" sz="1400" dirty="0">
                <a:latin typeface="+mn-lt"/>
                <a:hlinkClick r:id="rId5"/>
              </a:rPr>
              <a:t>na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5"/>
              </a:rPr>
              <a:t>reference účastníků</a:t>
            </a:r>
            <a:endParaRPr lang="cs-CZ" sz="1400" dirty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UK</a:t>
            </a:r>
            <a:r>
              <a:rPr lang="cs-CZ" sz="1400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sz="1400" u="sng" dirty="0">
                <a:latin typeface="+mn-lt"/>
                <a:hlinkClick r:id="rId6"/>
              </a:rPr>
              <a:t>Charles </a:t>
            </a:r>
            <a:r>
              <a:rPr lang="cs-CZ" sz="1400" u="sng" dirty="0" err="1" smtClean="0">
                <a:latin typeface="+mn-lt"/>
                <a:hlinkClick r:id="rId6"/>
              </a:rPr>
              <a:t>Abroad</a:t>
            </a:r>
            <a:r>
              <a:rPr lang="cs-CZ" sz="1400" u="sng" dirty="0" smtClean="0">
                <a:latin typeface="+mn-lt"/>
              </a:rPr>
              <a:t> </a:t>
            </a:r>
          </a:p>
          <a:p>
            <a:pPr marL="7992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__________________________________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100" dirty="0" smtClean="0">
                <a:latin typeface="+mn-lt"/>
              </a:rPr>
              <a:t>Praktickou </a:t>
            </a:r>
            <a:r>
              <a:rPr lang="cs-CZ" sz="1100" b="1" dirty="0">
                <a:latin typeface="+mn-lt"/>
              </a:rPr>
              <a:t>stáž </a:t>
            </a:r>
            <a:r>
              <a:rPr lang="cs-CZ" sz="1100" dirty="0">
                <a:latin typeface="+mn-lt"/>
              </a:rPr>
              <a:t>lze uskutečnit </a:t>
            </a:r>
            <a:r>
              <a:rPr lang="cs-CZ" sz="1100" b="1" dirty="0">
                <a:latin typeface="+mn-lt"/>
              </a:rPr>
              <a:t>i na jiné odborné instituci </a:t>
            </a:r>
            <a:r>
              <a:rPr lang="cs-CZ" sz="1100" dirty="0">
                <a:latin typeface="+mn-lt"/>
              </a:rPr>
              <a:t>(např. </a:t>
            </a:r>
            <a:r>
              <a:rPr lang="cs-CZ" sz="1100" dirty="0" smtClean="0">
                <a:latin typeface="+mn-lt"/>
              </a:rPr>
              <a:t>v nemocnici, výzkumném ústavu, akademii věd, apod.), se kterou </a:t>
            </a:r>
            <a:r>
              <a:rPr lang="cs-CZ" sz="1100" dirty="0">
                <a:latin typeface="+mn-lt"/>
              </a:rPr>
              <a:t>se sami </a:t>
            </a:r>
            <a:r>
              <a:rPr lang="cs-CZ" sz="1100" dirty="0" smtClean="0">
                <a:latin typeface="+mn-lt"/>
              </a:rPr>
              <a:t>domluvíte. K přihlášce </a:t>
            </a: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přiložíte předběžný </a:t>
            </a:r>
            <a:r>
              <a:rPr lang="cs-CZ" sz="1100" dirty="0">
                <a:solidFill>
                  <a:srgbClr val="000000"/>
                </a:solidFill>
                <a:latin typeface="+mn-lt"/>
              </a:rPr>
              <a:t>písemný </a:t>
            </a: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souhlas </a:t>
            </a:r>
            <a:r>
              <a:rPr lang="cs-CZ" sz="1100" dirty="0">
                <a:solidFill>
                  <a:srgbClr val="000000"/>
                </a:solidFill>
                <a:latin typeface="+mn-lt"/>
              </a:rPr>
              <a:t>s přijetím </a:t>
            </a: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na stáž od zahraniční instituce. 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altLang="cs-CZ" sz="1100" dirty="0">
                <a:latin typeface="+mn-lt"/>
              </a:rPr>
              <a:t>Studium v zahraničí během stáže není možné </a:t>
            </a:r>
            <a:r>
              <a:rPr lang="cs-CZ" altLang="cs-CZ" sz="1100" dirty="0" smtClean="0">
                <a:latin typeface="+mn-lt"/>
              </a:rPr>
              <a:t>uznat</a:t>
            </a:r>
            <a:r>
              <a:rPr lang="cs-CZ" altLang="cs-CZ" sz="1100" dirty="0">
                <a:latin typeface="+mn-lt"/>
              </a:rPr>
              <a:t> </a:t>
            </a:r>
            <a:r>
              <a:rPr lang="cs-CZ" altLang="cs-CZ" sz="1100" dirty="0" smtClean="0">
                <a:latin typeface="+mn-lt"/>
              </a:rPr>
              <a:t>v rámci studia na domácí univerzitě.</a:t>
            </a:r>
            <a:endParaRPr lang="cs-CZ" altLang="cs-CZ" sz="11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600" dirty="0">
              <a:solidFill>
                <a:srgbClr val="00B050"/>
              </a:solidFill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88" name="Obdélník 2"/>
          <p:cNvSpPr>
            <a:spLocks noChangeArrowheads="1"/>
          </p:cNvSpPr>
          <p:nvPr/>
        </p:nvSpPr>
        <p:spPr bwMode="auto">
          <a:xfrm>
            <a:off x="340242" y="1275906"/>
            <a:ext cx="1151505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Jak začít ?</a:t>
            </a:r>
            <a:endParaRPr lang="cs-CZ" sz="4400" b="1" dirty="0">
              <a:solidFill>
                <a:srgbClr val="ED1C2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1176793"/>
            <a:ext cx="11515061" cy="1066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400" b="1" dirty="0">
                <a:latin typeface="+mn-lt"/>
              </a:rPr>
              <a:t> </a:t>
            </a: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82595" y="2743200"/>
            <a:ext cx="10160543" cy="3827559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/>
              <a:t>Status studenta. </a:t>
            </a:r>
            <a:r>
              <a:rPr lang="cs-CZ" dirty="0"/>
              <a:t>Musíte být řádně zapsán/a ke studiu v době, kdy se o pobyt </a:t>
            </a:r>
            <a:r>
              <a:rPr lang="cs-CZ" dirty="0" smtClean="0"/>
              <a:t>ucházíte také  </a:t>
            </a:r>
            <a:r>
              <a:rPr lang="cs-CZ" dirty="0"/>
              <a:t>během celé doby pobytu. </a:t>
            </a:r>
            <a:endParaRPr lang="cs-CZ" dirty="0" smtClean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Pobyt </a:t>
            </a:r>
            <a:r>
              <a:rPr lang="cs-CZ" dirty="0"/>
              <a:t>můžete </a:t>
            </a:r>
            <a:r>
              <a:rPr lang="cs-CZ" b="1" dirty="0"/>
              <a:t>absolvovat </a:t>
            </a:r>
            <a:r>
              <a:rPr lang="cs-CZ" b="1" dirty="0">
                <a:solidFill>
                  <a:srgbClr val="000000"/>
                </a:solidFill>
              </a:rPr>
              <a:t>od 2. ročníku</a:t>
            </a:r>
            <a:r>
              <a:rPr lang="cs-CZ" dirty="0" smtClean="0"/>
              <a:t>. Žádat můžete už v 1. ročníku. </a:t>
            </a: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Splnění </a:t>
            </a:r>
            <a:r>
              <a:rPr lang="cs-CZ" dirty="0">
                <a:solidFill>
                  <a:srgbClr val="000000"/>
                </a:solidFill>
              </a:rPr>
              <a:t>podmínek k </a:t>
            </a:r>
            <a:r>
              <a:rPr lang="cs-CZ" dirty="0" smtClean="0">
                <a:solidFill>
                  <a:srgbClr val="000000"/>
                </a:solidFill>
              </a:rPr>
              <a:t>účasti ve výběrovém řízení. Více informací naleznete </a:t>
            </a:r>
            <a:r>
              <a:rPr lang="cs-CZ" dirty="0" smtClean="0">
                <a:solidFill>
                  <a:srgbClr val="000000"/>
                </a:solidFill>
                <a:hlinkClick r:id="rId3" action="ppaction://hlinkfile"/>
              </a:rPr>
              <a:t>ZDE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  <a:r>
              <a:rPr lang="cs-CZ" dirty="0" smtClean="0">
                <a:solidFill>
                  <a:srgbClr val="92D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Přijetí nominace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studentem.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4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940118"/>
            <a:ext cx="10933041" cy="43493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/>
              <a:t>Musíte </a:t>
            </a:r>
            <a:r>
              <a:rPr lang="cs-CZ" sz="1800" b="1" dirty="0" smtClean="0"/>
              <a:t>podat žádost. </a:t>
            </a:r>
            <a:r>
              <a:rPr lang="cs-CZ" sz="1800" dirty="0" smtClean="0"/>
              <a:t>Formulář</a:t>
            </a:r>
            <a:r>
              <a:rPr lang="cs-CZ" sz="1800" b="1" dirty="0" smtClean="0"/>
              <a:t> </a:t>
            </a:r>
            <a:r>
              <a:rPr lang="cs-CZ" sz="1800" dirty="0" smtClean="0"/>
              <a:t>naleznete</a:t>
            </a:r>
            <a:r>
              <a:rPr lang="cs-CZ" sz="1800" b="1" dirty="0" smtClean="0"/>
              <a:t> </a:t>
            </a:r>
            <a:r>
              <a:rPr lang="cs-CZ" sz="1800" dirty="0" smtClean="0"/>
              <a:t>na </a:t>
            </a:r>
            <a:r>
              <a:rPr lang="cs-CZ" sz="1800" dirty="0" smtClean="0">
                <a:hlinkClick r:id="rId3" action="ppaction://hlinkfile"/>
              </a:rPr>
              <a:t>ZDE</a:t>
            </a:r>
            <a:r>
              <a:rPr lang="cs-CZ" sz="1800" dirty="0" smtClean="0"/>
              <a:t>. V ž</a:t>
            </a:r>
            <a:r>
              <a:rPr lang="cs-CZ" sz="1800" dirty="0" smtClean="0">
                <a:solidFill>
                  <a:srgbClr val="000000"/>
                </a:solidFill>
              </a:rPr>
              <a:t>ádosti </a:t>
            </a:r>
            <a:r>
              <a:rPr lang="cs-CZ" sz="1800" b="1" dirty="0" smtClean="0">
                <a:solidFill>
                  <a:srgbClr val="000000"/>
                </a:solidFill>
              </a:rPr>
              <a:t>zaškrtnete typ pobytu </a:t>
            </a:r>
            <a:r>
              <a:rPr lang="cs-CZ" sz="1800" dirty="0" smtClean="0">
                <a:solidFill>
                  <a:srgbClr val="000000"/>
                </a:solidFill>
              </a:rPr>
              <a:t>(studium, stáž), </a:t>
            </a:r>
            <a:r>
              <a:rPr lang="cs-CZ" sz="1800" dirty="0" smtClean="0"/>
              <a:t>uvedete </a:t>
            </a:r>
            <a:r>
              <a:rPr lang="cs-CZ" sz="1800" b="1" dirty="0" smtClean="0"/>
              <a:t>studijní průměr </a:t>
            </a:r>
            <a:r>
              <a:rPr lang="cs-CZ" sz="1800" b="1" dirty="0" smtClean="0">
                <a:solidFill>
                  <a:srgbClr val="000000"/>
                </a:solidFill>
              </a:rPr>
              <a:t>za ukončené ročníky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/>
              <a:t>(vypočten se zahrnutím neúspěšných pokusů.) </a:t>
            </a:r>
            <a:endParaRPr lang="cs-CZ" sz="1800" strike="sngStrike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Stručný </a:t>
            </a:r>
            <a:r>
              <a:rPr lang="cs-CZ" sz="1800" b="1" dirty="0" smtClean="0">
                <a:solidFill>
                  <a:srgbClr val="000000"/>
                </a:solidFill>
              </a:rPr>
              <a:t>životopis</a:t>
            </a:r>
            <a:r>
              <a:rPr lang="cs-CZ" sz="1800" dirty="0" smtClean="0">
                <a:solidFill>
                  <a:srgbClr val="000000"/>
                </a:solidFill>
              </a:rPr>
              <a:t> (v češtině nebo angličtině).</a:t>
            </a:r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Studijní plán / náplň praktické stáže. </a:t>
            </a:r>
            <a:r>
              <a:rPr lang="cs-CZ" sz="1800" dirty="0"/>
              <a:t>Nahrazuje motivační </a:t>
            </a:r>
            <a:r>
              <a:rPr lang="cs-CZ" sz="1800" dirty="0" smtClean="0"/>
              <a:t>dopis v max. rozsahu jedna strana A4. </a:t>
            </a:r>
            <a:r>
              <a:rPr lang="cs-CZ" sz="1800" dirty="0"/>
              <a:t>Zdůvodněte volbu instituce, výběr </a:t>
            </a:r>
            <a:r>
              <a:rPr lang="cs-CZ" sz="1800" dirty="0" smtClean="0"/>
              <a:t>předmětů / program stáže. </a:t>
            </a:r>
            <a:r>
              <a:rPr lang="cs-CZ" sz="1800" dirty="0"/>
              <a:t>Uveďte, jak </a:t>
            </a:r>
            <a:r>
              <a:rPr lang="cs-CZ" sz="1800" dirty="0" smtClean="0"/>
              <a:t>studium /stáž zakomponujete </a:t>
            </a:r>
            <a:r>
              <a:rPr lang="cs-CZ" sz="1800" dirty="0"/>
              <a:t>do vašeho studijního plánu na 2. LF a jaký očekáváte </a:t>
            </a:r>
            <a:r>
              <a:rPr lang="cs-CZ" sz="1800" dirty="0" smtClean="0"/>
              <a:t>přínos. </a:t>
            </a:r>
            <a:r>
              <a:rPr lang="cs-CZ" sz="1800" dirty="0"/>
              <a:t>Nejlépe pro každou destinaci </a:t>
            </a:r>
            <a:r>
              <a:rPr lang="cs-CZ" sz="1800" dirty="0" smtClean="0"/>
              <a:t>zvlášť, pokud si podáváte více žádostí. U stáže doložte předběžné vyjádření k přijetí od zahraniční instituce (kde, kdy, garanta).</a:t>
            </a:r>
            <a:endParaRPr lang="cs-CZ" sz="1800" dirty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Jazykovou </a:t>
            </a:r>
            <a:r>
              <a:rPr lang="cs-CZ" sz="1800" b="1" dirty="0"/>
              <a:t>způsobilost</a:t>
            </a:r>
            <a:r>
              <a:rPr lang="cs-CZ" sz="1800" dirty="0"/>
              <a:t> </a:t>
            </a:r>
            <a:r>
              <a:rPr lang="cs-CZ" sz="1800" dirty="0" smtClean="0"/>
              <a:t>minimálně na úrovni B2, doložte odpovídajícím certifikátem, ne starším než 5 let. Lze nahradit přezkoušením na </a:t>
            </a:r>
            <a:r>
              <a:rPr lang="cs-CZ" sz="1800" dirty="0" smtClean="0">
                <a:hlinkClick r:id="rId4"/>
              </a:rPr>
              <a:t>Ústavu jazyků </a:t>
            </a:r>
            <a:r>
              <a:rPr lang="cs-CZ" sz="1800" dirty="0" smtClean="0"/>
              <a:t>(němčina</a:t>
            </a:r>
            <a:r>
              <a:rPr lang="cs-CZ" sz="1800" dirty="0"/>
              <a:t>, </a:t>
            </a:r>
            <a:r>
              <a:rPr lang="cs-CZ" sz="1800" dirty="0" smtClean="0"/>
              <a:t>francouzština, španělština). Státní </a:t>
            </a:r>
            <a:r>
              <a:rPr lang="cs-CZ" sz="1800" dirty="0"/>
              <a:t>maturitní </a:t>
            </a:r>
            <a:r>
              <a:rPr lang="cs-CZ" sz="1800" dirty="0" smtClean="0"/>
              <a:t>zkouška odpovídá znalosti na úrovni B1. Pro potřeby angličtiny se uznává zkouška z anglické terminologie ve druhém ročníku studia na 2. LF. Není nutné dokládat. Aktuální termíny </a:t>
            </a:r>
            <a:r>
              <a:rPr lang="cs-CZ" sz="1800" dirty="0"/>
              <a:t>zkoušek na Ústavu </a:t>
            </a:r>
            <a:r>
              <a:rPr lang="cs-CZ" sz="1800" dirty="0" smtClean="0"/>
              <a:t>jazyků jsou </a:t>
            </a:r>
            <a:r>
              <a:rPr lang="cs-CZ" sz="1800" dirty="0"/>
              <a:t>zveřejňovány na </a:t>
            </a:r>
            <a:r>
              <a:rPr lang="cs-CZ" sz="1800" dirty="0" smtClean="0"/>
              <a:t>webu </a:t>
            </a:r>
            <a:r>
              <a:rPr lang="cs-CZ" sz="1800" dirty="0"/>
              <a:t>fakulty. </a:t>
            </a:r>
            <a:endParaRPr lang="cs-CZ" sz="1800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Potvrzení </a:t>
            </a:r>
            <a:r>
              <a:rPr lang="cs-CZ" sz="1800" dirty="0">
                <a:solidFill>
                  <a:srgbClr val="000000"/>
                </a:solidFill>
              </a:rPr>
              <a:t>o </a:t>
            </a:r>
            <a:r>
              <a:rPr lang="cs-CZ" sz="1800" b="1" dirty="0" err="1" smtClean="0"/>
              <a:t>extrakurikulárních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b="1" dirty="0">
                <a:solidFill>
                  <a:srgbClr val="000000"/>
                </a:solidFill>
              </a:rPr>
              <a:t>aktivitách </a:t>
            </a:r>
            <a:r>
              <a:rPr lang="cs-CZ" sz="1800" dirty="0">
                <a:solidFill>
                  <a:srgbClr val="000000"/>
                </a:solidFill>
              </a:rPr>
              <a:t>v době studia na 2. </a:t>
            </a:r>
            <a:r>
              <a:rPr lang="cs-CZ" sz="1800" dirty="0" smtClean="0">
                <a:solidFill>
                  <a:srgbClr val="000000"/>
                </a:solidFill>
              </a:rPr>
              <a:t>LF – např. pomoc </a:t>
            </a:r>
            <a:r>
              <a:rPr lang="cs-CZ" sz="1800" dirty="0">
                <a:solidFill>
                  <a:srgbClr val="000000"/>
                </a:solidFill>
              </a:rPr>
              <a:t>přijíždějícím studentům, </a:t>
            </a:r>
            <a:r>
              <a:rPr lang="cs-CZ" sz="1800" dirty="0" smtClean="0">
                <a:solidFill>
                  <a:srgbClr val="000000"/>
                </a:solidFill>
              </a:rPr>
              <a:t>dobrovolnictví, studentská odborná </a:t>
            </a:r>
            <a:r>
              <a:rPr lang="cs-CZ" sz="1800" dirty="0">
                <a:solidFill>
                  <a:srgbClr val="000000"/>
                </a:solidFill>
              </a:rPr>
              <a:t>a </a:t>
            </a:r>
            <a:r>
              <a:rPr lang="cs-CZ" sz="1800" dirty="0" smtClean="0">
                <a:solidFill>
                  <a:srgbClr val="000000"/>
                </a:solidFill>
              </a:rPr>
              <a:t>vědecká </a:t>
            </a:r>
            <a:r>
              <a:rPr lang="cs-CZ" sz="1800" dirty="0">
                <a:solidFill>
                  <a:srgbClr val="000000"/>
                </a:solidFill>
              </a:rPr>
              <a:t>činnosti. Vše je nutné doložit </a:t>
            </a:r>
            <a:r>
              <a:rPr lang="cs-CZ" sz="1800" dirty="0" smtClean="0">
                <a:solidFill>
                  <a:srgbClr val="000000"/>
                </a:solidFill>
              </a:rPr>
              <a:t>písemně, </a:t>
            </a:r>
            <a:r>
              <a:rPr lang="cs-CZ" sz="1800" dirty="0"/>
              <a:t>u</a:t>
            </a:r>
            <a:r>
              <a:rPr lang="cs-CZ" sz="1800" dirty="0" smtClean="0"/>
              <a:t>přesnit rozsah počtem dní / odpracovaných hodin. Podrobnosti naleznete </a:t>
            </a:r>
            <a:r>
              <a:rPr lang="cs-CZ" sz="1800" dirty="0" smtClean="0">
                <a:hlinkClick r:id="rId5" action="ppaction://hlinkfile"/>
              </a:rPr>
              <a:t>ZDE.</a:t>
            </a:r>
            <a:r>
              <a:rPr lang="cs-CZ" sz="1800" dirty="0" smtClean="0"/>
              <a:t> 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446567"/>
            <a:ext cx="11515060" cy="81870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4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4" y="1265274"/>
            <a:ext cx="10769025" cy="5348177"/>
          </a:xfrm>
        </p:spPr>
        <p:txBody>
          <a:bodyPr rtlCol="0">
            <a:normAutofit/>
          </a:bodyPr>
          <a:lstStyle/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/>
              <a:t>Aktuální výzvy a nabídky zveřejňujeme </a:t>
            </a:r>
            <a:r>
              <a:rPr lang="cs-CZ" altLang="cs-CZ" dirty="0">
                <a:solidFill>
                  <a:srgbClr val="000000"/>
                </a:solidFill>
              </a:rPr>
              <a:t>na webu </a:t>
            </a:r>
            <a:r>
              <a:rPr lang="cs-CZ" altLang="cs-CZ" dirty="0"/>
              <a:t>2</a:t>
            </a:r>
            <a:r>
              <a:rPr lang="cs-CZ" altLang="cs-CZ" dirty="0" smtClean="0"/>
              <a:t>. LF</a:t>
            </a:r>
            <a:r>
              <a:rPr lang="cs-CZ" altLang="cs-CZ" dirty="0">
                <a:solidFill>
                  <a:srgbClr val="000000"/>
                </a:solidFill>
              </a:rPr>
              <a:t>, </a:t>
            </a:r>
            <a:r>
              <a:rPr lang="cs-CZ" altLang="cs-CZ" dirty="0" smtClean="0">
                <a:solidFill>
                  <a:srgbClr val="000000"/>
                </a:solidFill>
              </a:rPr>
              <a:t>záložka</a:t>
            </a:r>
            <a:r>
              <a:rPr lang="cs-CZ" altLang="cs-CZ" dirty="0" smtClean="0"/>
              <a:t> 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https://www.lf2.cuni.cz/</a:t>
            </a:r>
            <a:r>
              <a:rPr lang="cs-CZ" altLang="cs-CZ" dirty="0" err="1" smtClean="0">
                <a:solidFill>
                  <a:srgbClr val="7030A0"/>
                </a:solidFill>
                <a:hlinkClick r:id="rId3"/>
              </a:rPr>
              <a:t>tag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/aktuality-</a:t>
            </a:r>
            <a:r>
              <a:rPr lang="cs-CZ" altLang="cs-CZ" dirty="0" err="1" smtClean="0">
                <a:solidFill>
                  <a:srgbClr val="7030A0"/>
                </a:solidFill>
                <a:hlinkClick r:id="rId3"/>
              </a:rPr>
              <a:t>erasmus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.</a:t>
            </a:r>
            <a:endParaRPr lang="cs-CZ" altLang="cs-CZ" strike="sngStrike" dirty="0" smtClean="0">
              <a:solidFill>
                <a:srgbClr val="00B05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První výběrové řízení vypisujeme v průběhu ledna/února.</a:t>
            </a:r>
            <a:r>
              <a:rPr lang="cs-CZ" dirty="0" smtClean="0">
                <a:solidFill>
                  <a:srgbClr val="C55A1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Více informací o požadavcích a průběhu výběrového řízení </a:t>
            </a:r>
            <a:r>
              <a:rPr lang="cs-CZ" dirty="0" smtClean="0">
                <a:solidFill>
                  <a:srgbClr val="000000"/>
                </a:solidFill>
                <a:hlinkClick r:id="rId4" action="ppaction://hlinkfile"/>
              </a:rPr>
              <a:t>ZDE.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O</a:t>
            </a:r>
            <a:r>
              <a:rPr lang="cs-CZ" dirty="0"/>
              <a:t> </a:t>
            </a:r>
            <a:r>
              <a:rPr lang="cs-CZ" dirty="0" smtClean="0"/>
              <a:t>počtu přidělených bodů a nominaci </a:t>
            </a:r>
            <a:r>
              <a:rPr lang="cs-CZ" dirty="0"/>
              <a:t>na zahraniční pobyt</a:t>
            </a:r>
            <a:r>
              <a:rPr lang="cs-CZ" b="1" dirty="0"/>
              <a:t> </a:t>
            </a:r>
            <a:r>
              <a:rPr lang="cs-CZ" dirty="0"/>
              <a:t>rozhoduje </a:t>
            </a:r>
            <a:r>
              <a:rPr lang="cs-CZ" dirty="0" smtClean="0">
                <a:solidFill>
                  <a:srgbClr val="000000"/>
                </a:solidFill>
              </a:rPr>
              <a:t>komise.</a:t>
            </a:r>
            <a:r>
              <a:rPr lang="cs-CZ" strike="sngStrike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Hlavním </a:t>
            </a:r>
            <a:r>
              <a:rPr lang="cs-CZ" dirty="0" smtClean="0"/>
              <a:t>kritériem</a:t>
            </a:r>
            <a:r>
              <a:rPr lang="cs-CZ" b="1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vynikající prospěch, dostatečná jazyková způsobilost, kvalitní </a:t>
            </a:r>
            <a:r>
              <a:rPr lang="cs-CZ" b="1" dirty="0" smtClean="0">
                <a:solidFill>
                  <a:srgbClr val="000000"/>
                </a:solidFill>
              </a:rPr>
              <a:t>studijní plán </a:t>
            </a:r>
            <a:r>
              <a:rPr lang="cs-CZ" b="1" dirty="0" smtClean="0"/>
              <a:t>/ program stáže a </a:t>
            </a:r>
            <a:r>
              <a:rPr lang="cs-CZ" b="1" dirty="0" err="1" smtClean="0"/>
              <a:t>extrakurikulární</a:t>
            </a:r>
            <a:r>
              <a:rPr lang="cs-CZ" b="1" dirty="0" smtClean="0"/>
              <a:t> aktivity. </a:t>
            </a:r>
            <a:r>
              <a:rPr lang="cs-CZ" dirty="0" smtClean="0"/>
              <a:t>Student je informován o počtu získaných bodů a nominaci emailem.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dirty="0">
                <a:solidFill>
                  <a:srgbClr val="000000"/>
                </a:solidFill>
              </a:rPr>
              <a:t>na neobsazené zahraniční pobyty inzerujeme průběžně na webu 2. LF. Máte-li </a:t>
            </a:r>
            <a:r>
              <a:rPr lang="cs-CZ" altLang="cs-CZ" dirty="0" smtClean="0">
                <a:solidFill>
                  <a:srgbClr val="000000"/>
                </a:solidFill>
              </a:rPr>
              <a:t>zájem </a:t>
            </a:r>
            <a:r>
              <a:rPr lang="cs-CZ" dirty="0" smtClean="0"/>
              <a:t>mimo </a:t>
            </a:r>
            <a:r>
              <a:rPr lang="cs-CZ" dirty="0"/>
              <a:t>termíny vyhlášených </a:t>
            </a:r>
            <a:r>
              <a:rPr lang="cs-CZ" dirty="0" smtClean="0"/>
              <a:t>výběrových řízení, </a:t>
            </a:r>
            <a:r>
              <a:rPr lang="cs-CZ" dirty="0"/>
              <a:t>avizujte referentkám pro </a:t>
            </a:r>
            <a:r>
              <a:rPr lang="cs-CZ" dirty="0" smtClean="0"/>
              <a:t>Erasmus+. Vyřizujeme </a:t>
            </a:r>
            <a:r>
              <a:rPr lang="cs-CZ" dirty="0"/>
              <a:t>individuálně.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38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prospěch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kvalitu </a:t>
            </a:r>
            <a:r>
              <a:rPr lang="cs-CZ" sz="2400" b="1" dirty="0"/>
              <a:t>studijního </a:t>
            </a:r>
            <a:r>
              <a:rPr lang="cs-CZ" sz="24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err="1" smtClean="0"/>
              <a:t>extrakurikulární</a:t>
            </a:r>
            <a:r>
              <a:rPr lang="cs-CZ" sz="24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u každého </a:t>
            </a:r>
            <a:r>
              <a:rPr lang="cs-CZ" sz="2000" dirty="0"/>
              <a:t>uchazeče </a:t>
            </a:r>
            <a:r>
              <a:rPr lang="cs-CZ" sz="2000" dirty="0" smtClean="0"/>
              <a:t>(pro každou destinaci) dle předem stanovených kritérií.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Podrobné informace naleznete v dokumentu </a:t>
            </a:r>
            <a:r>
              <a:rPr lang="cs-CZ" sz="2000" dirty="0" smtClean="0">
                <a:hlinkClick r:id="rId2" action="ppaction://hlinkfile"/>
              </a:rPr>
              <a:t>Požadavky a průběh výběrového řízení.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olidFill>
                <a:srgbClr val="00B050"/>
              </a:solidFill>
              <a:hlinkClick r:id="rId3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1025718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67563" y="1176794"/>
            <a:ext cx="10590027" cy="5534108"/>
          </a:xfrm>
        </p:spPr>
        <p:txBody>
          <a:bodyPr>
            <a:noAutofit/>
          </a:bodyPr>
          <a:lstStyle/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600" dirty="0" smtClean="0">
                <a:solidFill>
                  <a:srgbClr val="000000"/>
                </a:solidFill>
              </a:rPr>
              <a:t>na univerzitu, na kterou jste přijal/a nominaci do webové aplikace UK na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6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6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600" dirty="0" smtClean="0">
                <a:solidFill>
                  <a:srgbClr val="000000"/>
                </a:solidFill>
              </a:rPr>
              <a:t>Přístup získáte uvedením čísla osoby (na studentském průkazu) a hesla. 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Dopracujete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studijní </a:t>
            </a:r>
            <a:r>
              <a:rPr lang="cs-CZ" sz="1600" b="1" dirty="0" smtClean="0">
                <a:solidFill>
                  <a:srgbClr val="000000"/>
                </a:solidFill>
              </a:rPr>
              <a:t>plán / program stáže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V přídě studia do tabulky A uvedete návrh předmětů studovaných v zahraničí, do tabulky B ekvivalenty na 2. LF. Ostatní </a:t>
            </a:r>
            <a:r>
              <a:rPr lang="cs-CZ" sz="1600" dirty="0">
                <a:solidFill>
                  <a:srgbClr val="000000"/>
                </a:solidFill>
              </a:rPr>
              <a:t>předměty, jestliže se chystáte žádat o </a:t>
            </a:r>
            <a:r>
              <a:rPr lang="cs-CZ" sz="1600" dirty="0" smtClean="0">
                <a:solidFill>
                  <a:srgbClr val="000000"/>
                </a:solidFill>
              </a:rPr>
              <a:t>jejich uznání </a:t>
            </a:r>
            <a:r>
              <a:rPr lang="cs-CZ" sz="1600" dirty="0">
                <a:solidFill>
                  <a:srgbClr val="000000"/>
                </a:solidFill>
              </a:rPr>
              <a:t>formou volitelného </a:t>
            </a:r>
            <a:r>
              <a:rPr lang="cs-CZ" sz="1600" dirty="0" smtClean="0">
                <a:solidFill>
                  <a:srgbClr val="000000"/>
                </a:solidFill>
              </a:rPr>
              <a:t>předmětu, zapíšete do tabulky B v původním znění (stejně jako v tabulce A).</a:t>
            </a:r>
            <a:endParaRPr lang="cs-CZ" sz="1600" dirty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 případě studia dojednejte</a:t>
            </a:r>
            <a:r>
              <a:rPr lang="cs-CZ" sz="1600" b="1" dirty="0" smtClean="0">
                <a:solidFill>
                  <a:srgbClr val="000000"/>
                </a:solidFill>
              </a:rPr>
              <a:t> uznání předmětů s garanty </a:t>
            </a:r>
            <a:r>
              <a:rPr lang="cs-CZ" sz="1600" dirty="0" smtClean="0">
                <a:solidFill>
                  <a:srgbClr val="000000"/>
                </a:solidFill>
              </a:rPr>
              <a:t>předmětů na 2. LF, formou podpisu do </a:t>
            </a:r>
            <a:r>
              <a:rPr lang="cs-CZ" sz="1600" dirty="0" smtClean="0">
                <a:solidFill>
                  <a:srgbClr val="000000"/>
                </a:solidFill>
                <a:hlinkClick r:id="rId4" action="ppaction://hlinkfile"/>
              </a:rPr>
              <a:t>žádosti.</a:t>
            </a:r>
            <a:r>
              <a:rPr lang="cs-CZ" sz="1600" dirty="0" smtClean="0">
                <a:solidFill>
                  <a:srgbClr val="000000"/>
                </a:solidFill>
              </a:rPr>
              <a:t> Pokud předmět nemá ekvivalent, je možné jej uznat jako volitelný.</a:t>
            </a:r>
            <a:endParaRPr lang="cs-CZ" sz="1600" dirty="0" smtClean="0"/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Vámi podepsaný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Learning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A</a:t>
            </a:r>
            <a:r>
              <a:rPr lang="cs-CZ" sz="1600" b="1" dirty="0" err="1" smtClean="0">
                <a:solidFill>
                  <a:srgbClr val="000000"/>
                </a:solidFill>
              </a:rPr>
              <a:t>greement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</a:rPr>
              <a:t>LA</a:t>
            </a:r>
            <a:r>
              <a:rPr lang="cs-CZ" sz="1600" dirty="0" smtClean="0">
                <a:solidFill>
                  <a:srgbClr val="000000"/>
                </a:solidFill>
              </a:rPr>
              <a:t>), s potvrzenými žádostmi, odevzdejte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 k podepsání koordinátorem.</a:t>
            </a:r>
            <a:endParaRPr lang="cs-CZ" sz="1600" b="1" dirty="0" smtClean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/>
              <a:t>Koordinátorem podepsaný </a:t>
            </a:r>
            <a:r>
              <a:rPr lang="cs-CZ" sz="1600" dirty="0" smtClean="0">
                <a:solidFill>
                  <a:srgbClr val="000000"/>
                </a:solidFill>
              </a:rPr>
              <a:t>LA, včetně </a:t>
            </a:r>
            <a:r>
              <a:rPr lang="cs-CZ" sz="1600" dirty="0">
                <a:solidFill>
                  <a:srgbClr val="000000"/>
                </a:solidFill>
              </a:rPr>
              <a:t>z</a:t>
            </a:r>
            <a:r>
              <a:rPr lang="cs-CZ" sz="1600" dirty="0" smtClean="0">
                <a:solidFill>
                  <a:srgbClr val="000000"/>
                </a:solidFill>
              </a:rPr>
              <a:t>ahraniční institucí požadované dokumentace, </a:t>
            </a:r>
            <a:r>
              <a:rPr lang="cs-CZ" sz="1600" dirty="0">
                <a:solidFill>
                  <a:srgbClr val="000000"/>
                </a:solidFill>
              </a:rPr>
              <a:t>odešlete do zahraničí. </a:t>
            </a:r>
            <a:r>
              <a:rPr lang="cs-CZ" sz="1600" dirty="0" smtClean="0">
                <a:solidFill>
                  <a:srgbClr val="000000"/>
                </a:solidFill>
              </a:rPr>
              <a:t>Odeslání do zahraničí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oznamte</a:t>
            </a:r>
            <a:r>
              <a:rPr lang="cs-CZ" sz="1600" b="1" dirty="0" smtClean="0">
                <a:solidFill>
                  <a:srgbClr val="C55A11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 na e-mail: </a:t>
            </a:r>
            <a:r>
              <a:rPr lang="cs-CZ" sz="1600" dirty="0" smtClean="0">
                <a:solidFill>
                  <a:srgbClr val="7030A0"/>
                </a:solidFill>
                <a:hlinkClick r:id="rId5"/>
              </a:rPr>
              <a:t>dana.basarova@lfmotol.cuni.cz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  <a:endParaRPr lang="cs-CZ" sz="1600" dirty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Jamile zahraniční univerzita </a:t>
            </a:r>
            <a:r>
              <a:rPr lang="cs-CZ" sz="1600" dirty="0"/>
              <a:t>pobyt </a:t>
            </a:r>
            <a:r>
              <a:rPr lang="cs-CZ" sz="1600" dirty="0" smtClean="0"/>
              <a:t>formou podepsané LA potvrdí, přepošlete </a:t>
            </a:r>
            <a:r>
              <a:rPr lang="cs-CZ" sz="1600" dirty="0" smtClean="0">
                <a:solidFill>
                  <a:srgbClr val="00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Zapište </a:t>
            </a:r>
            <a:r>
              <a:rPr lang="cs-CZ" sz="1600" dirty="0">
                <a:solidFill>
                  <a:srgbClr val="000000"/>
                </a:solidFill>
              </a:rPr>
              <a:t>číslo vlastního </a:t>
            </a:r>
            <a:r>
              <a:rPr lang="cs-CZ" sz="1600" b="1" dirty="0">
                <a:solidFill>
                  <a:srgbClr val="000000"/>
                </a:solidFill>
              </a:rPr>
              <a:t>bankovního účtu </a:t>
            </a:r>
            <a:r>
              <a:rPr lang="cs-CZ" sz="1600" b="1" dirty="0" smtClean="0">
                <a:solidFill>
                  <a:srgbClr val="000000"/>
                </a:solidFill>
              </a:rPr>
              <a:t>vedeného v ČR </a:t>
            </a:r>
            <a:r>
              <a:rPr lang="cs-CZ" sz="1600" b="1" dirty="0">
                <a:solidFill>
                  <a:srgbClr val="000000"/>
                </a:solidFill>
              </a:rPr>
              <a:t>v </a:t>
            </a:r>
            <a:r>
              <a:rPr lang="cs-CZ" sz="1600" b="1" dirty="0" smtClean="0">
                <a:solidFill>
                  <a:srgbClr val="000000"/>
                </a:solidFill>
              </a:rPr>
              <a:t>EUR </a:t>
            </a:r>
            <a:r>
              <a:rPr lang="cs-CZ" sz="1600" dirty="0">
                <a:solidFill>
                  <a:srgbClr val="000000"/>
                </a:solidFill>
              </a:rPr>
              <a:t>do on-line aplikace UK.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>
                <a:solidFill>
                  <a:srgbClr val="000000"/>
                </a:solidFill>
              </a:rPr>
              <a:t>Referentka vystaví </a:t>
            </a:r>
            <a:r>
              <a:rPr lang="cs-CZ" sz="1600" b="1" dirty="0" smtClean="0">
                <a:solidFill>
                  <a:srgbClr val="000000"/>
                </a:solidFill>
              </a:rPr>
              <a:t>Rozhodnutí </a:t>
            </a:r>
            <a:r>
              <a:rPr lang="cs-CZ" sz="1600" dirty="0" smtClean="0">
                <a:solidFill>
                  <a:srgbClr val="000000"/>
                </a:solidFill>
              </a:rPr>
              <a:t>o vyplacení účelového stipendia, podepíše děkan 2.LF. Vrátí potvrzené Rozhodnutí studentovi.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vyzvání od Evropské kanceláře UK (EK) </a:t>
            </a:r>
            <a:r>
              <a:rPr lang="cs-CZ" sz="1600" u="sng" dirty="0">
                <a:hlinkClick r:id="rId6"/>
              </a:rPr>
              <a:t>https://</a:t>
            </a:r>
            <a:r>
              <a:rPr lang="cs-CZ" sz="1600" u="sng" dirty="0" smtClean="0">
                <a:hlinkClick r:id="rId6"/>
              </a:rPr>
              <a:t>cuni.cz/UK-4172.html</a:t>
            </a:r>
            <a:r>
              <a:rPr lang="cs-CZ" sz="1600" u="sng" dirty="0" smtClean="0"/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se dostavte k podpisu</a:t>
            </a:r>
            <a:r>
              <a:rPr lang="cs-CZ" sz="1600" b="1" dirty="0" smtClean="0">
                <a:solidFill>
                  <a:srgbClr val="000000"/>
                </a:solidFill>
              </a:rPr>
              <a:t> Účastnické smlouvy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C55A11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obdržení požadavku z EK vyplňte </a:t>
            </a:r>
            <a:r>
              <a:rPr lang="cs-CZ" sz="1600" b="1" dirty="0">
                <a:solidFill>
                  <a:srgbClr val="000000"/>
                </a:solidFill>
              </a:rPr>
              <a:t>on-line jazykový test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marL="0" lvl="5" algn="l">
              <a:spcBef>
                <a:spcPts val="1000"/>
              </a:spcBef>
            </a:pPr>
            <a:r>
              <a:rPr lang="cs-CZ" sz="2400" dirty="0"/>
              <a:t>_____________________________________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dirty="0"/>
              <a:t>Účastnickou dohodu </a:t>
            </a:r>
            <a:r>
              <a:rPr lang="cs-CZ" sz="1400" dirty="0">
                <a:solidFill>
                  <a:srgbClr val="000000"/>
                </a:solidFill>
              </a:rPr>
              <a:t>za vás může podepsat </a:t>
            </a:r>
            <a:r>
              <a:rPr lang="cs-CZ" sz="1400" dirty="0"/>
              <a:t>i jiná osoba, dostaví-li se do EK s plnou mocí (nemusí být notářsky ověřena). </a:t>
            </a:r>
          </a:p>
          <a:p>
            <a:pPr algn="l"/>
            <a:endParaRPr lang="cs-CZ" sz="16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13125</TotalTime>
  <Words>2061</Words>
  <Application>Microsoft Office PowerPoint</Application>
  <PresentationFormat>Širokoúhlá obrazovka</PresentationFormat>
  <Paragraphs>290</Paragraphs>
  <Slides>29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Motiv Office</vt:lpstr>
      <vt:lpstr>Erasmus+ Všeobecné informace Univerzity Karlovy  https://www.cuni.cz/UK-39.html</vt:lpstr>
      <vt:lpstr> Erasmus+  kancelář</vt:lpstr>
      <vt:lpstr> </vt:lpstr>
      <vt:lpstr> </vt:lpstr>
      <vt:lpstr>Podmínky výjezdu</vt:lpstr>
      <vt:lpstr> Požadavky k výběrovému řízení</vt:lpstr>
      <vt:lpstr>    Výběrové řízení</vt:lpstr>
      <vt:lpstr>Bodování při výběrovém řízení</vt:lpstr>
      <vt:lpstr>Postup po úspěšném výběrovém řízení</vt:lpstr>
      <vt:lpstr>Nenominovaní</vt:lpstr>
      <vt:lpstr>Projednání uznání při přípravě</vt:lpstr>
      <vt:lpstr>Práce s on-line aplikací UK</vt:lpstr>
      <vt:lpstr>  Minimální počet uznaných kreditů</vt:lpstr>
      <vt:lpstr>Vybavení  dokumentů</vt:lpstr>
      <vt:lpstr>Potvrzení pobytu</vt:lpstr>
      <vt:lpstr>Zapsání eurového účtu</vt:lpstr>
      <vt:lpstr>Rozhodnutí</vt:lpstr>
      <vt:lpstr> On-line jazykový test</vt:lpstr>
      <vt:lpstr>Účastnická smlouva</vt:lpstr>
      <vt:lpstr>Před odjezdem</vt:lpstr>
      <vt:lpstr>Green Erasmus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Pavla Byrne</cp:lastModifiedBy>
  <cp:revision>896</cp:revision>
  <cp:lastPrinted>2021-06-29T12:15:48Z</cp:lastPrinted>
  <dcterms:created xsi:type="dcterms:W3CDTF">2017-09-18T08:37:36Z</dcterms:created>
  <dcterms:modified xsi:type="dcterms:W3CDTF">2021-11-30T10:37:05Z</dcterms:modified>
</cp:coreProperties>
</file>