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handoutMasterIdLst>
    <p:handoutMasterId r:id="rId32"/>
  </p:handoutMasterIdLst>
  <p:sldIdLst>
    <p:sldId id="290" r:id="rId2"/>
    <p:sldId id="257" r:id="rId3"/>
    <p:sldId id="279" r:id="rId4"/>
    <p:sldId id="286" r:id="rId5"/>
    <p:sldId id="259" r:id="rId6"/>
    <p:sldId id="302" r:id="rId7"/>
    <p:sldId id="260" r:id="rId8"/>
    <p:sldId id="291" r:id="rId9"/>
    <p:sldId id="263" r:id="rId10"/>
    <p:sldId id="303" r:id="rId11"/>
    <p:sldId id="288" r:id="rId12"/>
    <p:sldId id="264" r:id="rId13"/>
    <p:sldId id="310" r:id="rId14"/>
    <p:sldId id="266" r:id="rId15"/>
    <p:sldId id="267" r:id="rId16"/>
    <p:sldId id="289" r:id="rId17"/>
    <p:sldId id="269" r:id="rId18"/>
    <p:sldId id="309" r:id="rId19"/>
    <p:sldId id="307" r:id="rId20"/>
    <p:sldId id="282" r:id="rId21"/>
    <p:sldId id="311" r:id="rId22"/>
    <p:sldId id="272" r:id="rId23"/>
    <p:sldId id="273" r:id="rId24"/>
    <p:sldId id="299" r:id="rId25"/>
    <p:sldId id="301" r:id="rId26"/>
    <p:sldId id="274" r:id="rId27"/>
    <p:sldId id="275" r:id="rId28"/>
    <p:sldId id="304" r:id="rId29"/>
    <p:sldId id="305" r:id="rId30"/>
  </p:sldIdLst>
  <p:sldSz cx="12192000" cy="6858000"/>
  <p:notesSz cx="6797675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irk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D1C29"/>
    <a:srgbClr val="C55A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4037" autoAdjust="0"/>
  </p:normalViewPr>
  <p:slideViewPr>
    <p:cSldViewPr snapToGrid="0">
      <p:cViewPr varScale="1">
        <p:scale>
          <a:sx n="122" d="100"/>
          <a:sy n="122" d="100"/>
        </p:scale>
        <p:origin x="96" y="3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3552" y="72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B4E488-9A73-47C8-95D2-677F3830CAE5}" type="datetimeFigureOut">
              <a:rPr lang="cs-CZ" smtClean="0"/>
              <a:t>30.11.2021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1258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31258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0D9F04-B8E1-4986-ADFD-D1B623D655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78188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3BBA1EF-E41E-4AD5-AF15-DBEE2EA26C9B}" type="datetimeFigureOut">
              <a:rPr lang="en-US"/>
              <a:pPr>
                <a:defRPr/>
              </a:pPr>
              <a:t>11/30/2021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en-US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C13A56B-EC55-471B-8328-85D5A047E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solidFill>
                <a:srgbClr val="FF0000"/>
              </a:solidFill>
            </a:endParaRPr>
          </a:p>
        </p:txBody>
      </p:sp>
      <p:sp>
        <p:nvSpPr>
          <p:cNvPr id="1741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1DDEFE6-BA06-4F16-8455-9BF180AF93D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dirty="0"/>
              <a:t>zde prosím doplnit  termíny na zimní a letní </a:t>
            </a:r>
            <a:r>
              <a:rPr lang="cs-CZ" dirty="0" err="1"/>
              <a:t>semsestr</a:t>
            </a:r>
            <a:r>
              <a:rPr lang="cs-CZ" dirty="0"/>
              <a:t>.</a:t>
            </a:r>
          </a:p>
          <a:p>
            <a:pPr>
              <a:spcBef>
                <a:spcPct val="0"/>
              </a:spcBef>
            </a:pPr>
            <a:r>
              <a:rPr lang="cs-CZ" dirty="0"/>
              <a:t>student pošle sám ale v kopii  </a:t>
            </a:r>
            <a:r>
              <a:rPr lang="cs-CZ" dirty="0" err="1"/>
              <a:t>emaliem</a:t>
            </a:r>
            <a:r>
              <a:rPr lang="cs-CZ" dirty="0"/>
              <a:t> paní </a:t>
            </a:r>
            <a:r>
              <a:rPr lang="cs-CZ" dirty="0" err="1"/>
              <a:t>Palowské</a:t>
            </a:r>
            <a:r>
              <a:rPr lang="cs-CZ" dirty="0"/>
              <a:t> abychom měli jistotu že to odešlo </a:t>
            </a:r>
          </a:p>
          <a:p>
            <a:pPr>
              <a:spcBef>
                <a:spcPct val="0"/>
              </a:spcBef>
            </a:pPr>
            <a:r>
              <a:rPr lang="cs-CZ" dirty="0"/>
              <a:t>preferoval bych ale abychom to posílali my</a:t>
            </a:r>
            <a:endParaRPr lang="en-US" dirty="0"/>
          </a:p>
        </p:txBody>
      </p:sp>
      <p:sp>
        <p:nvSpPr>
          <p:cNvPr id="3789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CA4A105-7B08-467C-9E4B-0B6497DDCDE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FAE16DC-2C09-44F1-9426-538BC724944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301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A7943ED-8B29-4C7E-A745-2C73EABFCA5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505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CFC797F-48B9-4804-82BC-C4E475908A7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6453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i="1"/>
          </a:p>
          <a:p>
            <a:pPr>
              <a:spcBef>
                <a:spcPct val="0"/>
              </a:spcBef>
            </a:pPr>
            <a:endParaRPr lang="en-US" i="1"/>
          </a:p>
        </p:txBody>
      </p:sp>
      <p:sp>
        <p:nvSpPr>
          <p:cNvPr id="4710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20A1151-A693-4A84-8D15-5D1B62CEBEE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8140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501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746B282-FE4A-400C-AE62-EC6B5AC2389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AC5D6EC-366E-4444-8A0F-8898FD0A951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13A56B-EC55-471B-8328-85D5A047EBC7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7631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542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093C0B0-FE23-4C25-8A2C-61E0E755322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C2768C3-45CF-4FF5-9512-005C652192D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0488" y="71278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/>
          </a:p>
        </p:txBody>
      </p:sp>
      <p:sp>
        <p:nvSpPr>
          <p:cNvPr id="1945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F9F39D9-71B2-4324-8848-C258B30C04A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  <p:pic>
        <p:nvPicPr>
          <p:cNvPr id="1946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01057" y="6727408"/>
            <a:ext cx="2896879" cy="1546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0488" y="71278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29E5272-8F63-4FD4-B28C-E312B49D135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  <p:pic>
        <p:nvPicPr>
          <p:cNvPr id="2150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01057" y="6727408"/>
            <a:ext cx="2896879" cy="1546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dirty="0">
                <a:solidFill>
                  <a:srgbClr val="ED1C29"/>
                </a:solidFill>
              </a:rPr>
              <a:t/>
            </a:r>
            <a:br>
              <a:rPr lang="cs-CZ" dirty="0">
                <a:solidFill>
                  <a:srgbClr val="ED1C29"/>
                </a:solidFill>
              </a:rPr>
            </a:br>
            <a:r>
              <a:rPr lang="cs-CZ" dirty="0"/>
              <a:t/>
            </a:r>
            <a:br>
              <a:rPr lang="cs-CZ" dirty="0"/>
            </a:br>
            <a:endParaRPr lang="en-US" dirty="0"/>
          </a:p>
        </p:txBody>
      </p:sp>
      <p:sp>
        <p:nvSpPr>
          <p:cNvPr id="2355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B198CAB-49B1-4AB4-BBAA-FD60788E40F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/>
          </a:p>
          <a:p>
            <a:pPr>
              <a:spcBef>
                <a:spcPct val="0"/>
              </a:spcBef>
            </a:pPr>
            <a:endParaRPr lang="cs-CZ" dirty="0"/>
          </a:p>
          <a:p>
            <a:pPr>
              <a:spcBef>
                <a:spcPct val="0"/>
              </a:spcBef>
            </a:pPr>
            <a:endParaRPr lang="cs-CZ" dirty="0"/>
          </a:p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2765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6B132D9-4607-4C63-81DF-34AD0048075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  <p:pic>
        <p:nvPicPr>
          <p:cNvPr id="2765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032" y="5062361"/>
            <a:ext cx="5327992" cy="3312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973934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D7C05C8-A8EE-4233-A452-18FD024F7F8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dirty="0" smtClean="0"/>
              <a:t>po</a:t>
            </a:r>
            <a:endParaRPr lang="cs-CZ" dirty="0"/>
          </a:p>
        </p:txBody>
      </p:sp>
      <p:sp>
        <p:nvSpPr>
          <p:cNvPr id="3174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F540883-CF44-40ED-A359-E13625A30CE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/>
          </a:p>
        </p:txBody>
      </p:sp>
      <p:sp>
        <p:nvSpPr>
          <p:cNvPr id="3379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EF5A281-B171-479B-9CF6-DA913F62248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/>
          </a:p>
        </p:txBody>
      </p:sp>
      <p:sp>
        <p:nvSpPr>
          <p:cNvPr id="3584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CAF2044-8A14-44F1-938A-CC95A0F190A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D58A55-7156-4901-BBCF-D59FB0E79671}" type="datetimeFigureOut">
              <a:rPr lang="cs-CZ" smtClean="0"/>
              <a:pPr>
                <a:defRPr/>
              </a:pPr>
              <a:t>30.11.2021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B120E4-C2B6-4813-AD71-16A78A2B413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9806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1B5017-8B5B-46B4-9306-104878AC77F2}" type="datetimeFigureOut">
              <a:rPr lang="cs-CZ" smtClean="0"/>
              <a:pPr>
                <a:defRPr/>
              </a:pPr>
              <a:t>30.11.2021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014683-3E47-487B-92E4-2759290F04D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1970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0076C1-88DE-4E5A-B3D5-0281BD3B5A85}" type="datetimeFigureOut">
              <a:rPr lang="cs-CZ" smtClean="0"/>
              <a:pPr>
                <a:defRPr/>
              </a:pPr>
              <a:t>30.11.2021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8E731D-E820-4C24-830C-4E2134AA320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1780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C187ED-B660-46C7-B678-7B3EE0D567BD}" type="datetimeFigureOut">
              <a:rPr lang="cs-CZ" smtClean="0"/>
              <a:pPr>
                <a:defRPr/>
              </a:pPr>
              <a:t>30.11.2021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A28526-E0E6-4C45-80EC-1AEAA7C735D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0178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284CCD-DF01-47D1-A007-54E619522700}" type="datetimeFigureOut">
              <a:rPr lang="cs-CZ" smtClean="0"/>
              <a:pPr>
                <a:defRPr/>
              </a:pPr>
              <a:t>30.11.2021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2FD3DE-8681-432B-9D43-EA161B9F07D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8227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AD205D-F1B3-4E3F-978C-2273D94BA87B}" type="datetimeFigureOut">
              <a:rPr lang="cs-CZ" smtClean="0"/>
              <a:pPr>
                <a:defRPr/>
              </a:pPr>
              <a:t>30.11.2021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5647D-F7AC-47C3-8FC2-EE7C4963363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8502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DE9A01-EA9F-4A4B-8BD8-9FF7EA1F5FCE}" type="datetimeFigureOut">
              <a:rPr lang="cs-CZ" smtClean="0"/>
              <a:pPr>
                <a:defRPr/>
              </a:pPr>
              <a:t>30.11.2021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FCDA22-16A6-49A1-BCF1-1F304057D48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6896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E47D5A-40E3-4B3A-BB8F-C8D52B228259}" type="datetimeFigureOut">
              <a:rPr lang="cs-CZ" smtClean="0"/>
              <a:pPr>
                <a:defRPr/>
              </a:pPr>
              <a:t>30.11.2021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79C629-35F8-4872-A9A5-1D906593AE2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0326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51E117-2509-4A93-A8C3-BFCAE39F53C4}" type="datetimeFigureOut">
              <a:rPr lang="cs-CZ" smtClean="0"/>
              <a:pPr>
                <a:defRPr/>
              </a:pPr>
              <a:t>30.11.2021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44F1D7-63E8-457F-A046-24A435FE7F1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669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DFDD07-718A-4AA8-AE38-2048EBB3AD04}" type="datetimeFigureOut">
              <a:rPr lang="cs-CZ" smtClean="0"/>
              <a:pPr>
                <a:defRPr/>
              </a:pPr>
              <a:t>30.11.2021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8230AE-F78B-406A-B7D2-7B1C5E3C6F1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262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7BB37C-1CA8-4DDF-8DC5-BD37E5228FF6}" type="datetimeFigureOut">
              <a:rPr lang="cs-CZ" smtClean="0"/>
              <a:pPr>
                <a:defRPr/>
              </a:pPr>
              <a:t>30.11.2021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F11888-F048-4E5D-ABBB-A43FC4D0C3A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6709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A404A54-41E4-41F0-8D0D-0FC9EC1484CB}" type="datetimeFigureOut">
              <a:rPr lang="cs-CZ" smtClean="0"/>
              <a:pPr>
                <a:defRPr/>
              </a:pPr>
              <a:t>30.11.2021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276332A-3905-4EA8-B148-F2E22EA4234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864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uni.cz/UK-6868.html" TargetMode="External"/><Relationship Id="rId2" Type="http://schemas.openxmlformats.org/officeDocument/2006/relationships/hyperlink" Target="https://www.cuni.cz/UK-39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mailto:dana.basarova@lfmotol.cuni.cz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file:///\\leonardow\share_dekanat\Zahrani&#269;n&#237;%20z&#225;le&#382;itosti\20212022\PREZENTACE\&#381;&#225;dost%20o%20uzn&#225;n&#237;%20studia%20v%20zahrani&#269;&#237;.doc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is.cuni.cz/webapps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&#381;&#225;dost%20o%20uzn&#225;n&#237;%20studia%20v%20zahrani&#269;&#237;.doc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uni.cz/UK-2619.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avla.byrne@lfmotol.c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hyperlink" Target="mailto:dana.basarova@lfmotol.cuni.cz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drozd.mzv.cz/" TargetMode="External"/><Relationship Id="rId2" Type="http://schemas.openxmlformats.org/officeDocument/2006/relationships/hyperlink" Target="http://educaops.eu/cs/pojisteni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Green%20Erasmus,%20&#382;&#225;dost%20o%20p&#345;&#237;sp&#283;vek.docx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f2.cuni.cz/tag/studenti-o-stazich-erasmus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hyperlink" Target="mailto:erasmus@ruk.cuni.cz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moc.cuni.cz/" TargetMode="External"/><Relationship Id="rId2" Type="http://schemas.openxmlformats.org/officeDocument/2006/relationships/hyperlink" Target="mailto:pomoc@cuni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f2.cuni.cz/prehled-partnerskych-fakult" TargetMode="External"/><Relationship Id="rId7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rasmus-databaze.naep.cz/modules/erasmus/" TargetMode="External"/><Relationship Id="rId5" Type="http://schemas.openxmlformats.org/officeDocument/2006/relationships/hyperlink" Target="https://www.lf2.cuni.cz/tag/studenti-o-stazich-erasmus" TargetMode="External"/><Relationship Id="rId4" Type="http://schemas.openxmlformats.org/officeDocument/2006/relationships/hyperlink" Target="http://www.lf2.cuni.cz/tag/aktuality-erasmu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charlesabroad.cz/" TargetMode="External"/><Relationship Id="rId5" Type="http://schemas.openxmlformats.org/officeDocument/2006/relationships/hyperlink" Target="https://www.lf2.cuni.cz/tag/studenti-o-stazich-erasmus" TargetMode="External"/><Relationship Id="rId4" Type="http://schemas.openxmlformats.org/officeDocument/2006/relationships/hyperlink" Target="https://www.lf2.cuni.cz/zahranici/studium-v-zahranici/erasmus/partnerske-univerzity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Po&#382;adavky%20a%20pr&#367;b&#283;h%20dodate&#269;n&#233;ho%20v&#253;b&#283;rov&#233;ho%20&#345;&#237;zen&#237;%20Erasmus%20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&#381;&#225;dost%20o%20pobyt%20Erasmus+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hyperlink" Target="Po&#382;adavky%20a%20pr&#367;b&#283;h%20dodate&#269;n&#233;ho%20v&#253;b&#283;rov&#233;ho%20&#345;&#237;zen&#237;%20Erasmus%20.pdf" TargetMode="External"/><Relationship Id="rId4" Type="http://schemas.openxmlformats.org/officeDocument/2006/relationships/hyperlink" Target="https://www.lf2.cuni.cz/group/37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f2.cuni.cz/tag/aktuality-erasmu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Po&#382;adavky%20a%20pr&#367;b&#283;h%20dodate&#269;n&#233;ho%20v&#253;b&#283;rov&#233;ho%20&#345;&#237;zen&#237;%20Erasmus%20.pd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f2.cuni.cz/files/aktuality/dokumenty/pozadavky_a_prubeh_vyberoveho_rizeni_erasmus.pdf" TargetMode="External"/><Relationship Id="rId2" Type="http://schemas.openxmlformats.org/officeDocument/2006/relationships/hyperlink" Target="Po&#382;adavky%20a%20pr&#367;b&#283;h%20dodate&#269;n&#233;ho%20v&#253;b&#283;rov&#233;ho%20&#345;&#237;zen&#237;%20Erasmus%20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is.cuni.cz/webapps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uni.cz/UK-4172.html" TargetMode="External"/><Relationship Id="rId5" Type="http://schemas.openxmlformats.org/officeDocument/2006/relationships/hyperlink" Target="mailto:dana.basarova@lfmotol.cuni.cz" TargetMode="External"/><Relationship Id="rId4" Type="http://schemas.openxmlformats.org/officeDocument/2006/relationships/hyperlink" Target="&#381;&#225;dost%20o%20uzn&#225;n&#237;%20studia%20v%20zahrani&#269;&#237;.do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3255" y="1130969"/>
            <a:ext cx="10096499" cy="1495274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altLang="cs-CZ" sz="5400" b="1" dirty="0" smtClean="0">
                <a:solidFill>
                  <a:srgbClr val="ED1C29"/>
                </a:solidFill>
                <a:latin typeface="+mn-lt"/>
              </a:rPr>
              <a:t>Erasmus+</a:t>
            </a:r>
            <a:br>
              <a:rPr lang="cs-CZ" altLang="cs-CZ" sz="5400" b="1" dirty="0" smtClean="0">
                <a:solidFill>
                  <a:srgbClr val="ED1C29"/>
                </a:solidFill>
                <a:latin typeface="+mn-lt"/>
              </a:rPr>
            </a:br>
            <a:r>
              <a:rPr lang="cs-CZ" altLang="cs-CZ" sz="2000" b="1" dirty="0" smtClean="0">
                <a:solidFill>
                  <a:srgbClr val="000000"/>
                </a:solidFill>
                <a:latin typeface="+mn-lt"/>
              </a:rPr>
              <a:t>Všeobecné informace </a:t>
            </a:r>
            <a:r>
              <a:rPr lang="cs-CZ" altLang="cs-CZ" sz="2000" b="1" dirty="0">
                <a:solidFill>
                  <a:srgbClr val="000000"/>
                </a:solidFill>
                <a:latin typeface="+mn-lt"/>
              </a:rPr>
              <a:t>Univerzity Karlovy </a:t>
            </a:r>
            <a:r>
              <a:rPr lang="cs-CZ" altLang="cs-CZ" sz="1200" b="1" dirty="0">
                <a:solidFill>
                  <a:srgbClr val="000000"/>
                </a:solidFill>
                <a:latin typeface="+mn-lt"/>
              </a:rPr>
              <a:t/>
            </a:r>
            <a:br>
              <a:rPr lang="cs-CZ" altLang="cs-CZ" sz="1200" b="1" dirty="0">
                <a:solidFill>
                  <a:srgbClr val="000000"/>
                </a:solidFill>
                <a:latin typeface="+mn-lt"/>
              </a:rPr>
            </a:br>
            <a:r>
              <a:rPr lang="cs-CZ" sz="1400" dirty="0">
                <a:latin typeface="+mn-lt"/>
                <a:hlinkClick r:id="rId2"/>
              </a:rPr>
              <a:t>https://</a:t>
            </a:r>
            <a:r>
              <a:rPr lang="cs-CZ" sz="1400" dirty="0" smtClean="0">
                <a:latin typeface="+mn-lt"/>
                <a:hlinkClick r:id="rId2"/>
              </a:rPr>
              <a:t>www.cuni.cz/UK-39.html</a:t>
            </a:r>
            <a:endParaRPr lang="cs-CZ" sz="14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4340" y="2520563"/>
            <a:ext cx="10067260" cy="3821896"/>
          </a:xfrm>
        </p:spPr>
        <p:txBody>
          <a:bodyPr>
            <a:normAutofit fontScale="32500" lnSpcReduction="20000"/>
          </a:bodyPr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endParaRPr lang="cs-CZ" altLang="cs-CZ" sz="2400" dirty="0" smtClean="0"/>
          </a:p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altLang="cs-CZ" sz="6200" b="1" dirty="0" smtClean="0">
                <a:solidFill>
                  <a:srgbClr val="000000"/>
                </a:solidFill>
              </a:rPr>
              <a:t>Informace pro studenty 2. lékařské fakulty</a:t>
            </a:r>
          </a:p>
          <a:p>
            <a:pPr marL="0" indent="0" algn="ctr" fontAlgn="auto">
              <a:spcAft>
                <a:spcPts val="0"/>
              </a:spcAft>
              <a:buNone/>
              <a:defRPr/>
            </a:pPr>
            <a:endParaRPr lang="cs-CZ" sz="33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cs-CZ" sz="5000" dirty="0"/>
              <a:t>Program Erasmus</a:t>
            </a:r>
            <a:r>
              <a:rPr lang="cs-CZ" sz="5000" dirty="0" smtClean="0"/>
              <a:t>+ je nástrojem na mobilitu v partnerských </a:t>
            </a:r>
            <a:r>
              <a:rPr lang="cs-CZ" sz="5000" dirty="0"/>
              <a:t>a programových zemích. Díky </a:t>
            </a:r>
            <a:r>
              <a:rPr lang="cs-CZ" sz="5000" dirty="0" smtClean="0"/>
              <a:t>pobytu </a:t>
            </a:r>
            <a:r>
              <a:rPr lang="cs-CZ" sz="5000" dirty="0"/>
              <a:t>v zahraničí </a:t>
            </a:r>
            <a:r>
              <a:rPr lang="cs-CZ" sz="5000" dirty="0" smtClean="0"/>
              <a:t>získáte doplňující odborné a jazykové znalosti</a:t>
            </a:r>
            <a:r>
              <a:rPr lang="cs-CZ" sz="5000" dirty="0"/>
              <a:t>, potřebné sociální </a:t>
            </a:r>
            <a:r>
              <a:rPr lang="cs-CZ" sz="5000" dirty="0" smtClean="0"/>
              <a:t>dovednosti, budete </a:t>
            </a:r>
            <a:r>
              <a:rPr lang="cs-CZ" sz="5000" dirty="0"/>
              <a:t>umět lépe </a:t>
            </a:r>
            <a:r>
              <a:rPr lang="cs-CZ" sz="5000" dirty="0" smtClean="0"/>
              <a:t>komunikovat – a </a:t>
            </a:r>
            <a:r>
              <a:rPr lang="cs-CZ" sz="5000" dirty="0"/>
              <a:t>právě </a:t>
            </a:r>
            <a:r>
              <a:rPr lang="cs-CZ" sz="5000" dirty="0" smtClean="0"/>
              <a:t>to </a:t>
            </a:r>
            <a:r>
              <a:rPr lang="cs-CZ" sz="5000" dirty="0"/>
              <a:t>vysoce oceňují zaměstnavatelé. </a:t>
            </a:r>
            <a:r>
              <a:rPr lang="cs-CZ" sz="5000" dirty="0" smtClean="0"/>
              <a:t>Program je</a:t>
            </a:r>
            <a:r>
              <a:rPr lang="cs-CZ" sz="5000" b="1" dirty="0" smtClean="0"/>
              <a:t> </a:t>
            </a:r>
            <a:r>
              <a:rPr lang="cs-CZ" sz="5000" dirty="0"/>
              <a:t>spolufinancován Evropskou </a:t>
            </a:r>
            <a:r>
              <a:rPr lang="cs-CZ" sz="5000" dirty="0" smtClean="0"/>
              <a:t>unií a MŠMT ČR.</a:t>
            </a:r>
            <a:endParaRPr lang="cs-CZ" sz="5000" dirty="0"/>
          </a:p>
          <a:p>
            <a:endParaRPr lang="cs-CZ" sz="5000" dirty="0"/>
          </a:p>
          <a:p>
            <a:pPr marL="540000" lvl="5"/>
            <a:r>
              <a:rPr lang="cs-CZ" sz="5000" dirty="0"/>
              <a:t>Vycestovat lze na </a:t>
            </a:r>
            <a:r>
              <a:rPr lang="cs-CZ" sz="5000" b="1" dirty="0"/>
              <a:t>studijní pobyt </a:t>
            </a:r>
            <a:r>
              <a:rPr lang="cs-CZ" sz="5000" dirty="0"/>
              <a:t>(n</a:t>
            </a:r>
            <a:r>
              <a:rPr lang="nl-NL" sz="5000" dirty="0"/>
              <a:t>a hostitelské univerzitě</a:t>
            </a:r>
            <a:r>
              <a:rPr lang="cs-CZ" sz="5000" dirty="0"/>
              <a:t> student</a:t>
            </a:r>
            <a:r>
              <a:rPr lang="nl-NL" sz="5000" dirty="0"/>
              <a:t> neplatí školné</a:t>
            </a:r>
            <a:r>
              <a:rPr lang="cs-CZ" sz="5000" dirty="0"/>
              <a:t>) nebo na </a:t>
            </a:r>
            <a:r>
              <a:rPr lang="cs-CZ" sz="5000" b="1" dirty="0"/>
              <a:t>praktickou stáž.</a:t>
            </a:r>
            <a:r>
              <a:rPr lang="cs-CZ" sz="5000" dirty="0"/>
              <a:t> </a:t>
            </a:r>
            <a:r>
              <a:rPr lang="cs-CZ" sz="5000" dirty="0" smtClean="0"/>
              <a:t>Na studium nebo stáž můžete v průběhu studia vycestovat opakovaně na každé úrovni studia (bakalářské, magisterské, doktorské). </a:t>
            </a:r>
          </a:p>
          <a:p>
            <a:pPr marL="311400" lvl="5" indent="0">
              <a:buNone/>
            </a:pPr>
            <a:endParaRPr lang="cs-CZ" sz="5000" dirty="0"/>
          </a:p>
          <a:p>
            <a:pPr marL="540000" lvl="5"/>
            <a:r>
              <a:rPr lang="cs-CZ" sz="5000" dirty="0" smtClean="0"/>
              <a:t>Studium nebo stáž v zahraničí je </a:t>
            </a:r>
            <a:r>
              <a:rPr lang="cs-CZ" sz="5000" b="1" dirty="0" smtClean="0"/>
              <a:t>integrální součástí studia na domácí fakultě</a:t>
            </a:r>
            <a:r>
              <a:rPr lang="cs-CZ" sz="5000" dirty="0" smtClean="0"/>
              <a:t>. Nemělo by vést k prodloužení celkové doby studia. Někteří účastníci pobyt realizují </a:t>
            </a:r>
            <a:r>
              <a:rPr lang="cs-CZ" sz="5000" dirty="0"/>
              <a:t>formou individuálního studijního plánu. U doktorandů se </a:t>
            </a:r>
            <a:r>
              <a:rPr lang="cs-CZ" sz="5000" dirty="0" smtClean="0"/>
              <a:t>předpokládá</a:t>
            </a:r>
            <a:r>
              <a:rPr lang="cs-CZ" sz="5000" dirty="0"/>
              <a:t>, že pobyt </a:t>
            </a:r>
            <a:r>
              <a:rPr lang="cs-CZ" sz="5000" dirty="0" smtClean="0"/>
              <a:t>v zahraničí využijí </a:t>
            </a:r>
            <a:r>
              <a:rPr lang="cs-CZ" sz="5000" dirty="0"/>
              <a:t>zejména </a:t>
            </a:r>
            <a:r>
              <a:rPr lang="cs-CZ" sz="5000" dirty="0" smtClean="0"/>
              <a:t>k účasti na stáži, či </a:t>
            </a:r>
            <a:r>
              <a:rPr lang="cs-CZ" sz="5000" dirty="0"/>
              <a:t>zpracování tématu disertační práce</a:t>
            </a:r>
            <a:r>
              <a:rPr lang="cs-CZ" sz="5000" dirty="0" smtClean="0"/>
              <a:t>.</a:t>
            </a:r>
          </a:p>
          <a:p>
            <a:pPr marL="311400" lvl="5" indent="0">
              <a:buNone/>
            </a:pPr>
            <a:endParaRPr lang="cs-CZ" sz="1600" dirty="0"/>
          </a:p>
          <a:p>
            <a:pPr marL="284400" lvl="5" indent="0">
              <a:spcBef>
                <a:spcPts val="0"/>
              </a:spcBef>
              <a:buNone/>
              <a:defRPr/>
            </a:pPr>
            <a:endParaRPr lang="cs-CZ" sz="1600" dirty="0" smtClean="0"/>
          </a:p>
          <a:p>
            <a:pPr marL="0" lvl="5" indent="0">
              <a:spcBef>
                <a:spcPts val="200"/>
              </a:spcBef>
              <a:buNone/>
              <a:defRPr/>
            </a:pPr>
            <a:r>
              <a:rPr lang="cs-CZ" sz="2400" dirty="0" smtClean="0"/>
              <a:t>____________________________________</a:t>
            </a:r>
            <a:endParaRPr lang="cs-CZ" sz="1400" dirty="0" smtClean="0">
              <a:solidFill>
                <a:srgbClr val="000000"/>
              </a:solidFill>
            </a:endParaRPr>
          </a:p>
          <a:p>
            <a:pPr marL="0" lvl="5" indent="0">
              <a:spcBef>
                <a:spcPts val="200"/>
              </a:spcBef>
              <a:buNone/>
              <a:defRPr/>
            </a:pPr>
            <a:r>
              <a:rPr lang="cs-CZ" sz="4300" dirty="0" smtClean="0">
                <a:solidFill>
                  <a:srgbClr val="000000"/>
                </a:solidFill>
              </a:rPr>
              <a:t>Kvalifikační </a:t>
            </a:r>
            <a:r>
              <a:rPr lang="cs-CZ" sz="4300" dirty="0">
                <a:solidFill>
                  <a:srgbClr val="000000"/>
                </a:solidFill>
              </a:rPr>
              <a:t>podmínky naleznete</a:t>
            </a:r>
            <a:r>
              <a:rPr lang="cs-CZ" sz="2900" dirty="0">
                <a:solidFill>
                  <a:srgbClr val="000000"/>
                </a:solidFill>
              </a:rPr>
              <a:t> </a:t>
            </a:r>
            <a:r>
              <a:rPr lang="cs-CZ" sz="4300" dirty="0">
                <a:solidFill>
                  <a:srgbClr val="000000"/>
                </a:solidFill>
              </a:rPr>
              <a:t>v Opatření rektora č. 34/2015 na</a:t>
            </a:r>
            <a:r>
              <a:rPr lang="cs-CZ" sz="4300" dirty="0">
                <a:solidFill>
                  <a:srgbClr val="7030A0"/>
                </a:solidFill>
              </a:rPr>
              <a:t> </a:t>
            </a:r>
            <a:r>
              <a:rPr lang="cs-CZ" sz="4300" u="sng" dirty="0">
                <a:hlinkClick r:id="rId3"/>
              </a:rPr>
              <a:t>http://www.cuni.cz/UK-6868.html</a:t>
            </a:r>
            <a:r>
              <a:rPr lang="cs-CZ" sz="2900" dirty="0"/>
              <a:t>. </a:t>
            </a:r>
          </a:p>
          <a:p>
            <a:pPr marL="284400" lvl="5" indent="0">
              <a:spcBef>
                <a:spcPts val="0"/>
              </a:spcBef>
              <a:buNone/>
              <a:defRPr/>
            </a:pPr>
            <a:r>
              <a:rPr lang="cs-CZ" sz="2900" dirty="0"/>
              <a:t/>
            </a:r>
            <a:br>
              <a:rPr lang="cs-CZ" sz="2900" dirty="0"/>
            </a:br>
            <a:endParaRPr lang="cs-CZ" sz="2900" dirty="0"/>
          </a:p>
        </p:txBody>
      </p:sp>
      <p:pic>
        <p:nvPicPr>
          <p:cNvPr id="4" name="Obrázek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4948" y="318128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4386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060746"/>
            <a:ext cx="10515600" cy="1125863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ED1C29"/>
                </a:solidFill>
                <a:latin typeface="+mn-lt"/>
              </a:rPr>
              <a:t>Nenominovaní</a:t>
            </a:r>
            <a:endParaRPr lang="cs-CZ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2892" y="1979875"/>
            <a:ext cx="9605108" cy="4163017"/>
          </a:xfrm>
        </p:spPr>
        <p:txBody>
          <a:bodyPr/>
          <a:lstStyle/>
          <a:p>
            <a:endParaRPr lang="cs-CZ" dirty="0" smtClean="0">
              <a:solidFill>
                <a:srgbClr val="00B050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cs-CZ" sz="2000" b="1" dirty="0" smtClean="0"/>
              <a:t>Nabídka</a:t>
            </a:r>
            <a:r>
              <a:rPr lang="cs-CZ" sz="2000" dirty="0" smtClean="0"/>
              <a:t> pobytů, </a:t>
            </a:r>
            <a:r>
              <a:rPr lang="cs-CZ" sz="2000" dirty="0"/>
              <a:t>z důvodu rušení </a:t>
            </a:r>
            <a:r>
              <a:rPr lang="cs-CZ" sz="2000" dirty="0" smtClean="0"/>
              <a:t>i </a:t>
            </a:r>
            <a:r>
              <a:rPr lang="cs-CZ" sz="2000" dirty="0"/>
              <a:t>nově uzavíraných </a:t>
            </a:r>
            <a:r>
              <a:rPr lang="cs-CZ" sz="2000" dirty="0" smtClean="0"/>
              <a:t>dohod, </a:t>
            </a:r>
            <a:r>
              <a:rPr lang="cs-CZ" sz="2000" dirty="0"/>
              <a:t>se průběžně </a:t>
            </a:r>
            <a:r>
              <a:rPr lang="cs-CZ" sz="2000" b="1" dirty="0"/>
              <a:t>aktualizuje</a:t>
            </a:r>
            <a:r>
              <a:rPr lang="cs-CZ" sz="2000" dirty="0"/>
              <a:t>. Doporučujeme </a:t>
            </a:r>
            <a:r>
              <a:rPr lang="cs-CZ" sz="2000" b="1" dirty="0"/>
              <a:t>sledovat </a:t>
            </a:r>
            <a:r>
              <a:rPr lang="cs-CZ" sz="2000" dirty="0"/>
              <a:t>p</a:t>
            </a:r>
            <a:r>
              <a:rPr lang="cs-CZ" sz="2000" dirty="0" smtClean="0"/>
              <a:t>řehled partnerských institucí a aktuální výzvy na fakultním webu.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000" dirty="0" smtClean="0"/>
              <a:t>Praktickou </a:t>
            </a:r>
            <a:r>
              <a:rPr lang="cs-CZ" sz="2000" b="1" dirty="0">
                <a:solidFill>
                  <a:srgbClr val="000000"/>
                </a:solidFill>
              </a:rPr>
              <a:t>stáž si můžete sami </a:t>
            </a:r>
            <a:r>
              <a:rPr lang="cs-CZ" sz="2000" b="1" dirty="0"/>
              <a:t>domluvit </a:t>
            </a:r>
            <a:r>
              <a:rPr lang="cs-CZ" sz="2000" dirty="0" smtClean="0"/>
              <a:t>i na jiné instituci, nemusí se jednat o univerzitu.           Je </a:t>
            </a:r>
            <a:r>
              <a:rPr lang="cs-CZ" sz="2000" dirty="0"/>
              <a:t>nutné předložit </a:t>
            </a:r>
            <a:r>
              <a:rPr lang="cs-CZ" sz="2000" dirty="0" smtClean="0"/>
              <a:t> </a:t>
            </a:r>
            <a:r>
              <a:rPr lang="cs-CZ" sz="2000" dirty="0"/>
              <a:t>předběžný písemný </a:t>
            </a:r>
            <a:r>
              <a:rPr lang="cs-CZ" sz="2000" dirty="0" smtClean="0"/>
              <a:t>souhlas instituce přijetím.</a:t>
            </a:r>
            <a:endParaRPr lang="cs-CZ" sz="2000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sz="2000" dirty="0" smtClean="0"/>
              <a:t>Studenti</a:t>
            </a:r>
            <a:r>
              <a:rPr lang="cs-CZ" sz="2000" dirty="0"/>
              <a:t>, kteří na </a:t>
            </a:r>
            <a:r>
              <a:rPr lang="cs-CZ" sz="2000" dirty="0" smtClean="0"/>
              <a:t>pobyt </a:t>
            </a:r>
            <a:r>
              <a:rPr lang="cs-CZ" sz="2000" dirty="0"/>
              <a:t>nebyli </a:t>
            </a:r>
            <a:r>
              <a:rPr lang="cs-CZ" sz="2000" dirty="0" smtClean="0"/>
              <a:t>nominováni, </a:t>
            </a:r>
            <a:r>
              <a:rPr lang="cs-CZ" sz="2000" dirty="0"/>
              <a:t>se mohou samostatně ucházet </a:t>
            </a:r>
            <a:r>
              <a:rPr lang="cs-CZ" sz="2000" dirty="0" smtClean="0"/>
              <a:t>o </a:t>
            </a:r>
            <a:r>
              <a:rPr lang="cs-CZ" sz="2000" dirty="0"/>
              <a:t>vhodnou a </a:t>
            </a:r>
            <a:r>
              <a:rPr lang="cs-CZ" sz="2000" b="1" dirty="0"/>
              <a:t>nevyužitou nabídku jiných fakult </a:t>
            </a:r>
            <a:r>
              <a:rPr lang="cs-CZ" sz="2000" dirty="0"/>
              <a:t>(po jejich proběhlých výběrových řízeních</a:t>
            </a:r>
            <a:r>
              <a:rPr lang="cs-CZ" sz="2000" dirty="0" smtClean="0"/>
              <a:t>).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000" dirty="0" smtClean="0"/>
              <a:t>Pokud </a:t>
            </a:r>
            <a:r>
              <a:rPr lang="cs-CZ" sz="2000" dirty="0"/>
              <a:t>takovou najdou, požádají referentku příslušné fakulty o zaslání souhlasu s využitím pobytu na </a:t>
            </a:r>
            <a:r>
              <a:rPr lang="cs-CZ" sz="2000" dirty="0">
                <a:hlinkClick r:id="rId2"/>
              </a:rPr>
              <a:t>dana.basarova@lfmotol.cuni.cz</a:t>
            </a:r>
            <a:r>
              <a:rPr lang="cs-CZ" sz="2000" dirty="0"/>
              <a:t> a dále postupují jako by žádali o pobyt na vlastní fakultě, tj. od </a:t>
            </a:r>
            <a:r>
              <a:rPr lang="cs-CZ" sz="2000" dirty="0" err="1"/>
              <a:t>slidu</a:t>
            </a:r>
            <a:r>
              <a:rPr lang="cs-CZ" sz="2000" dirty="0"/>
              <a:t> </a:t>
            </a:r>
            <a:r>
              <a:rPr lang="cs-CZ" sz="2000" dirty="0" smtClean="0"/>
              <a:t>č. 5 </a:t>
            </a:r>
            <a:r>
              <a:rPr lang="cs-CZ" sz="2000" dirty="0"/>
              <a:t>dále</a:t>
            </a:r>
            <a:r>
              <a:rPr lang="cs-CZ" sz="2000" dirty="0" smtClean="0"/>
              <a:t>.</a:t>
            </a:r>
          </a:p>
          <a:p>
            <a:endParaRPr lang="cs-CZ" sz="2400" dirty="0">
              <a:solidFill>
                <a:srgbClr val="7030A0"/>
              </a:solidFill>
            </a:endParaRPr>
          </a:p>
          <a:p>
            <a:endParaRPr lang="cs-CZ" sz="2400" dirty="0">
              <a:solidFill>
                <a:srgbClr val="7030A0"/>
              </a:solidFill>
            </a:endParaRPr>
          </a:p>
        </p:txBody>
      </p:sp>
      <p:pic>
        <p:nvPicPr>
          <p:cNvPr id="4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1786" y="360659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85188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0242" y="1275907"/>
            <a:ext cx="11515060" cy="723014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400" b="1" dirty="0">
                <a:solidFill>
                  <a:srgbClr val="ED1C29"/>
                </a:solidFill>
                <a:latin typeface="+mn-lt"/>
              </a:rPr>
              <a:t>Projednání </a:t>
            </a:r>
            <a:r>
              <a:rPr lang="cs-CZ" sz="4400" b="1" dirty="0" smtClean="0">
                <a:solidFill>
                  <a:srgbClr val="ED1C29"/>
                </a:solidFill>
                <a:latin typeface="+mn-lt"/>
              </a:rPr>
              <a:t>uznání při </a:t>
            </a:r>
            <a:r>
              <a:rPr lang="cs-CZ" sz="4400" b="1" dirty="0">
                <a:solidFill>
                  <a:srgbClr val="ED1C29"/>
                </a:solidFill>
                <a:latin typeface="+mn-lt"/>
              </a:rPr>
              <a:t>přípravě</a:t>
            </a:r>
            <a:endParaRPr lang="cs-CZ" altLang="cs-CZ" sz="44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796112" y="2409245"/>
            <a:ext cx="11085688" cy="4183466"/>
          </a:xfrm>
        </p:spPr>
        <p:txBody>
          <a:bodyPr rtlCol="0">
            <a:normAutofit/>
          </a:bodyPr>
          <a:lstStyle/>
          <a:p>
            <a:pPr marL="0" lvl="1" indent="-342000" algn="l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400" b="1" dirty="0">
                <a:solidFill>
                  <a:srgbClr val="000000"/>
                </a:solidFill>
              </a:rPr>
              <a:t>Pro jednání </a:t>
            </a:r>
            <a:r>
              <a:rPr lang="cs-CZ" sz="2400" dirty="0">
                <a:solidFill>
                  <a:srgbClr val="000000"/>
                </a:solidFill>
              </a:rPr>
              <a:t>o uznání studia </a:t>
            </a:r>
            <a:r>
              <a:rPr lang="cs-CZ" sz="2400" dirty="0" smtClean="0">
                <a:solidFill>
                  <a:srgbClr val="000000"/>
                </a:solidFill>
              </a:rPr>
              <a:t>v </a:t>
            </a:r>
            <a:r>
              <a:rPr lang="cs-CZ" sz="2400" dirty="0">
                <a:solidFill>
                  <a:srgbClr val="000000"/>
                </a:solidFill>
              </a:rPr>
              <a:t>zahraničí s </a:t>
            </a:r>
            <a:r>
              <a:rPr lang="cs-CZ" sz="2400" dirty="0" smtClean="0">
                <a:solidFill>
                  <a:srgbClr val="000000"/>
                </a:solidFill>
              </a:rPr>
              <a:t>garanty </a:t>
            </a:r>
            <a:r>
              <a:rPr lang="cs-CZ" sz="2400" b="1" dirty="0" smtClean="0">
                <a:solidFill>
                  <a:srgbClr val="000000"/>
                </a:solidFill>
              </a:rPr>
              <a:t>si </a:t>
            </a:r>
            <a:r>
              <a:rPr lang="cs-CZ" sz="2400" b="1" dirty="0">
                <a:solidFill>
                  <a:srgbClr val="000000"/>
                </a:solidFill>
              </a:rPr>
              <a:t>připravte</a:t>
            </a:r>
            <a:r>
              <a:rPr lang="cs-CZ" sz="2400" dirty="0">
                <a:solidFill>
                  <a:srgbClr val="000000"/>
                </a:solidFill>
              </a:rPr>
              <a:t>:</a:t>
            </a:r>
          </a:p>
          <a:p>
            <a:pPr marL="342000" lvl="1" indent="-342000" algn="l" fontAlgn="auto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400" dirty="0">
                <a:solidFill>
                  <a:srgbClr val="000000"/>
                </a:solidFill>
              </a:rPr>
              <a:t>Sylaby předmětů studovaných v zahraničí</a:t>
            </a:r>
          </a:p>
          <a:p>
            <a:pPr marL="342000" lvl="1" indent="-342000" algn="l" fontAlgn="auto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400" dirty="0">
                <a:solidFill>
                  <a:srgbClr val="000000"/>
                </a:solidFill>
              </a:rPr>
              <a:t>Informace o podmínkách a rozsahu výuky</a:t>
            </a:r>
          </a:p>
          <a:p>
            <a:pPr marL="342000" lvl="1" indent="-342000" algn="l" fontAlgn="auto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400" dirty="0" smtClean="0">
                <a:solidFill>
                  <a:srgbClr val="000000"/>
                </a:solidFill>
              </a:rPr>
              <a:t>Uznání v </a:t>
            </a:r>
            <a:r>
              <a:rPr lang="cs-CZ" sz="2400" dirty="0">
                <a:solidFill>
                  <a:srgbClr val="000000"/>
                </a:solidFill>
              </a:rPr>
              <a:t>případě </a:t>
            </a:r>
            <a:r>
              <a:rPr lang="cs-CZ" sz="2400" dirty="0" smtClean="0">
                <a:solidFill>
                  <a:srgbClr val="000000"/>
                </a:solidFill>
              </a:rPr>
              <a:t>ekvivalentů potvrdí garant předmětu do </a:t>
            </a:r>
            <a:r>
              <a:rPr lang="cs-CZ" sz="2400" dirty="0" smtClean="0">
                <a:solidFill>
                  <a:srgbClr val="000000"/>
                </a:solidFill>
                <a:hlinkClick r:id="rId3" action="ppaction://hlinkfile"/>
              </a:rPr>
              <a:t>žádosti,</a:t>
            </a:r>
            <a:r>
              <a:rPr lang="cs-CZ" sz="2400" dirty="0" smtClean="0">
                <a:solidFill>
                  <a:srgbClr val="000000"/>
                </a:solidFill>
              </a:rPr>
              <a:t> pro </a:t>
            </a:r>
            <a:r>
              <a:rPr lang="cs-CZ" sz="2400" dirty="0">
                <a:solidFill>
                  <a:srgbClr val="000000"/>
                </a:solidFill>
              </a:rPr>
              <a:t>každý předmět </a:t>
            </a:r>
            <a:r>
              <a:rPr lang="cs-CZ" sz="2400" dirty="0" smtClean="0">
                <a:solidFill>
                  <a:srgbClr val="000000"/>
                </a:solidFill>
              </a:rPr>
              <a:t>jednotlivě. </a:t>
            </a:r>
            <a:endParaRPr lang="cs-CZ" sz="2400" dirty="0"/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7400" dirty="0"/>
          </a:p>
        </p:txBody>
      </p:sp>
      <p:pic>
        <p:nvPicPr>
          <p:cNvPr id="32774" name="Obrázek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0243" y="517358"/>
            <a:ext cx="11515060" cy="926431"/>
          </a:xfrm>
        </p:spPr>
        <p:txBody>
          <a:bodyPr>
            <a:normAutofit/>
          </a:bodyPr>
          <a:lstStyle/>
          <a:p>
            <a:r>
              <a:rPr lang="cs-CZ" altLang="cs-CZ" sz="4400" b="1" dirty="0">
                <a:solidFill>
                  <a:srgbClr val="ED1C29"/>
                </a:solidFill>
                <a:latin typeface="Calibri" pitchFamily="34" charset="0"/>
              </a:rPr>
              <a:t>Práce s on-line aplikací UK</a:t>
            </a:r>
            <a:endParaRPr lang="cs-CZ" altLang="cs-CZ" sz="44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643749" y="1576137"/>
            <a:ext cx="10990788" cy="4800599"/>
          </a:xfrm>
        </p:spPr>
        <p:txBody>
          <a:bodyPr rtlCol="0">
            <a:normAutofit fontScale="32500" lnSpcReduction="20000"/>
          </a:bodyPr>
          <a:lstStyle/>
          <a:p>
            <a:pPr marL="342900" lvl="4" indent="-342900" algn="l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8000" b="1" dirty="0">
                <a:solidFill>
                  <a:srgbClr val="000000"/>
                </a:solidFill>
              </a:rPr>
              <a:t>Vyplňte </a:t>
            </a:r>
            <a:r>
              <a:rPr lang="cs-CZ" sz="8000" b="1" dirty="0" smtClean="0">
                <a:solidFill>
                  <a:srgbClr val="000000"/>
                </a:solidFill>
              </a:rPr>
              <a:t>náležitosti </a:t>
            </a:r>
            <a:r>
              <a:rPr lang="cs-CZ" sz="8000" dirty="0" smtClean="0">
                <a:solidFill>
                  <a:srgbClr val="000000"/>
                </a:solidFill>
              </a:rPr>
              <a:t>přihlášky na </a:t>
            </a:r>
            <a:r>
              <a:rPr lang="cs-CZ" sz="8000" dirty="0">
                <a:solidFill>
                  <a:srgbClr val="000000"/>
                </a:solidFill>
                <a:hlinkClick r:id="rId3"/>
              </a:rPr>
              <a:t>https://is.cuni.cz/</a:t>
            </a:r>
            <a:r>
              <a:rPr lang="cs-CZ" sz="8000" dirty="0" err="1">
                <a:solidFill>
                  <a:srgbClr val="000000"/>
                </a:solidFill>
                <a:hlinkClick r:id="rId3"/>
              </a:rPr>
              <a:t>webapps</a:t>
            </a:r>
            <a:r>
              <a:rPr lang="cs-CZ" sz="8000" dirty="0" smtClean="0">
                <a:solidFill>
                  <a:srgbClr val="000000"/>
                </a:solidFill>
                <a:hlinkClick r:id="rId3"/>
              </a:rPr>
              <a:t>/</a:t>
            </a:r>
            <a:r>
              <a:rPr lang="cs-CZ" sz="8000" dirty="0" smtClean="0">
                <a:solidFill>
                  <a:srgbClr val="000000"/>
                </a:solidFill>
              </a:rPr>
              <a:t>. </a:t>
            </a:r>
            <a:endParaRPr lang="cs-CZ" sz="8000" dirty="0">
              <a:solidFill>
                <a:srgbClr val="000000"/>
              </a:solidFill>
            </a:endParaRPr>
          </a:p>
          <a:p>
            <a:pPr marL="342900" lvl="4" indent="-342900" algn="l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8000" b="1" dirty="0">
                <a:solidFill>
                  <a:srgbClr val="000000"/>
                </a:solidFill>
              </a:rPr>
              <a:t>E-mail a kontaktní e-mail </a:t>
            </a:r>
            <a:r>
              <a:rPr lang="cs-CZ" sz="8000" dirty="0">
                <a:solidFill>
                  <a:srgbClr val="000000"/>
                </a:solidFill>
              </a:rPr>
              <a:t>jsou </a:t>
            </a:r>
            <a:r>
              <a:rPr lang="cs-CZ" sz="8000" dirty="0" smtClean="0">
                <a:solidFill>
                  <a:srgbClr val="000000"/>
                </a:solidFill>
              </a:rPr>
              <a:t>dvě rozdílné adresy</a:t>
            </a:r>
            <a:r>
              <a:rPr lang="cs-CZ" sz="8000" dirty="0" smtClean="0"/>
              <a:t>, na které je </a:t>
            </a:r>
            <a:r>
              <a:rPr lang="cs-CZ" sz="8000" dirty="0">
                <a:solidFill>
                  <a:srgbClr val="000000"/>
                </a:solidFill>
              </a:rPr>
              <a:t>možné </a:t>
            </a:r>
            <a:r>
              <a:rPr lang="cs-CZ" sz="8000" dirty="0" smtClean="0">
                <a:solidFill>
                  <a:srgbClr val="000000"/>
                </a:solidFill>
              </a:rPr>
              <a:t>studentovi </a:t>
            </a:r>
            <a:r>
              <a:rPr lang="cs-CZ" sz="8000" dirty="0" smtClean="0"/>
              <a:t>zasílat požadavky</a:t>
            </a:r>
            <a:r>
              <a:rPr lang="cs-CZ" sz="8000" dirty="0"/>
              <a:t>.</a:t>
            </a:r>
          </a:p>
          <a:p>
            <a:pPr marL="342900" lvl="4" indent="-342900" algn="l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8000" b="1" dirty="0">
                <a:solidFill>
                  <a:srgbClr val="000000"/>
                </a:solidFill>
              </a:rPr>
              <a:t>Kontaktní </a:t>
            </a:r>
            <a:r>
              <a:rPr lang="cs-CZ" sz="8000" b="1" dirty="0" smtClean="0">
                <a:solidFill>
                  <a:srgbClr val="000000"/>
                </a:solidFill>
              </a:rPr>
              <a:t>osoba </a:t>
            </a:r>
            <a:r>
              <a:rPr lang="cs-CZ" sz="8000" dirty="0">
                <a:solidFill>
                  <a:srgbClr val="000000"/>
                </a:solidFill>
              </a:rPr>
              <a:t>pro případ </a:t>
            </a:r>
            <a:r>
              <a:rPr lang="cs-CZ" sz="8000" dirty="0" smtClean="0">
                <a:solidFill>
                  <a:srgbClr val="000000"/>
                </a:solidFill>
              </a:rPr>
              <a:t>potřeby - např. rodič, </a:t>
            </a:r>
            <a:r>
              <a:rPr lang="cs-CZ" sz="8000" dirty="0">
                <a:solidFill>
                  <a:srgbClr val="000000"/>
                </a:solidFill>
              </a:rPr>
              <a:t>kolega, </a:t>
            </a:r>
            <a:r>
              <a:rPr lang="cs-CZ" sz="8000" dirty="0" smtClean="0">
                <a:solidFill>
                  <a:srgbClr val="000000"/>
                </a:solidFill>
              </a:rPr>
              <a:t>partner. </a:t>
            </a:r>
            <a:endParaRPr lang="cs-CZ" sz="8000" dirty="0">
              <a:solidFill>
                <a:srgbClr val="000000"/>
              </a:solidFill>
            </a:endParaRPr>
          </a:p>
          <a:p>
            <a:pPr marL="342900" lvl="4" indent="-342900" algn="l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8000" dirty="0" smtClean="0">
                <a:solidFill>
                  <a:srgbClr val="000000"/>
                </a:solidFill>
              </a:rPr>
              <a:t>Doplňte </a:t>
            </a:r>
            <a:r>
              <a:rPr lang="cs-CZ" sz="8000" b="1" dirty="0" smtClean="0">
                <a:solidFill>
                  <a:srgbClr val="000000"/>
                </a:solidFill>
              </a:rPr>
              <a:t>studijní plán </a:t>
            </a:r>
            <a:r>
              <a:rPr lang="cs-CZ" sz="8000" dirty="0">
                <a:solidFill>
                  <a:srgbClr val="000000"/>
                </a:solidFill>
              </a:rPr>
              <a:t>(plán studia v zahraničí – tabulka A, seznam </a:t>
            </a:r>
            <a:r>
              <a:rPr lang="cs-CZ" sz="8000" dirty="0" smtClean="0">
                <a:solidFill>
                  <a:srgbClr val="000000"/>
                </a:solidFill>
              </a:rPr>
              <a:t>uznávaných </a:t>
            </a:r>
            <a:r>
              <a:rPr lang="cs-CZ" sz="8000" dirty="0">
                <a:solidFill>
                  <a:srgbClr val="000000"/>
                </a:solidFill>
              </a:rPr>
              <a:t>předmětů – tabulka B), nebo </a:t>
            </a:r>
            <a:r>
              <a:rPr lang="cs-CZ" sz="8000" b="1" dirty="0" smtClean="0">
                <a:solidFill>
                  <a:srgbClr val="000000"/>
                </a:solidFill>
              </a:rPr>
              <a:t>program praktické stáže</a:t>
            </a:r>
            <a:r>
              <a:rPr lang="cs-CZ" sz="8000" dirty="0" smtClean="0">
                <a:solidFill>
                  <a:srgbClr val="000000"/>
                </a:solidFill>
              </a:rPr>
              <a:t>.</a:t>
            </a:r>
            <a:endParaRPr lang="cs-CZ" sz="8000" dirty="0">
              <a:solidFill>
                <a:srgbClr val="000000"/>
              </a:solidFill>
            </a:endParaRPr>
          </a:p>
          <a:p>
            <a:pPr marL="342900" lvl="4" indent="-342900" algn="l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8000" dirty="0">
                <a:solidFill>
                  <a:srgbClr val="000000"/>
                </a:solidFill>
              </a:rPr>
              <a:t>Vyplňte odkaz, na kterém jste </a:t>
            </a:r>
            <a:r>
              <a:rPr lang="cs-CZ" sz="8000" dirty="0" smtClean="0">
                <a:solidFill>
                  <a:srgbClr val="000000"/>
                </a:solidFill>
              </a:rPr>
              <a:t>našel/a </a:t>
            </a:r>
            <a:r>
              <a:rPr lang="cs-CZ" sz="8000" dirty="0">
                <a:solidFill>
                  <a:srgbClr val="000000"/>
                </a:solidFill>
              </a:rPr>
              <a:t>nabídku </a:t>
            </a:r>
            <a:r>
              <a:rPr lang="cs-CZ" sz="8000" dirty="0" smtClean="0">
                <a:solidFill>
                  <a:srgbClr val="000000"/>
                </a:solidFill>
              </a:rPr>
              <a:t>studia od zahraniční </a:t>
            </a:r>
            <a:r>
              <a:rPr lang="cs-CZ" sz="8000" dirty="0">
                <a:solidFill>
                  <a:srgbClr val="000000"/>
                </a:solidFill>
              </a:rPr>
              <a:t>instituce</a:t>
            </a:r>
            <a:r>
              <a:rPr lang="cs-CZ" sz="8000" dirty="0" smtClean="0">
                <a:solidFill>
                  <a:srgbClr val="000000"/>
                </a:solidFill>
              </a:rPr>
              <a:t>. </a:t>
            </a:r>
            <a:endParaRPr lang="cs-CZ" sz="8000" dirty="0">
              <a:solidFill>
                <a:srgbClr val="000000"/>
              </a:solidFill>
            </a:endParaRPr>
          </a:p>
          <a:p>
            <a:pPr marL="342900" lvl="4" indent="-342900" algn="l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8000" b="1" dirty="0">
                <a:solidFill>
                  <a:srgbClr val="000000"/>
                </a:solidFill>
              </a:rPr>
              <a:t>Fakultním </a:t>
            </a:r>
            <a:r>
              <a:rPr lang="cs-CZ" sz="8000" b="1" dirty="0" smtClean="0">
                <a:solidFill>
                  <a:srgbClr val="000000"/>
                </a:solidFill>
              </a:rPr>
              <a:t>programu Erasmus+ koordinátorem</a:t>
            </a:r>
            <a:r>
              <a:rPr lang="cs-CZ" sz="8000" dirty="0" smtClean="0">
                <a:solidFill>
                  <a:srgbClr val="000000"/>
                </a:solidFill>
              </a:rPr>
              <a:t> </a:t>
            </a:r>
            <a:r>
              <a:rPr lang="cs-CZ" sz="8000" dirty="0">
                <a:solidFill>
                  <a:srgbClr val="000000"/>
                </a:solidFill>
              </a:rPr>
              <a:t>je MUDr. Rudolf Černý, CSc.</a:t>
            </a:r>
          </a:p>
          <a:p>
            <a:pPr marL="36000" lvl="5" indent="-126000" algn="l">
              <a:spcBef>
                <a:spcPts val="200"/>
              </a:spcBef>
              <a:defRPr/>
            </a:pPr>
            <a:endParaRPr lang="cs-CZ" sz="2400" dirty="0" smtClean="0"/>
          </a:p>
          <a:p>
            <a:pPr marL="36000" lvl="5" indent="-126000" algn="l">
              <a:spcBef>
                <a:spcPts val="200"/>
              </a:spcBef>
              <a:defRPr/>
            </a:pPr>
            <a:endParaRPr lang="cs-CZ" sz="2400" dirty="0"/>
          </a:p>
          <a:p>
            <a:pPr marL="36000" lvl="5" indent="-126000" algn="l">
              <a:spcBef>
                <a:spcPts val="200"/>
              </a:spcBef>
              <a:defRPr/>
            </a:pPr>
            <a:endParaRPr lang="cs-CZ" sz="2400" dirty="0"/>
          </a:p>
          <a:p>
            <a:pPr marL="1800000"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335820"/>
            <a:ext cx="10515600" cy="1121134"/>
          </a:xfrm>
        </p:spPr>
        <p:txBody>
          <a:bodyPr/>
          <a:lstStyle/>
          <a:p>
            <a:pPr algn="ctr"/>
            <a:r>
              <a:rPr lang="cs-CZ" dirty="0" smtClean="0"/>
              <a:t>  </a:t>
            </a:r>
            <a:r>
              <a:rPr lang="cs-CZ" b="1" dirty="0" smtClean="0">
                <a:solidFill>
                  <a:srgbClr val="FF0000"/>
                </a:solidFill>
                <a:latin typeface="+mn-lt"/>
              </a:rPr>
              <a:t>Minimální počet uznaných kreditů</a:t>
            </a:r>
            <a:endParaRPr lang="cs-CZ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52939" y="2814761"/>
            <a:ext cx="9684690" cy="3362201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Student </a:t>
            </a:r>
            <a:r>
              <a:rPr lang="cs-CZ" sz="2400" b="1" dirty="0"/>
              <a:t>na studijním pobytu</a:t>
            </a:r>
            <a:r>
              <a:rPr lang="cs-CZ" sz="2400" dirty="0"/>
              <a:t> musí </a:t>
            </a:r>
            <a:r>
              <a:rPr lang="cs-CZ" sz="2400" dirty="0" smtClean="0"/>
              <a:t>získat </a:t>
            </a:r>
            <a:r>
              <a:rPr lang="cs-CZ" sz="2400" dirty="0"/>
              <a:t>takový počet kreditů, aby </a:t>
            </a:r>
            <a:r>
              <a:rPr lang="cs-CZ" sz="2400" dirty="0" smtClean="0"/>
              <a:t>mu po návratu za studium v zahraničí bylo zapsáno</a:t>
            </a:r>
            <a:r>
              <a:rPr lang="cs-CZ" sz="2400" b="1" dirty="0" smtClean="0"/>
              <a:t> </a:t>
            </a:r>
            <a:r>
              <a:rPr lang="cs-CZ" sz="2400" b="1" dirty="0"/>
              <a:t>nejméně 15</a:t>
            </a:r>
            <a:r>
              <a:rPr lang="cs-CZ" sz="2400" dirty="0"/>
              <a:t> </a:t>
            </a:r>
            <a:r>
              <a:rPr lang="cs-CZ" sz="2400" dirty="0" smtClean="0"/>
              <a:t>ECTS u magisterského studia, </a:t>
            </a:r>
            <a:r>
              <a:rPr lang="cs-CZ" sz="2400" b="1" dirty="0" smtClean="0"/>
              <a:t>nejméně </a:t>
            </a:r>
            <a:r>
              <a:rPr lang="cs-CZ" sz="2400" b="1" dirty="0"/>
              <a:t>20 </a:t>
            </a:r>
            <a:r>
              <a:rPr lang="cs-CZ" sz="2400" b="1" dirty="0" smtClean="0"/>
              <a:t>kreditů </a:t>
            </a:r>
            <a:r>
              <a:rPr lang="cs-CZ" sz="2400" dirty="0" smtClean="0"/>
              <a:t>v případě bakalářského studia do SIS.</a:t>
            </a:r>
            <a:endParaRPr lang="cs-CZ" sz="2400" dirty="0"/>
          </a:p>
          <a:p>
            <a:pPr>
              <a:buFont typeface="Courier New" panose="02070309020205020404" pitchFamily="49" charset="0"/>
              <a:buChar char="o"/>
            </a:pPr>
            <a:endParaRPr lang="cs-CZ" sz="2400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/>
              <a:t>Za </a:t>
            </a:r>
            <a:r>
              <a:rPr lang="cs-CZ" sz="2400" b="1" dirty="0"/>
              <a:t>volitelný předmět </a:t>
            </a:r>
            <a:r>
              <a:rPr lang="cs-CZ" sz="2400" dirty="0"/>
              <a:t>splněný v zahraničí můžete dostat maximálně </a:t>
            </a:r>
            <a:r>
              <a:rPr lang="cs-CZ" sz="2400" b="1" dirty="0"/>
              <a:t>3 kredity</a:t>
            </a:r>
            <a:r>
              <a:rPr lang="cs-CZ" sz="2400" dirty="0"/>
              <a:t>. </a:t>
            </a:r>
            <a:r>
              <a:rPr lang="cs-CZ" sz="2400" dirty="0" smtClean="0"/>
              <a:t>Je možné žádat o uznání až 4 volitelných předmětů, každý za 3 kredity.</a:t>
            </a:r>
            <a:endParaRPr lang="cs-CZ" sz="2400" dirty="0"/>
          </a:p>
          <a:p>
            <a:pPr>
              <a:buFont typeface="Courier New" panose="02070309020205020404" pitchFamily="49" charset="0"/>
              <a:buChar char="o"/>
            </a:pPr>
            <a:endParaRPr lang="cs-CZ" sz="2400" dirty="0"/>
          </a:p>
        </p:txBody>
      </p:sp>
      <p:pic>
        <p:nvPicPr>
          <p:cNvPr id="4" name="Obrázek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592474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9608" y="1265274"/>
            <a:ext cx="11515061" cy="1141042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400" b="1" dirty="0" smtClean="0">
                <a:solidFill>
                  <a:srgbClr val="ED1C29"/>
                </a:solidFill>
                <a:latin typeface="+mn-lt"/>
              </a:rPr>
              <a:t>Vybavení  dokumentů</a:t>
            </a:r>
            <a:endParaRPr lang="cs-CZ" altLang="cs-CZ" sz="4400" b="1" strike="sngStrike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1258277" y="2794000"/>
            <a:ext cx="9355015" cy="2819400"/>
          </a:xfrm>
        </p:spPr>
        <p:txBody>
          <a:bodyPr>
            <a:normAutofit/>
          </a:bodyPr>
          <a:lstStyle/>
          <a:p>
            <a:pPr marL="342900" indent="-342900" algn="l">
              <a:lnSpc>
                <a:spcPct val="100000"/>
              </a:lnSpc>
              <a:buFont typeface="Courier New" pitchFamily="49" charset="0"/>
              <a:buChar char="o"/>
            </a:pPr>
            <a:r>
              <a:rPr lang="cs-CZ" dirty="0" smtClean="0"/>
              <a:t>Vyplňte a podepište </a:t>
            </a:r>
            <a:r>
              <a:rPr lang="cs-CZ" b="1" dirty="0" err="1" smtClean="0"/>
              <a:t>Learning</a:t>
            </a:r>
            <a:r>
              <a:rPr lang="cs-CZ" b="1" dirty="0" smtClean="0"/>
              <a:t> </a:t>
            </a:r>
            <a:r>
              <a:rPr lang="cs-CZ" b="1" dirty="0" err="1"/>
              <a:t>A</a:t>
            </a:r>
            <a:r>
              <a:rPr lang="cs-CZ" b="1" dirty="0" err="1" smtClean="0"/>
              <a:t>greement</a:t>
            </a:r>
            <a:r>
              <a:rPr lang="cs-CZ" b="1" dirty="0" smtClean="0"/>
              <a:t> (LA).</a:t>
            </a:r>
          </a:p>
          <a:p>
            <a:pPr marL="342900" indent="-342900" algn="l">
              <a:lnSpc>
                <a:spcPct val="100000"/>
              </a:lnSpc>
              <a:buFont typeface="Courier New" pitchFamily="49" charset="0"/>
              <a:buChar char="o"/>
            </a:pPr>
            <a:r>
              <a:rPr lang="cs-CZ" dirty="0" smtClean="0">
                <a:solidFill>
                  <a:srgbClr val="000000"/>
                </a:solidFill>
              </a:rPr>
              <a:t>Formou </a:t>
            </a:r>
            <a:r>
              <a:rPr lang="cs-CZ" dirty="0" smtClean="0">
                <a:solidFill>
                  <a:srgbClr val="000000"/>
                </a:solidFill>
                <a:hlinkClick r:id="rId3" action="ppaction://hlinkfile"/>
              </a:rPr>
              <a:t>žádosti</a:t>
            </a:r>
            <a:r>
              <a:rPr lang="cs-CZ" dirty="0" smtClean="0">
                <a:solidFill>
                  <a:srgbClr val="000000"/>
                </a:solidFill>
              </a:rPr>
              <a:t> dojednejte </a:t>
            </a:r>
            <a:r>
              <a:rPr lang="cs-CZ" b="1" dirty="0" smtClean="0">
                <a:solidFill>
                  <a:srgbClr val="000000"/>
                </a:solidFill>
              </a:rPr>
              <a:t>uzná</a:t>
            </a:r>
            <a:r>
              <a:rPr lang="cs-CZ" b="1" dirty="0" smtClean="0"/>
              <a:t>ní</a:t>
            </a:r>
            <a:r>
              <a:rPr lang="cs-CZ" dirty="0" smtClean="0"/>
              <a:t> studia / stáže v zahraničí. </a:t>
            </a:r>
            <a:endParaRPr lang="cs-CZ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00000"/>
              </a:lnSpc>
              <a:buFont typeface="Courier New" pitchFamily="49" charset="0"/>
              <a:buChar char="o"/>
            </a:pPr>
            <a:r>
              <a:rPr lang="cs-CZ" dirty="0" smtClean="0">
                <a:solidFill>
                  <a:srgbClr val="000000"/>
                </a:solidFill>
              </a:rPr>
              <a:t>Podepsaný LA a kopie žádostí </a:t>
            </a:r>
            <a:r>
              <a:rPr lang="cs-CZ" b="1" dirty="0" smtClean="0"/>
              <a:t>předejte referentce</a:t>
            </a:r>
            <a:r>
              <a:rPr lang="cs-CZ" dirty="0" smtClean="0"/>
              <a:t>, </a:t>
            </a:r>
            <a:r>
              <a:rPr lang="cs-CZ" dirty="0"/>
              <a:t>která zajistí podpis </a:t>
            </a:r>
            <a:r>
              <a:rPr lang="cs-CZ" dirty="0" smtClean="0"/>
              <a:t>fakultního Erasmus+ koordinátora.</a:t>
            </a:r>
            <a:endParaRPr lang="cs-CZ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00000"/>
              </a:lnSpc>
              <a:buFont typeface="Courier New" pitchFamily="49" charset="0"/>
              <a:buChar char="o"/>
            </a:pPr>
            <a:r>
              <a:rPr lang="cs-CZ" dirty="0" smtClean="0">
                <a:solidFill>
                  <a:srgbClr val="000000"/>
                </a:solidFill>
              </a:rPr>
              <a:t>Potvrzený LA, případně další požadované dokumenty, </a:t>
            </a:r>
            <a:r>
              <a:rPr lang="cs-CZ" b="1" dirty="0">
                <a:solidFill>
                  <a:srgbClr val="000000"/>
                </a:solidFill>
              </a:rPr>
              <a:t>odešlete do zahraničí </a:t>
            </a:r>
            <a:r>
              <a:rPr lang="cs-CZ" dirty="0" smtClean="0">
                <a:solidFill>
                  <a:srgbClr val="000000"/>
                </a:solidFill>
              </a:rPr>
              <a:t>e-mailem.  O</a:t>
            </a:r>
            <a:r>
              <a:rPr lang="cs-CZ" dirty="0" smtClean="0"/>
              <a:t>deslání oznamte referentce. </a:t>
            </a:r>
            <a:endParaRPr lang="cs-CZ" strike="sngStrike" dirty="0">
              <a:solidFill>
                <a:srgbClr val="00B050"/>
              </a:solidFill>
            </a:endParaRPr>
          </a:p>
        </p:txBody>
      </p:sp>
      <p:pic>
        <p:nvPicPr>
          <p:cNvPr id="36870" name="Obrázek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1786" y="360659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9609" y="1257299"/>
            <a:ext cx="11546958" cy="98742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>Potvrzení pobytu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976923" y="2244725"/>
            <a:ext cx="8659446" cy="3296383"/>
          </a:xfrm>
        </p:spPr>
        <p:txBody>
          <a:bodyPr rtlCol="0">
            <a:normAutofit/>
          </a:bodyPr>
          <a:lstStyle/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dirty="0"/>
          </a:p>
          <a:p>
            <a:pPr marL="342900" indent="-342900" algn="l" fontAlgn="auto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/>
              <a:t>Jakmile </a:t>
            </a:r>
            <a:r>
              <a:rPr lang="cs-CZ" b="1" dirty="0" smtClean="0"/>
              <a:t>zahraniční instituce přijetí potvrdí</a:t>
            </a:r>
            <a:r>
              <a:rPr lang="cs-CZ" dirty="0" smtClean="0"/>
              <a:t>, vrátí podepsaný LA</a:t>
            </a:r>
            <a:r>
              <a:rPr lang="cs-CZ" dirty="0" smtClean="0">
                <a:solidFill>
                  <a:srgbClr val="000000"/>
                </a:solidFill>
              </a:rPr>
              <a:t>, </a:t>
            </a:r>
            <a:r>
              <a:rPr lang="cs-CZ" dirty="0" smtClean="0"/>
              <a:t>předáte </a:t>
            </a:r>
            <a:r>
              <a:rPr lang="cs-CZ" dirty="0"/>
              <a:t>referentce. Přijde-li potvrzení na fakultu, obdržíte kopii</a:t>
            </a:r>
            <a:r>
              <a:rPr lang="cs-CZ" dirty="0" smtClean="0"/>
              <a:t>.</a:t>
            </a:r>
          </a:p>
          <a:p>
            <a:pPr algn="l" fontAlgn="auto">
              <a:lnSpc>
                <a:spcPct val="100000"/>
              </a:lnSpc>
              <a:spcAft>
                <a:spcPts val="0"/>
              </a:spcAft>
              <a:defRPr/>
            </a:pPr>
            <a:endParaRPr lang="cs-CZ" dirty="0">
              <a:solidFill>
                <a:srgbClr val="00B050"/>
              </a:solidFill>
            </a:endParaRPr>
          </a:p>
          <a:p>
            <a:pPr marL="342900" lvl="4" indent="-342900" algn="l" fontAlgn="auto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400" dirty="0" smtClean="0">
                <a:solidFill>
                  <a:srgbClr val="000000"/>
                </a:solidFill>
              </a:rPr>
              <a:t>V </a:t>
            </a:r>
            <a:r>
              <a:rPr lang="cs-CZ" sz="2400" dirty="0">
                <a:solidFill>
                  <a:srgbClr val="000000"/>
                </a:solidFill>
              </a:rPr>
              <a:t>případě </a:t>
            </a:r>
            <a:r>
              <a:rPr lang="cs-CZ" sz="2400" dirty="0" smtClean="0">
                <a:solidFill>
                  <a:srgbClr val="000000"/>
                </a:solidFill>
              </a:rPr>
              <a:t>doručení e-mailem je nutné podepsaný LA</a:t>
            </a:r>
            <a:r>
              <a:rPr lang="cs-CZ" sz="2400" dirty="0" smtClean="0"/>
              <a:t> přeposlat jako </a:t>
            </a:r>
            <a:r>
              <a:rPr lang="cs-CZ" sz="2400" dirty="0" smtClean="0">
                <a:solidFill>
                  <a:srgbClr val="000000"/>
                </a:solidFill>
              </a:rPr>
              <a:t>samostatnou přílohu, včetně průvodního dopisu.</a:t>
            </a:r>
            <a:endParaRPr lang="cs-CZ" sz="2400" strike="sngStrike" dirty="0">
              <a:solidFill>
                <a:srgbClr val="000000"/>
              </a:solidFill>
            </a:endParaRPr>
          </a:p>
          <a:p>
            <a:pPr marL="685800" indent="-685800" algn="l" fontAlgn="auto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sz="5100" dirty="0">
              <a:solidFill>
                <a:srgbClr val="00B050"/>
              </a:solidFill>
            </a:endParaRPr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  <p:pic>
        <p:nvPicPr>
          <p:cNvPr id="38918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7712" y="1371599"/>
            <a:ext cx="11111023" cy="1106905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b="1" dirty="0">
                <a:solidFill>
                  <a:srgbClr val="ED1C29"/>
                </a:solidFill>
                <a:latin typeface="+mn-lt"/>
              </a:rPr>
              <a:t>Zapsání eurového účtu</a:t>
            </a:r>
            <a:endParaRPr lang="cs-CZ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0088" y="2343150"/>
            <a:ext cx="10337800" cy="3797300"/>
          </a:xfrm>
        </p:spPr>
        <p:txBody>
          <a:bodyPr rtlCol="0">
            <a:normAutofit/>
          </a:bodyPr>
          <a:lstStyle/>
          <a:p>
            <a:pPr marL="2286000" lvl="4" indent="-457200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sz="2400" dirty="0">
              <a:solidFill>
                <a:srgbClr val="00B050"/>
              </a:solidFill>
            </a:endParaRPr>
          </a:p>
          <a:p>
            <a:pPr marL="342000" lvl="4" indent="-342000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400" dirty="0"/>
              <a:t>Jakmile obdržíte potvrzení o přijetí, </a:t>
            </a:r>
            <a:r>
              <a:rPr lang="cs-CZ" sz="2400" b="1" dirty="0" smtClean="0"/>
              <a:t>zapíšete </a:t>
            </a:r>
            <a:r>
              <a:rPr lang="cs-CZ" sz="2400" b="1" dirty="0"/>
              <a:t>číslo </a:t>
            </a:r>
            <a:r>
              <a:rPr lang="cs-CZ" sz="2400" b="1" dirty="0">
                <a:solidFill>
                  <a:srgbClr val="000000"/>
                </a:solidFill>
              </a:rPr>
              <a:t>eurového </a:t>
            </a:r>
            <a:r>
              <a:rPr lang="cs-CZ" sz="2400" b="1" dirty="0"/>
              <a:t>účtu </a:t>
            </a:r>
            <a:r>
              <a:rPr lang="cs-CZ" sz="2400" dirty="0"/>
              <a:t>vedeného u banky působící v ČR do on-line aplikace UK</a:t>
            </a:r>
            <a:r>
              <a:rPr lang="cs-CZ" sz="2400" dirty="0" smtClean="0"/>
              <a:t>.</a:t>
            </a:r>
          </a:p>
          <a:p>
            <a:pPr marL="342000" lvl="4" indent="-342000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sz="2400" dirty="0"/>
          </a:p>
          <a:p>
            <a:pPr marL="342000" lvl="4" indent="-342000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400" dirty="0"/>
              <a:t>Pokud si takový účet </a:t>
            </a:r>
            <a:r>
              <a:rPr lang="cs-CZ" sz="2400" b="1" dirty="0"/>
              <a:t>zakládáte nově</a:t>
            </a:r>
            <a:r>
              <a:rPr lang="cs-CZ" sz="2400" dirty="0"/>
              <a:t>, je výhodné jej založit u Komerční banky,  kam se dostavíte s doklady potvrzujícími </a:t>
            </a:r>
            <a:r>
              <a:rPr lang="cs-CZ" sz="2400" dirty="0" smtClean="0"/>
              <a:t>pobyt v zahraničí. </a:t>
            </a:r>
            <a:endParaRPr lang="cs-CZ" sz="2400" dirty="0"/>
          </a:p>
          <a:p>
            <a:pPr fontAlgn="auto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</p:txBody>
      </p:sp>
      <p:pic>
        <p:nvPicPr>
          <p:cNvPr id="40963" name="Obrázek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19847" y="414215"/>
            <a:ext cx="11493795" cy="96129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400" b="1" dirty="0" smtClean="0">
                <a:solidFill>
                  <a:srgbClr val="ED1C29"/>
                </a:solidFill>
                <a:latin typeface="+mn-lt"/>
              </a:rPr>
              <a:t>Rozhodnutí</a:t>
            </a:r>
            <a:endParaRPr lang="cs-CZ" altLang="cs-CZ" sz="4400" b="1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841597" y="1539631"/>
            <a:ext cx="10804525" cy="5478584"/>
          </a:xfrm>
        </p:spPr>
        <p:txBody>
          <a:bodyPr>
            <a:normAutofit fontScale="25000" lnSpcReduction="20000"/>
          </a:bodyPr>
          <a:lstStyle/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r>
              <a:rPr lang="cs-CZ" sz="8000" dirty="0" smtClean="0">
                <a:solidFill>
                  <a:srgbClr val="000000"/>
                </a:solidFill>
              </a:rPr>
              <a:t>Jedná se o dokument, na základě kterého vám bude vyplacena finanční podpora formou </a:t>
            </a:r>
            <a:r>
              <a:rPr lang="cs-CZ" sz="8000" b="1" dirty="0" smtClean="0">
                <a:solidFill>
                  <a:srgbClr val="000000"/>
                </a:solidFill>
              </a:rPr>
              <a:t>účelového stipendia</a:t>
            </a:r>
            <a:r>
              <a:rPr lang="cs-CZ" sz="8000" dirty="0" smtClean="0">
                <a:solidFill>
                  <a:srgbClr val="000000"/>
                </a:solidFill>
              </a:rPr>
              <a:t>. (příspěvek na pokrytí nákladů na cestu a pobyt během studia / stáže v zahraničí ) Student po ukončení pobytu stipendium nevyúčtovává, ale </a:t>
            </a:r>
            <a:r>
              <a:rPr lang="cs-CZ" sz="8000" b="1" dirty="0" smtClean="0">
                <a:solidFill>
                  <a:srgbClr val="000000"/>
                </a:solidFill>
              </a:rPr>
              <a:t>prokazuje potvrzením skutečné doby pobytu</a:t>
            </a:r>
            <a:r>
              <a:rPr lang="cs-CZ" sz="8000" dirty="0" smtClean="0">
                <a:solidFill>
                  <a:srgbClr val="000000"/>
                </a:solidFill>
              </a:rPr>
              <a:t>, vystaveném na konci pobytu zahraniční univerzitou / institucí. </a:t>
            </a:r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endParaRPr lang="cs-CZ" sz="8000" dirty="0" smtClean="0">
              <a:solidFill>
                <a:srgbClr val="000000"/>
              </a:solidFill>
            </a:endParaRPr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r>
              <a:rPr lang="cs-CZ" sz="8000" dirty="0" smtClean="0">
                <a:solidFill>
                  <a:srgbClr val="000000"/>
                </a:solidFill>
              </a:rPr>
              <a:t>Rozhodnutí </a:t>
            </a:r>
            <a:r>
              <a:rPr lang="cs-CZ" sz="8000" b="1" dirty="0" smtClean="0">
                <a:solidFill>
                  <a:srgbClr val="000000"/>
                </a:solidFill>
              </a:rPr>
              <a:t>připraví referentka</a:t>
            </a:r>
            <a:r>
              <a:rPr lang="cs-CZ" sz="8000" dirty="0" smtClean="0">
                <a:solidFill>
                  <a:srgbClr val="000000"/>
                </a:solidFill>
              </a:rPr>
              <a:t>, jakmile obdrží potvrzení o přijetí. Podepíše děkan 2.LF. Student obdrží kopii.</a:t>
            </a:r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endParaRPr lang="cs-CZ" sz="8000" dirty="0" smtClean="0">
              <a:solidFill>
                <a:srgbClr val="000000"/>
              </a:solidFill>
            </a:endParaRPr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r>
              <a:rPr lang="cs-CZ" sz="8000" dirty="0" smtClean="0">
                <a:solidFill>
                  <a:srgbClr val="000000"/>
                </a:solidFill>
              </a:rPr>
              <a:t>Student je povinen včas</a:t>
            </a:r>
            <a:r>
              <a:rPr lang="cs-CZ" sz="8000" b="1" dirty="0" smtClean="0">
                <a:solidFill>
                  <a:srgbClr val="000000"/>
                </a:solidFill>
              </a:rPr>
              <a:t> zaregistrovat svůj pobyt </a:t>
            </a:r>
            <a:r>
              <a:rPr lang="cs-CZ" sz="8000" dirty="0" smtClean="0">
                <a:solidFill>
                  <a:srgbClr val="000000"/>
                </a:solidFill>
              </a:rPr>
              <a:t>v zahraničí </a:t>
            </a:r>
            <a:r>
              <a:rPr lang="cs-CZ" sz="8000" b="1" dirty="0" smtClean="0">
                <a:solidFill>
                  <a:srgbClr val="000000"/>
                </a:solidFill>
              </a:rPr>
              <a:t>do SIS.</a:t>
            </a:r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endParaRPr lang="cs-CZ" sz="8000" b="1" dirty="0" smtClean="0">
              <a:solidFill>
                <a:srgbClr val="000000"/>
              </a:solidFill>
            </a:endParaRPr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r>
              <a:rPr lang="cs-CZ" sz="8000" dirty="0" smtClean="0">
                <a:solidFill>
                  <a:srgbClr val="000000"/>
                </a:solidFill>
              </a:rPr>
              <a:t>Evropská kancelář </a:t>
            </a:r>
            <a:r>
              <a:rPr lang="cs-CZ" sz="8000" dirty="0" smtClean="0"/>
              <a:t>připraví </a:t>
            </a:r>
            <a:r>
              <a:rPr lang="cs-CZ" sz="8000" b="1" dirty="0" smtClean="0"/>
              <a:t>Ú</a:t>
            </a:r>
            <a:r>
              <a:rPr lang="cs-CZ" sz="8000" b="1" dirty="0" smtClean="0">
                <a:solidFill>
                  <a:srgbClr val="000000"/>
                </a:solidFill>
              </a:rPr>
              <a:t>častnickou</a:t>
            </a:r>
            <a:r>
              <a:rPr lang="cs-CZ" sz="8000" b="1" dirty="0" smtClean="0">
                <a:solidFill>
                  <a:srgbClr val="00B050"/>
                </a:solidFill>
              </a:rPr>
              <a:t> </a:t>
            </a:r>
            <a:r>
              <a:rPr lang="cs-CZ" sz="8000" b="1" dirty="0" smtClean="0">
                <a:solidFill>
                  <a:srgbClr val="000000"/>
                </a:solidFill>
              </a:rPr>
              <a:t>smlouvu</a:t>
            </a:r>
            <a:r>
              <a:rPr lang="cs-CZ" sz="8000" dirty="0" smtClean="0">
                <a:solidFill>
                  <a:srgbClr val="000000"/>
                </a:solidFill>
              </a:rPr>
              <a:t>.</a:t>
            </a:r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endParaRPr lang="cs-CZ" sz="8000" dirty="0" smtClean="0">
              <a:solidFill>
                <a:srgbClr val="000000"/>
              </a:solidFill>
            </a:endParaRPr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r>
              <a:rPr lang="cs-CZ" sz="8000" dirty="0" smtClean="0">
                <a:solidFill>
                  <a:srgbClr val="000000"/>
                </a:solidFill>
              </a:rPr>
              <a:t>Na vyzvání EK se student </a:t>
            </a:r>
            <a:r>
              <a:rPr lang="cs-CZ" sz="8000" dirty="0" smtClean="0"/>
              <a:t>dostaví Ú</a:t>
            </a:r>
            <a:r>
              <a:rPr lang="cs-CZ" sz="8000" dirty="0" smtClean="0">
                <a:solidFill>
                  <a:srgbClr val="000000"/>
                </a:solidFill>
              </a:rPr>
              <a:t>častnickou smlouvu </a:t>
            </a:r>
            <a:r>
              <a:rPr lang="cs-CZ" sz="8000" b="1" dirty="0" smtClean="0">
                <a:solidFill>
                  <a:srgbClr val="000000"/>
                </a:solidFill>
              </a:rPr>
              <a:t>podepsat</a:t>
            </a:r>
            <a:r>
              <a:rPr lang="cs-CZ" sz="8000" dirty="0" smtClean="0">
                <a:solidFill>
                  <a:srgbClr val="000000"/>
                </a:solidFill>
              </a:rPr>
              <a:t> (nebo podepíše jím zmocněná osoba). Poté jsou finance poukázány na uvedený účet. </a:t>
            </a:r>
          </a:p>
          <a:p>
            <a:pPr marL="0" lvl="4" algn="l">
              <a:spcBef>
                <a:spcPts val="0"/>
              </a:spcBef>
            </a:pPr>
            <a:r>
              <a:rPr lang="cs-CZ" sz="6000" dirty="0" smtClean="0"/>
              <a:t>_________________________________</a:t>
            </a:r>
            <a:endParaRPr lang="cs-CZ" sz="6000" dirty="0"/>
          </a:p>
          <a:p>
            <a:pPr marL="0" lvl="4" algn="l">
              <a:spcBef>
                <a:spcPts val="1000"/>
              </a:spcBef>
            </a:pPr>
            <a:r>
              <a:rPr lang="cs-CZ" sz="5600" dirty="0" smtClean="0">
                <a:solidFill>
                  <a:srgbClr val="000000"/>
                </a:solidFill>
              </a:rPr>
              <a:t>Výše finanční podpory (stipendia) se může lišit v závislosti na rozdílech v životních nákladech mezi vaší a hostitelskou zemí, na počtu studentů, kteří o grant žádají, vzdálenosti mezi danými zeměmi a dostupnosti jiných grantů.</a:t>
            </a:r>
          </a:p>
          <a:p>
            <a:pPr marL="0" lvl="4" algn="l">
              <a:spcBef>
                <a:spcPts val="1000"/>
              </a:spcBef>
            </a:pPr>
            <a:r>
              <a:rPr lang="cs-CZ" sz="5600" dirty="0" smtClean="0">
                <a:solidFill>
                  <a:srgbClr val="000000"/>
                </a:solidFill>
              </a:rPr>
              <a:t>Student si může požádat o </a:t>
            </a:r>
            <a:r>
              <a:rPr lang="cs-CZ" sz="5600" b="1" dirty="0" smtClean="0">
                <a:solidFill>
                  <a:srgbClr val="000000"/>
                </a:solidFill>
              </a:rPr>
              <a:t>sociální stipendium, </a:t>
            </a:r>
            <a:r>
              <a:rPr lang="cs-CZ" sz="5600" dirty="0" smtClean="0">
                <a:solidFill>
                  <a:srgbClr val="000000"/>
                </a:solidFill>
              </a:rPr>
              <a:t>pokud pobírá přídavek na dítě nebo sociální stipendium. Více na </a:t>
            </a:r>
            <a:r>
              <a:rPr lang="cs-CZ" sz="5600" u="sng" dirty="0" smtClean="0">
                <a:solidFill>
                  <a:srgbClr val="000000"/>
                </a:solidFill>
                <a:hlinkClick r:id="rId3"/>
              </a:rPr>
              <a:t>https://cuni.cz/UK-2619.html</a:t>
            </a:r>
            <a:r>
              <a:rPr lang="cs-CZ" sz="5600" u="sng" dirty="0" smtClean="0">
                <a:solidFill>
                  <a:srgbClr val="000000"/>
                </a:solidFill>
              </a:rPr>
              <a:t>.</a:t>
            </a:r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endParaRPr lang="cs-CZ" sz="56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0241" y="1283956"/>
            <a:ext cx="11536326" cy="714966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400" dirty="0"/>
              <a:t/>
            </a:r>
            <a:br>
              <a:rPr lang="cs-CZ" sz="4400" dirty="0"/>
            </a:br>
            <a:r>
              <a:rPr lang="cs-CZ" sz="4900" b="1" dirty="0">
                <a:solidFill>
                  <a:srgbClr val="ED1C29"/>
                </a:solidFill>
                <a:latin typeface="+mn-lt"/>
              </a:rPr>
              <a:t>On-line jazykový </a:t>
            </a:r>
            <a:r>
              <a:rPr lang="cs-CZ" sz="4900" b="1" dirty="0" smtClean="0">
                <a:solidFill>
                  <a:srgbClr val="ED1C29"/>
                </a:solidFill>
                <a:latin typeface="+mn-lt"/>
              </a:rPr>
              <a:t>test</a:t>
            </a:r>
            <a:endParaRPr lang="cs-CZ" altLang="cs-CZ" sz="4900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698500" y="2264735"/>
            <a:ext cx="10771188" cy="4072565"/>
          </a:xfrm>
        </p:spPr>
        <p:txBody>
          <a:bodyPr>
            <a:normAutofit lnSpcReduction="10000"/>
          </a:bodyPr>
          <a:lstStyle/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r>
              <a:rPr lang="cs-CZ" sz="2400" dirty="0" smtClean="0"/>
              <a:t>Od Evropské kanceláře UK obdržíte </a:t>
            </a:r>
            <a:r>
              <a:rPr lang="cs-CZ" sz="2400" dirty="0"/>
              <a:t>odkaz na on-line jazykový </a:t>
            </a:r>
            <a:r>
              <a:rPr lang="cs-CZ" sz="2400" dirty="0" smtClean="0"/>
              <a:t>test (OLS). </a:t>
            </a:r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endParaRPr lang="cs-CZ" sz="2400" dirty="0"/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r>
              <a:rPr lang="cs-CZ" sz="2400" dirty="0"/>
              <a:t>Musíte jej </a:t>
            </a:r>
            <a:r>
              <a:rPr lang="cs-CZ" sz="2400" b="1" dirty="0"/>
              <a:t>vyplnit před podpisem </a:t>
            </a:r>
            <a:r>
              <a:rPr lang="cs-CZ" sz="2400" b="1" dirty="0" smtClean="0"/>
              <a:t>Účastnické </a:t>
            </a:r>
            <a:r>
              <a:rPr lang="cs-CZ" sz="2400" b="1" dirty="0"/>
              <a:t>smlouvy</a:t>
            </a:r>
            <a:r>
              <a:rPr lang="cs-CZ" sz="2400" dirty="0"/>
              <a:t>. Výsledek by měl být B2 nebo lepší. Pokud je výsledek B1 a horší,  bude vám povinně přidělen on-line jazykový kurz, který </a:t>
            </a:r>
            <a:r>
              <a:rPr lang="cs-CZ" sz="2400" dirty="0" smtClean="0"/>
              <a:t>musí</a:t>
            </a:r>
            <a:r>
              <a:rPr lang="cs-CZ" sz="2400" dirty="0" smtClean="0">
                <a:solidFill>
                  <a:srgbClr val="000000"/>
                </a:solidFill>
              </a:rPr>
              <a:t>te</a:t>
            </a:r>
            <a:r>
              <a:rPr lang="cs-CZ" sz="2400" dirty="0" smtClean="0"/>
              <a:t> </a:t>
            </a:r>
            <a:r>
              <a:rPr lang="cs-CZ" sz="2400" dirty="0"/>
              <a:t>absolvovat</a:t>
            </a:r>
            <a:r>
              <a:rPr lang="cs-CZ" sz="2400" dirty="0" smtClean="0"/>
              <a:t>.</a:t>
            </a:r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endParaRPr lang="cs-CZ" sz="2400" dirty="0">
              <a:solidFill>
                <a:srgbClr val="000000"/>
              </a:solidFill>
            </a:endParaRPr>
          </a:p>
          <a:p>
            <a:pPr marL="36000" lvl="5" indent="-126000" algn="l">
              <a:spcBef>
                <a:spcPts val="200"/>
              </a:spcBef>
              <a:defRPr/>
            </a:pPr>
            <a:r>
              <a:rPr lang="cs-CZ" sz="2400" dirty="0"/>
              <a:t>_____________________________________</a:t>
            </a:r>
          </a:p>
          <a:p>
            <a:pPr marL="0" lvl="4" algn="l">
              <a:spcBef>
                <a:spcPts val="1000"/>
              </a:spcBef>
            </a:pPr>
            <a:r>
              <a:rPr lang="cs-CZ" dirty="0"/>
              <a:t>V případě, že hlavním jazykem zahraničního pobytu je některý z jazyků dostupných v tzv. OLS (Online </a:t>
            </a:r>
            <a:r>
              <a:rPr lang="cs-CZ" dirty="0" err="1"/>
              <a:t>Linguistic</a:t>
            </a:r>
            <a:r>
              <a:rPr lang="cs-CZ" dirty="0"/>
              <a:t> Support), jste povinen/povinna provést on-line jazykové hodnocení před a po ukončení studijního pobytu (v případě hodnocení C2 se výstupní test nedělá). Odkaz na  vyplnění on-line jazykového testu obdržíte e-mailem. Tato podmínka se nevztahuje na rodilé mluvčí a pro jasně odůvodněné případy. Pro nižší úroveň než B2 je systémem automaticky přidělen povinný on-line </a:t>
            </a:r>
            <a:r>
              <a:rPr lang="cs-CZ" b="1" dirty="0" smtClean="0">
                <a:solidFill>
                  <a:srgbClr val="000000"/>
                </a:solidFill>
              </a:rPr>
              <a:t>jazykový kurz </a:t>
            </a:r>
            <a:r>
              <a:rPr lang="cs-CZ" dirty="0"/>
              <a:t>od EU, jehož doporučená minimální účast je dvě hodiny týdně. Účastník s vyšší úrovní se do OLS on-line jazykového kurzu může přihlásit i z vlastní iniciativy. V tomto případě se zavazuje vynaložit veškeré úsilí k co nejlepšímu využití této služby. Přístup do on-line systému získáte na požádání v Evropské kanceláři RUK v podobě jazykové licence. </a:t>
            </a:r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endParaRPr lang="cs-CZ" sz="2400" dirty="0"/>
          </a:p>
        </p:txBody>
      </p:sp>
      <p:pic>
        <p:nvPicPr>
          <p:cNvPr id="44038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990975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0874" y="1284915"/>
            <a:ext cx="11516685" cy="84603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400" b="1" dirty="0">
                <a:solidFill>
                  <a:srgbClr val="ED1C29"/>
                </a:solidFill>
                <a:latin typeface="+mn-lt"/>
              </a:rPr>
              <a:t>Účastnická smlouva</a:t>
            </a:r>
            <a:endParaRPr lang="cs-CZ" altLang="cs-CZ" sz="4400" b="1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834886" y="2202510"/>
            <a:ext cx="10702457" cy="4299889"/>
          </a:xfrm>
        </p:spPr>
        <p:txBody>
          <a:bodyPr rtlCol="0">
            <a:noAutofit/>
          </a:bodyPr>
          <a:lstStyle/>
          <a:p>
            <a:pPr marL="342000" lvl="5" indent="-342000" algn="l">
              <a:spcBef>
                <a:spcPts val="1000"/>
              </a:spcBef>
              <a:buFont typeface="Courier New" panose="02070309020205020404" pitchFamily="49" charset="0"/>
              <a:buChar char="o"/>
              <a:defRPr/>
            </a:pPr>
            <a:endParaRPr lang="cs-CZ" sz="2400" dirty="0"/>
          </a:p>
          <a:p>
            <a:pPr marL="342000" lvl="5" indent="-342000" algn="l">
              <a:spcBef>
                <a:spcPts val="1000"/>
              </a:spcBef>
              <a:buFont typeface="Courier New" panose="02070309020205020404" pitchFamily="49" charset="0"/>
              <a:buChar char="o"/>
              <a:defRPr/>
            </a:pPr>
            <a:r>
              <a:rPr lang="cs-CZ" sz="2400" b="1" dirty="0"/>
              <a:t>Podepíšete</a:t>
            </a:r>
            <a:r>
              <a:rPr lang="cs-CZ" sz="2400" dirty="0"/>
              <a:t> ji </a:t>
            </a:r>
            <a:r>
              <a:rPr lang="cs-CZ" sz="2400" dirty="0" smtClean="0"/>
              <a:t>v Evropské kanceláři na rektorátě Univerzity Karlovy, </a:t>
            </a:r>
            <a:r>
              <a:rPr lang="cs-CZ" sz="2400" b="1" dirty="0" smtClean="0"/>
              <a:t>po vyzvání</a:t>
            </a:r>
            <a:r>
              <a:rPr lang="cs-CZ" sz="2400" dirty="0" smtClean="0"/>
              <a:t>.</a:t>
            </a:r>
            <a:endParaRPr lang="cs-CZ" sz="2400" dirty="0">
              <a:solidFill>
                <a:srgbClr val="000000"/>
              </a:solidFill>
            </a:endParaRPr>
          </a:p>
          <a:p>
            <a:pPr marL="342000" lvl="4" indent="-342000" algn="l" fontAlgn="auto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400" dirty="0"/>
              <a:t>     S sebou si</a:t>
            </a:r>
            <a:r>
              <a:rPr lang="cs-CZ" sz="2400" b="1" dirty="0"/>
              <a:t> </a:t>
            </a:r>
            <a:r>
              <a:rPr lang="cs-CZ" sz="2400" dirty="0" smtClean="0"/>
              <a:t>vezměte </a:t>
            </a:r>
            <a:r>
              <a:rPr lang="cs-CZ" sz="2400" dirty="0"/>
              <a:t>tyto dokumenty</a:t>
            </a:r>
            <a:r>
              <a:rPr lang="cs-CZ" sz="2400" dirty="0" smtClean="0"/>
              <a:t>:</a:t>
            </a:r>
          </a:p>
          <a:p>
            <a:pPr marL="342000" lvl="4" indent="-342000" algn="l" fontAlgn="auto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400" dirty="0"/>
          </a:p>
          <a:p>
            <a:pPr marL="799200" lvl="6" indent="-342000" algn="l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  <a:defRPr/>
            </a:pPr>
            <a:r>
              <a:rPr lang="cs-CZ" sz="2400" b="1" dirty="0" err="1" smtClean="0"/>
              <a:t>Learning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Agreement</a:t>
            </a:r>
            <a:r>
              <a:rPr lang="cs-CZ" sz="2400" b="1" dirty="0" smtClean="0"/>
              <a:t> </a:t>
            </a:r>
            <a:r>
              <a:rPr lang="cs-CZ" sz="2400" dirty="0" smtClean="0"/>
              <a:t>podepsaný studentem a oběma partnerskými institucemi. </a:t>
            </a:r>
            <a:endParaRPr lang="cs-CZ" sz="2400" dirty="0"/>
          </a:p>
          <a:p>
            <a:pPr marL="799200" lvl="6" indent="-342000" algn="l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  <a:defRPr/>
            </a:pPr>
            <a:r>
              <a:rPr lang="cs-CZ" sz="2400" dirty="0" smtClean="0"/>
              <a:t>Děkanem fakulty podepsané </a:t>
            </a:r>
            <a:r>
              <a:rPr lang="cs-CZ" sz="2400" b="1" dirty="0" smtClean="0"/>
              <a:t>Rozhodnutí o stipendiu.</a:t>
            </a:r>
            <a:endParaRPr lang="cs-CZ" altLang="cs-CZ" sz="2400" dirty="0"/>
          </a:p>
          <a:p>
            <a:pPr marL="457200" lvl="6" algn="l">
              <a:lnSpc>
                <a:spcPct val="100000"/>
              </a:lnSpc>
              <a:spcBef>
                <a:spcPts val="600"/>
              </a:spcBef>
              <a:defRPr/>
            </a:pPr>
            <a:endParaRPr lang="cs-CZ" sz="2400" dirty="0" smtClean="0"/>
          </a:p>
          <a:p>
            <a:pPr marL="342000" lvl="5" indent="-342000" algn="l">
              <a:spcBef>
                <a:spcPts val="1000"/>
              </a:spcBef>
              <a:defRPr/>
            </a:pPr>
            <a:endParaRPr lang="cs-CZ" sz="2400" dirty="0"/>
          </a:p>
        </p:txBody>
      </p:sp>
      <p:pic>
        <p:nvPicPr>
          <p:cNvPr id="46086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21629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9609" y="996950"/>
            <a:ext cx="11536326" cy="8318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400" b="1" dirty="0">
                <a:latin typeface="+mn-lt"/>
              </a:rPr>
              <a:t/>
            </a:r>
            <a:br>
              <a:rPr lang="cs-CZ" altLang="cs-CZ" sz="4400" b="1" dirty="0">
                <a:latin typeface="+mn-lt"/>
              </a:rPr>
            </a:br>
            <a:r>
              <a:rPr lang="cs-CZ" altLang="cs-CZ" sz="4900" b="1" dirty="0">
                <a:solidFill>
                  <a:srgbClr val="FF0000"/>
                </a:solidFill>
                <a:latin typeface="+mn-lt"/>
              </a:rPr>
              <a:t>Erasmus+  kancelář</a:t>
            </a:r>
            <a:endParaRPr lang="cs-CZ" altLang="cs-CZ" sz="49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2584615" y="1828800"/>
            <a:ext cx="7346564" cy="4343207"/>
          </a:xfrm>
        </p:spPr>
        <p:txBody>
          <a:bodyPr rtlCol="0">
            <a:normAutofit lnSpcReduction="10000"/>
          </a:bodyPr>
          <a:lstStyle/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sz="1800" b="1" dirty="0" smtClean="0">
              <a:solidFill>
                <a:srgbClr val="000000"/>
              </a:solidFill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b="1" dirty="0" smtClean="0">
                <a:solidFill>
                  <a:srgbClr val="000000"/>
                </a:solidFill>
              </a:rPr>
              <a:t>Ing</a:t>
            </a:r>
            <a:r>
              <a:rPr lang="cs-CZ" sz="2000" b="1" dirty="0">
                <a:solidFill>
                  <a:srgbClr val="000000"/>
                </a:solidFill>
              </a:rPr>
              <a:t>. Pavla Byrne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 smtClean="0">
                <a:hlinkClick r:id="rId3"/>
              </a:rPr>
              <a:t>pavla.byrne@lfmotol.cuni.cz</a:t>
            </a:r>
            <a:endParaRPr lang="cs-CZ" sz="2000" dirty="0" smtClean="0"/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sz="20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000" b="1" dirty="0" smtClean="0"/>
              <a:t>Ing. Dana Basařová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000" dirty="0" smtClean="0">
                <a:hlinkClick r:id="rId4"/>
              </a:rPr>
              <a:t>dana.basarova@lfmotol.cuni.cz</a:t>
            </a:r>
            <a:endParaRPr lang="cs-CZ" sz="2000" dirty="0"/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 smtClean="0"/>
              <a:t>tel</a:t>
            </a:r>
            <a:r>
              <a:rPr lang="cs-CZ" sz="2000" dirty="0"/>
              <a:t>. 224 435 </a:t>
            </a:r>
            <a:r>
              <a:rPr lang="cs-CZ" sz="2000" dirty="0" smtClean="0"/>
              <a:t>862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sz="2000" dirty="0" smtClean="0"/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altLang="cs-CZ" sz="2000" b="1" dirty="0" smtClean="0">
                <a:solidFill>
                  <a:srgbClr val="000000"/>
                </a:solidFill>
              </a:rPr>
              <a:t>Oddělení zahraničních záležitostí 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 smtClean="0"/>
              <a:t>Kancelář naleznete v</a:t>
            </a:r>
            <a:r>
              <a:rPr lang="cs-CZ" sz="2000" dirty="0"/>
              <a:t> poschodí </a:t>
            </a:r>
            <a:r>
              <a:rPr lang="cs-CZ" sz="2000" dirty="0" smtClean="0"/>
              <a:t>SP, vpravo </a:t>
            </a:r>
            <a:r>
              <a:rPr lang="cs-CZ" sz="2000" dirty="0"/>
              <a:t>v posluchárenském bloku </a:t>
            </a:r>
            <a:r>
              <a:rPr lang="cs-CZ" sz="2000" dirty="0" smtClean="0"/>
              <a:t>H, chodba </a:t>
            </a:r>
            <a:r>
              <a:rPr lang="cs-CZ" sz="2000" dirty="0"/>
              <a:t>pod Velkou </a:t>
            </a:r>
            <a:r>
              <a:rPr lang="cs-CZ" sz="2000" dirty="0" smtClean="0"/>
              <a:t>posluchárnou,</a:t>
            </a:r>
            <a:r>
              <a:rPr lang="cs-CZ" altLang="cs-CZ" sz="2000" dirty="0" smtClean="0"/>
              <a:t> </a:t>
            </a:r>
            <a:r>
              <a:rPr lang="cs-CZ" altLang="cs-CZ" sz="2000" dirty="0"/>
              <a:t>v blízkosti učeben SP-1, </a:t>
            </a:r>
            <a:r>
              <a:rPr lang="cs-CZ" altLang="cs-CZ" sz="2000" dirty="0" smtClean="0"/>
              <a:t>SP-2.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sz="2000" b="1" dirty="0" smtClean="0"/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cs-CZ" sz="2000" b="1" dirty="0">
                <a:solidFill>
                  <a:srgbClr val="000000"/>
                </a:solidFill>
              </a:rPr>
              <a:t>Erasmus+ fakultní koordinátor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cs-CZ" sz="2000" b="1" dirty="0" smtClean="0"/>
              <a:t>MUDr</a:t>
            </a:r>
            <a:r>
              <a:rPr lang="cs-CZ" sz="2000" b="1" dirty="0"/>
              <a:t>. Rudolf Černý, CSc.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altLang="cs-CZ" sz="1800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 smtClean="0">
              <a:solidFill>
                <a:srgbClr val="ED1C29"/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>
              <a:solidFill>
                <a:srgbClr val="ED1C29"/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  <p:pic>
        <p:nvPicPr>
          <p:cNvPr id="16390" name="Obrázek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01900" y="1311442"/>
            <a:ext cx="7175500" cy="974558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b="1" dirty="0">
                <a:solidFill>
                  <a:srgbClr val="ED1C29"/>
                </a:solidFill>
                <a:latin typeface="+mn-lt"/>
              </a:rPr>
              <a:t>Před odjezdem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8501" y="2126512"/>
            <a:ext cx="10149254" cy="4223488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  <a:p>
            <a:pPr marL="342000" indent="-342000"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r>
              <a:rPr lang="cs-CZ" sz="2400" b="1" dirty="0" smtClean="0"/>
              <a:t>Je povinností studenta </a:t>
            </a:r>
            <a:r>
              <a:rPr lang="cs-CZ" sz="2400" dirty="0" smtClean="0"/>
              <a:t>si sjednat</a:t>
            </a:r>
            <a:r>
              <a:rPr lang="cs-CZ" sz="2400" b="1" dirty="0" smtClean="0"/>
              <a:t> </a:t>
            </a:r>
            <a:r>
              <a:rPr lang="cs-CZ" sz="2400" dirty="0"/>
              <a:t>si vhodné </a:t>
            </a:r>
            <a:r>
              <a:rPr lang="cs-CZ" sz="2400" dirty="0" smtClean="0"/>
              <a:t>zdravotní </a:t>
            </a:r>
            <a:r>
              <a:rPr lang="cs-CZ" sz="2400" b="1" dirty="0" smtClean="0"/>
              <a:t>pojištění </a:t>
            </a:r>
            <a:r>
              <a:rPr lang="cs-CZ" sz="2400" dirty="0"/>
              <a:t>na pobyt v </a:t>
            </a:r>
            <a:r>
              <a:rPr lang="cs-CZ" sz="2400" dirty="0" smtClean="0"/>
              <a:t>zahraničí</a:t>
            </a:r>
            <a:r>
              <a:rPr lang="cs-CZ" sz="2400" dirty="0"/>
              <a:t>, </a:t>
            </a:r>
            <a:r>
              <a:rPr lang="cs-CZ" sz="2400" dirty="0" smtClean="0"/>
              <a:t>případně pojištění odpovědnosti a úrazové pojištění, např</a:t>
            </a:r>
            <a:r>
              <a:rPr lang="cs-CZ" sz="2400" dirty="0"/>
              <a:t>. </a:t>
            </a:r>
            <a:r>
              <a:rPr lang="cs-CZ" sz="2400" u="sng" dirty="0" smtClean="0">
                <a:hlinkClick r:id="rId2"/>
              </a:rPr>
              <a:t>http</a:t>
            </a:r>
            <a:r>
              <a:rPr lang="cs-CZ" sz="2400" u="sng" dirty="0">
                <a:hlinkClick r:id="rId2"/>
              </a:rPr>
              <a:t>://educaops.eu/</a:t>
            </a:r>
            <a:r>
              <a:rPr lang="cs-CZ" sz="2400" u="sng" dirty="0" err="1">
                <a:hlinkClick r:id="rId2"/>
              </a:rPr>
              <a:t>cs</a:t>
            </a:r>
            <a:r>
              <a:rPr lang="cs-CZ" sz="2400" u="sng" dirty="0">
                <a:hlinkClick r:id="rId2"/>
              </a:rPr>
              <a:t>/</a:t>
            </a:r>
            <a:r>
              <a:rPr lang="cs-CZ" sz="2400" u="sng" dirty="0" err="1">
                <a:hlinkClick r:id="rId2"/>
              </a:rPr>
              <a:t>pojisteni</a:t>
            </a:r>
            <a:r>
              <a:rPr lang="cs-CZ" sz="2400" u="sng" dirty="0" smtClean="0">
                <a:hlinkClick r:id="rId2"/>
              </a:rPr>
              <a:t>/</a:t>
            </a:r>
            <a:r>
              <a:rPr lang="cs-CZ" sz="2400" u="sng" dirty="0" smtClean="0"/>
              <a:t>.</a:t>
            </a:r>
          </a:p>
          <a:p>
            <a:pPr marL="342000" indent="-342000"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endParaRPr lang="cs-CZ" sz="2400" dirty="0"/>
          </a:p>
          <a:p>
            <a:pPr marL="342000" indent="-342000"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r>
              <a:rPr lang="cs-CZ" sz="2400" b="1" dirty="0" smtClean="0"/>
              <a:t>Informujte </a:t>
            </a:r>
            <a:r>
              <a:rPr lang="cs-CZ" sz="2400" b="1" dirty="0"/>
              <a:t>zahraniční instituci</a:t>
            </a:r>
            <a:r>
              <a:rPr lang="cs-CZ" sz="2400" dirty="0"/>
              <a:t> o svém příjezdu</a:t>
            </a:r>
            <a:r>
              <a:rPr lang="cs-CZ" sz="2400" dirty="0" smtClean="0"/>
              <a:t>. </a:t>
            </a:r>
          </a:p>
          <a:p>
            <a:pPr marL="342000" indent="-342000"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endParaRPr lang="cs-CZ" sz="2400" dirty="0"/>
          </a:p>
          <a:p>
            <a:pPr marL="342000" indent="-342000" fontAlgn="auto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400" dirty="0" smtClean="0"/>
              <a:t>Referentce potvrďte, že skutečně odjíždíte a kdy. Zkontrolujte, že jste pobyt zaregistroval/a do SIS. </a:t>
            </a:r>
          </a:p>
          <a:p>
            <a:pPr marL="342000" indent="-342000" fontAlgn="auto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sz="2400" dirty="0" smtClean="0"/>
          </a:p>
          <a:p>
            <a:pPr marL="342000" indent="-342000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400" b="1" dirty="0" smtClean="0"/>
              <a:t>Zaregistrujte se </a:t>
            </a:r>
            <a:r>
              <a:rPr lang="cs-CZ" sz="2400" b="1" dirty="0"/>
              <a:t>do </a:t>
            </a:r>
            <a:r>
              <a:rPr lang="cs-CZ" sz="2400" dirty="0"/>
              <a:t>databáze </a:t>
            </a:r>
            <a:r>
              <a:rPr lang="cs-CZ" sz="2400" b="1" dirty="0"/>
              <a:t>DROZD</a:t>
            </a:r>
            <a:r>
              <a:rPr lang="cs-CZ" sz="2400" dirty="0"/>
              <a:t> </a:t>
            </a:r>
            <a:r>
              <a:rPr lang="cs-CZ" sz="2400" dirty="0" smtClean="0"/>
              <a:t>(registrace </a:t>
            </a:r>
            <a:r>
              <a:rPr lang="cs-CZ" sz="2400" dirty="0"/>
              <a:t>občanů ČR pro cesty do zahraničí) na </a:t>
            </a:r>
            <a:r>
              <a:rPr lang="cs-CZ" sz="2400" dirty="0">
                <a:hlinkClick r:id="rId3"/>
              </a:rPr>
              <a:t>https://drozd.mzv.cz/</a:t>
            </a:r>
            <a:r>
              <a:rPr lang="cs-CZ" sz="2400" dirty="0"/>
              <a:t>.</a:t>
            </a:r>
          </a:p>
          <a:p>
            <a:pPr marL="342000" indent="-342000" fontAlgn="auto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sz="2400" i="1" dirty="0">
              <a:solidFill>
                <a:srgbClr val="7030A0"/>
              </a:solidFill>
            </a:endParaRPr>
          </a:p>
          <a:p>
            <a:pPr marL="342000" indent="-3420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2400" dirty="0">
              <a:solidFill>
                <a:srgbClr val="00B050"/>
              </a:solidFill>
            </a:endParaRPr>
          </a:p>
          <a:p>
            <a:pPr marL="342000" indent="-3420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</p:txBody>
      </p:sp>
      <p:pic>
        <p:nvPicPr>
          <p:cNvPr id="48131" name="Obrázek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9888" y="376238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2908" y="419833"/>
            <a:ext cx="10515600" cy="73684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Green Erasmus</a:t>
            </a:r>
            <a:endParaRPr lang="cs-CZ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262" y="1156677"/>
            <a:ext cx="10949353" cy="5431692"/>
          </a:xfrm>
        </p:spPr>
        <p:txBody>
          <a:bodyPr>
            <a:normAutofit fontScale="25000" lnSpcReduction="20000"/>
          </a:bodyPr>
          <a:lstStyle/>
          <a:p>
            <a:pPr marL="0" lvl="5" indent="0">
              <a:spcBef>
                <a:spcPts val="1000"/>
              </a:spcBef>
              <a:buNone/>
            </a:pPr>
            <a:endParaRPr lang="cs-CZ" sz="5600" dirty="0"/>
          </a:p>
          <a:p>
            <a:pPr lvl="0">
              <a:buFont typeface="Courier New" panose="02070309020205020404" pitchFamily="49" charset="0"/>
              <a:buChar char="o"/>
            </a:pPr>
            <a:r>
              <a:rPr lang="cs-CZ" sz="7200" dirty="0"/>
              <a:t>Upozorňujeme na možnost </a:t>
            </a:r>
            <a:r>
              <a:rPr lang="cs-CZ" sz="7200" dirty="0" smtClean="0"/>
              <a:t>dodatečného </a:t>
            </a:r>
            <a:r>
              <a:rPr lang="cs-CZ" sz="7200" dirty="0"/>
              <a:t>jednorázového finančního </a:t>
            </a:r>
            <a:r>
              <a:rPr lang="cs-CZ" sz="7200" b="1" dirty="0"/>
              <a:t>příspěvku</a:t>
            </a:r>
            <a:r>
              <a:rPr lang="cs-CZ" sz="7200" dirty="0"/>
              <a:t> ve výši </a:t>
            </a:r>
            <a:r>
              <a:rPr lang="cs-CZ" sz="7200" b="1" dirty="0"/>
              <a:t>50 EUR na ekologicky šetrnou </a:t>
            </a:r>
            <a:r>
              <a:rPr lang="cs-CZ" sz="7200" dirty="0"/>
              <a:t>dopravu, tzv</a:t>
            </a:r>
            <a:r>
              <a:rPr lang="cs-CZ" sz="7200" b="1" dirty="0"/>
              <a:t>. GREEN ERASMUS</a:t>
            </a:r>
            <a:r>
              <a:rPr lang="cs-CZ" sz="7200" dirty="0"/>
              <a:t>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7200" dirty="0" smtClean="0"/>
              <a:t>Uznatelnými </a:t>
            </a:r>
            <a:r>
              <a:rPr lang="cs-CZ" sz="7200" dirty="0"/>
              <a:t>dopravními prostředky do/z přijímající zahraniční instituce jsou: </a:t>
            </a:r>
            <a:r>
              <a:rPr lang="cs-CZ" sz="7200" b="1" dirty="0"/>
              <a:t>vlak, autobus, loď či sdílený automobil.</a:t>
            </a:r>
            <a:r>
              <a:rPr lang="cs-CZ" sz="7200" dirty="0"/>
              <a:t> </a:t>
            </a:r>
            <a:r>
              <a:rPr lang="cs-CZ" sz="7200" dirty="0" smtClean="0"/>
              <a:t> Hlavní </a:t>
            </a:r>
            <a:r>
              <a:rPr lang="cs-CZ" sz="7200" dirty="0"/>
              <a:t>část obou </a:t>
            </a:r>
            <a:r>
              <a:rPr lang="cs-CZ" sz="7200" dirty="0" smtClean="0"/>
              <a:t>cest (tam i zpět) musí </a:t>
            </a:r>
            <a:r>
              <a:rPr lang="cs-CZ" sz="7200" dirty="0"/>
              <a:t>být realizována některým z výše uvedených prostředků a účastníci musí uchovávat důkazy o uskutečnění takovéto cesty (jízdenky). 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7200" dirty="0"/>
              <a:t> </a:t>
            </a:r>
            <a:r>
              <a:rPr lang="cs-CZ" sz="7200" dirty="0" smtClean="0"/>
              <a:t>V</a:t>
            </a:r>
            <a:r>
              <a:rPr lang="cs-CZ" sz="7200" dirty="0"/>
              <a:t> případě „</a:t>
            </a:r>
            <a:r>
              <a:rPr lang="cs-CZ" sz="7200" b="1" dirty="0"/>
              <a:t>sdíleného automobilu</a:t>
            </a:r>
            <a:r>
              <a:rPr lang="cs-CZ" sz="7200" dirty="0"/>
              <a:t>“ se musí jednat o spolujízdu. Za spolujízdu není v tomto smyslu považován případ, kdy Vás na místo mobility někdo odveze a vrací se bez Vás zpět. Je třeba dodat čestné prohlášení s podpisy všech osob, které přepravu společně sdílely a doklad, že k cestě skutečně došlo (účtenka k benzínu, dálniční poplatky aj.).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7200" dirty="0"/>
              <a:t> </a:t>
            </a:r>
            <a:r>
              <a:rPr lang="cs-CZ" sz="7200" dirty="0" smtClean="0"/>
              <a:t>Pro </a:t>
            </a:r>
            <a:r>
              <a:rPr lang="cs-CZ" sz="7200" dirty="0"/>
              <a:t>uplatnění příspěvku je třeba vyplnit </a:t>
            </a:r>
            <a:r>
              <a:rPr lang="cs-CZ" sz="7200" u="sng" dirty="0" smtClean="0">
                <a:hlinkClick r:id="rId2" action="ppaction://hlinkfile"/>
              </a:rPr>
              <a:t>Green Erasmus, žádost o příspěvek</a:t>
            </a:r>
            <a:r>
              <a:rPr lang="cs-CZ" sz="7200" dirty="0" smtClean="0"/>
              <a:t>. Spolu </a:t>
            </a:r>
            <a:r>
              <a:rPr lang="cs-CZ" sz="7200" dirty="0"/>
              <a:t>s doklady (jízdenkou atd.) </a:t>
            </a:r>
            <a:r>
              <a:rPr lang="cs-CZ" sz="7200" dirty="0" smtClean="0"/>
              <a:t>po </a:t>
            </a:r>
            <a:r>
              <a:rPr lang="cs-CZ" sz="7200" dirty="0"/>
              <a:t>návratu z Erasmu </a:t>
            </a:r>
            <a:r>
              <a:rPr lang="cs-CZ" sz="7200" dirty="0" smtClean="0"/>
              <a:t>žádost odevzdáte do EK společně </a:t>
            </a:r>
            <a:r>
              <a:rPr lang="cs-CZ" sz="7200" dirty="0"/>
              <a:t>se závěrečnými dokumenty (</a:t>
            </a:r>
            <a:r>
              <a:rPr lang="cs-CZ" sz="7200" b="1" dirty="0" err="1"/>
              <a:t>Transcript</a:t>
            </a:r>
            <a:r>
              <a:rPr lang="cs-CZ" sz="7200" dirty="0"/>
              <a:t> a </a:t>
            </a:r>
            <a:r>
              <a:rPr lang="cs-CZ" sz="7200" b="1" dirty="0" err="1"/>
              <a:t>Confirmation</a:t>
            </a:r>
            <a:r>
              <a:rPr lang="cs-CZ" sz="7200" b="1" dirty="0"/>
              <a:t> </a:t>
            </a:r>
            <a:r>
              <a:rPr lang="cs-CZ" sz="7200" b="1" dirty="0" err="1"/>
              <a:t>of</a:t>
            </a:r>
            <a:r>
              <a:rPr lang="cs-CZ" sz="7200" b="1" dirty="0"/>
              <a:t> Erasmus Period</a:t>
            </a:r>
            <a:r>
              <a:rPr lang="cs-CZ" sz="7200" b="1" dirty="0" smtClean="0"/>
              <a:t>).</a:t>
            </a:r>
            <a:endParaRPr lang="cs-CZ" sz="7200" dirty="0"/>
          </a:p>
          <a:p>
            <a:pPr marL="0" indent="0">
              <a:buNone/>
            </a:pPr>
            <a:r>
              <a:rPr lang="cs-CZ" sz="8000" dirty="0"/>
              <a:t> </a:t>
            </a:r>
            <a:r>
              <a:rPr lang="cs-CZ" sz="6400" dirty="0" smtClean="0"/>
              <a:t>_______________________________</a:t>
            </a:r>
            <a:endParaRPr lang="cs-CZ" sz="6400" dirty="0"/>
          </a:p>
          <a:p>
            <a:pPr marL="0" indent="0">
              <a:buNone/>
            </a:pPr>
            <a:r>
              <a:rPr lang="cs-CZ" sz="5600" dirty="0"/>
              <a:t>V případě, že celková doba cesty včetně přestupů </a:t>
            </a:r>
            <a:r>
              <a:rPr lang="cs-CZ" sz="5600" b="1" dirty="0"/>
              <a:t>přesáhne 24h</a:t>
            </a:r>
            <a:r>
              <a:rPr lang="cs-CZ" sz="5600" dirty="0"/>
              <a:t>, lze nárokovat příplatek na pobytové náklady odpovídající 1/30 měsíční sazby dané země takto:</a:t>
            </a:r>
          </a:p>
          <a:p>
            <a:pPr marL="0" indent="0">
              <a:buNone/>
            </a:pPr>
            <a:r>
              <a:rPr lang="cs-CZ" sz="5600" dirty="0"/>
              <a:t>1 den: 24h až 48h na cestě</a:t>
            </a:r>
          </a:p>
          <a:p>
            <a:pPr marL="0" indent="0">
              <a:buNone/>
            </a:pPr>
            <a:r>
              <a:rPr lang="cs-CZ" sz="5600" dirty="0"/>
              <a:t>2 dny: 48h až 72h </a:t>
            </a:r>
          </a:p>
          <a:p>
            <a:pPr marL="0" indent="0">
              <a:buNone/>
            </a:pPr>
            <a:r>
              <a:rPr lang="cs-CZ" sz="5600" dirty="0"/>
              <a:t>3 dny: 72h až 96h</a:t>
            </a:r>
          </a:p>
          <a:p>
            <a:pPr marL="0" indent="0">
              <a:buNone/>
            </a:pPr>
            <a:r>
              <a:rPr lang="cs-CZ" sz="5600" dirty="0"/>
              <a:t>4 dny: více než 96h na cestě</a:t>
            </a:r>
          </a:p>
          <a:p>
            <a:pPr marL="0" indent="0">
              <a:buNone/>
            </a:pPr>
            <a:r>
              <a:rPr lang="cs-CZ" sz="5600" dirty="0"/>
              <a:t>Nárokovat lze maximálně 4 dny pro oba směry dohromady. </a:t>
            </a:r>
            <a:r>
              <a:rPr lang="cs-CZ" dirty="0"/>
              <a:t> </a:t>
            </a:r>
          </a:p>
          <a:p>
            <a:pPr marL="0" lvl="5" indent="0">
              <a:spcBef>
                <a:spcPts val="1000"/>
              </a:spcBef>
              <a:buNone/>
            </a:pPr>
            <a:endParaRPr lang="cs-CZ" sz="8800" dirty="0"/>
          </a:p>
          <a:p>
            <a:pPr marL="0" lvl="5" indent="0">
              <a:spcBef>
                <a:spcPts val="1000"/>
              </a:spcBef>
              <a:buNone/>
            </a:pPr>
            <a:endParaRPr lang="cs-CZ" sz="8800" dirty="0" smtClean="0"/>
          </a:p>
          <a:p>
            <a:pPr marL="0" lvl="5" indent="0">
              <a:spcBef>
                <a:spcPts val="1000"/>
              </a:spcBef>
              <a:buNone/>
            </a:pPr>
            <a:endParaRPr lang="cs-CZ" sz="2400" dirty="0"/>
          </a:p>
          <a:p>
            <a:pPr marL="0" lvl="5" indent="0">
              <a:spcBef>
                <a:spcPts val="1000"/>
              </a:spcBef>
              <a:buNone/>
            </a:pPr>
            <a:endParaRPr lang="cs-CZ" sz="2400" dirty="0" smtClean="0"/>
          </a:p>
          <a:p>
            <a:pPr marL="0" lvl="5" indent="0">
              <a:spcBef>
                <a:spcPts val="1000"/>
              </a:spcBef>
              <a:buNone/>
            </a:pPr>
            <a:endParaRPr lang="cs-CZ" sz="2400" dirty="0"/>
          </a:p>
          <a:p>
            <a:pPr marL="0" lvl="5" indent="0">
              <a:spcBef>
                <a:spcPts val="1000"/>
              </a:spcBef>
              <a:buNone/>
            </a:pPr>
            <a:endParaRPr lang="cs-CZ" sz="2400" dirty="0" smtClean="0"/>
          </a:p>
          <a:p>
            <a:pPr marL="0" lvl="5" indent="0">
              <a:spcBef>
                <a:spcPts val="1000"/>
              </a:spcBef>
              <a:buNone/>
            </a:pPr>
            <a:endParaRPr lang="cs-CZ" sz="2400" dirty="0"/>
          </a:p>
          <a:p>
            <a:pPr marL="0" lvl="5" indent="0">
              <a:spcBef>
                <a:spcPts val="1000"/>
              </a:spcBef>
              <a:buNone/>
            </a:pPr>
            <a:endParaRPr lang="cs-CZ" sz="2400" dirty="0" smtClean="0"/>
          </a:p>
          <a:p>
            <a:pPr marL="0" lvl="5" indent="0">
              <a:spcBef>
                <a:spcPts val="1000"/>
              </a:spcBef>
              <a:buNone/>
            </a:pPr>
            <a:r>
              <a:rPr lang="cs-CZ" sz="4300" dirty="0" smtClean="0"/>
              <a:t>_____________________________________</a:t>
            </a:r>
          </a:p>
          <a:p>
            <a:endParaRPr lang="cs-CZ" sz="1600" dirty="0" smtClean="0">
              <a:solidFill>
                <a:srgbClr val="00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82210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0875" y="1241424"/>
            <a:ext cx="11525692" cy="90542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>Změny</a:t>
            </a:r>
            <a:r>
              <a:rPr lang="cs-CZ" altLang="cs-CZ" sz="44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>ve studijním plánu</a:t>
            </a:r>
            <a:endParaRPr lang="cs-CZ" altLang="cs-CZ" sz="4400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49157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890546" y="2146852"/>
            <a:ext cx="10169718" cy="3523698"/>
          </a:xfrm>
        </p:spPr>
        <p:txBody>
          <a:bodyPr>
            <a:normAutofit/>
          </a:bodyPr>
          <a:lstStyle/>
          <a:p>
            <a:pPr marL="342900" indent="-342900" algn="l">
              <a:buFont typeface="Courier New" pitchFamily="49" charset="0"/>
              <a:buChar char="o"/>
            </a:pPr>
            <a:endParaRPr lang="cs-CZ" dirty="0">
              <a:solidFill>
                <a:srgbClr val="00B050"/>
              </a:solidFill>
            </a:endParaRPr>
          </a:p>
          <a:p>
            <a:pPr marL="342900" indent="-342900" algn="l">
              <a:lnSpc>
                <a:spcPct val="100000"/>
              </a:lnSpc>
              <a:buFont typeface="Courier New" pitchFamily="49" charset="0"/>
              <a:buChar char="o"/>
            </a:pPr>
            <a:r>
              <a:rPr lang="cs-CZ" dirty="0" smtClean="0"/>
              <a:t>Studijní plán lze </a:t>
            </a:r>
            <a:r>
              <a:rPr lang="cs-CZ" dirty="0"/>
              <a:t>měnit pouze na základě racionálního odůvodnění, a to formulářem </a:t>
            </a:r>
            <a:r>
              <a:rPr lang="cs-CZ" b="1" dirty="0" err="1" smtClean="0"/>
              <a:t>Changes</a:t>
            </a:r>
            <a:r>
              <a:rPr lang="cs-CZ" b="1" dirty="0" smtClean="0"/>
              <a:t> to </a:t>
            </a:r>
            <a:r>
              <a:rPr lang="cs-CZ" b="1" dirty="0" err="1" smtClean="0"/>
              <a:t>the</a:t>
            </a:r>
            <a:r>
              <a:rPr lang="cs-CZ" b="1" dirty="0" smtClean="0"/>
              <a:t> LA</a:t>
            </a:r>
            <a:r>
              <a:rPr lang="cs-CZ" dirty="0" smtClean="0"/>
              <a:t>. </a:t>
            </a:r>
            <a:r>
              <a:rPr lang="cs-CZ" dirty="0"/>
              <a:t>Změna </a:t>
            </a:r>
            <a:r>
              <a:rPr lang="cs-CZ" dirty="0" smtClean="0"/>
              <a:t>musí být písemně </a:t>
            </a:r>
            <a:r>
              <a:rPr lang="cs-CZ" b="1" dirty="0" smtClean="0"/>
              <a:t>potvrzena oběma univerzitami </a:t>
            </a:r>
            <a:r>
              <a:rPr lang="cs-CZ" dirty="0" smtClean="0"/>
              <a:t>do zmíněného formuláře (podpis na domácí univerzitě zajistí referentka).</a:t>
            </a:r>
          </a:p>
          <a:p>
            <a:pPr marL="342900" indent="-342900" algn="l">
              <a:lnSpc>
                <a:spcPct val="100000"/>
              </a:lnSpc>
              <a:buFont typeface="Courier New" pitchFamily="49" charset="0"/>
              <a:buChar char="o"/>
            </a:pPr>
            <a:endParaRPr lang="cs-CZ" dirty="0" smtClean="0"/>
          </a:p>
          <a:p>
            <a:pPr marL="342900" indent="-342900" algn="l">
              <a:lnSpc>
                <a:spcPct val="100000"/>
              </a:lnSpc>
              <a:buFont typeface="Courier New" pitchFamily="49" charset="0"/>
              <a:buChar char="o"/>
            </a:pPr>
            <a:r>
              <a:rPr lang="cs-CZ" dirty="0" smtClean="0"/>
              <a:t>Při </a:t>
            </a:r>
            <a:r>
              <a:rPr lang="cs-CZ" dirty="0"/>
              <a:t>změnách studijního plánu </a:t>
            </a:r>
            <a:r>
              <a:rPr lang="cs-CZ" dirty="0" smtClean="0"/>
              <a:t>musíte hledět</a:t>
            </a:r>
            <a:r>
              <a:rPr lang="cs-CZ" dirty="0"/>
              <a:t>, </a:t>
            </a:r>
            <a:r>
              <a:rPr lang="cs-CZ" dirty="0" smtClean="0"/>
              <a:t>aby jste dodržel/a </a:t>
            </a:r>
            <a:r>
              <a:rPr lang="cs-CZ" dirty="0"/>
              <a:t>počet kreditů a neohrozil/a svůj postup do dalšího ročníku.</a:t>
            </a:r>
          </a:p>
        </p:txBody>
      </p:sp>
      <p:pic>
        <p:nvPicPr>
          <p:cNvPr id="49158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0874" y="1097280"/>
            <a:ext cx="11515059" cy="77922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>Povinnosti studenta po návratu</a:t>
            </a:r>
            <a:endParaRPr lang="cs-CZ" altLang="cs-CZ" sz="4400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636774" y="1697037"/>
            <a:ext cx="10898962" cy="4257197"/>
          </a:xfrm>
        </p:spPr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000" dirty="0">
              <a:solidFill>
                <a:srgbClr val="00B050"/>
              </a:solidFill>
            </a:endParaRPr>
          </a:p>
          <a:p>
            <a:pPr marL="342000" lvl="1" indent="-342900" algn="l" fontAlgn="auto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b="1" dirty="0" err="1">
                <a:solidFill>
                  <a:srgbClr val="000000"/>
                </a:solidFill>
              </a:rPr>
              <a:t>Transcript</a:t>
            </a:r>
            <a:r>
              <a:rPr lang="cs-CZ" b="1" dirty="0">
                <a:solidFill>
                  <a:srgbClr val="000000"/>
                </a:solidFill>
              </a:rPr>
              <a:t> of </a:t>
            </a:r>
            <a:r>
              <a:rPr lang="cs-CZ" b="1" dirty="0" err="1">
                <a:solidFill>
                  <a:srgbClr val="000000"/>
                </a:solidFill>
              </a:rPr>
              <a:t>Records</a:t>
            </a:r>
            <a:r>
              <a:rPr lang="cs-CZ" b="1" dirty="0">
                <a:solidFill>
                  <a:srgbClr val="000000"/>
                </a:solidFill>
              </a:rPr>
              <a:t> </a:t>
            </a:r>
            <a:r>
              <a:rPr lang="cs-CZ" dirty="0">
                <a:solidFill>
                  <a:srgbClr val="000000"/>
                </a:solidFill>
              </a:rPr>
              <a:t>(</a:t>
            </a:r>
            <a:r>
              <a:rPr lang="cs-CZ" dirty="0" smtClean="0">
                <a:solidFill>
                  <a:srgbClr val="000000"/>
                </a:solidFill>
              </a:rPr>
              <a:t>kopii </a:t>
            </a:r>
            <a:r>
              <a:rPr lang="cs-CZ" dirty="0">
                <a:solidFill>
                  <a:srgbClr val="000000"/>
                </a:solidFill>
              </a:rPr>
              <a:t>do </a:t>
            </a:r>
            <a:r>
              <a:rPr lang="cs-CZ" dirty="0" smtClean="0">
                <a:solidFill>
                  <a:srgbClr val="000000"/>
                </a:solidFill>
              </a:rPr>
              <a:t>EK RUK, </a:t>
            </a:r>
            <a:r>
              <a:rPr lang="cs-CZ" dirty="0">
                <a:solidFill>
                  <a:srgbClr val="000000"/>
                </a:solidFill>
              </a:rPr>
              <a:t>kopii </a:t>
            </a:r>
            <a:r>
              <a:rPr lang="cs-CZ" dirty="0" smtClean="0">
                <a:solidFill>
                  <a:srgbClr val="000000"/>
                </a:solidFill>
              </a:rPr>
              <a:t>referentce na 2.LF)</a:t>
            </a:r>
            <a:endParaRPr lang="cs-CZ" dirty="0">
              <a:solidFill>
                <a:srgbClr val="7030A0"/>
              </a:solidFill>
            </a:endParaRPr>
          </a:p>
          <a:p>
            <a:pPr marL="342000" lvl="1" indent="-342900" algn="l" fontAlgn="auto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b="1" dirty="0" err="1">
                <a:solidFill>
                  <a:srgbClr val="000000"/>
                </a:solidFill>
              </a:rPr>
              <a:t>Confirmation</a:t>
            </a:r>
            <a:r>
              <a:rPr lang="cs-CZ" b="1" dirty="0">
                <a:solidFill>
                  <a:srgbClr val="000000"/>
                </a:solidFill>
              </a:rPr>
              <a:t> </a:t>
            </a:r>
            <a:r>
              <a:rPr lang="cs-CZ" b="1" dirty="0" err="1">
                <a:solidFill>
                  <a:srgbClr val="000000"/>
                </a:solidFill>
              </a:rPr>
              <a:t>of</a:t>
            </a:r>
            <a:r>
              <a:rPr lang="cs-CZ" b="1" dirty="0">
                <a:solidFill>
                  <a:srgbClr val="000000"/>
                </a:solidFill>
              </a:rPr>
              <a:t> Study Period </a:t>
            </a:r>
            <a:r>
              <a:rPr lang="cs-CZ" dirty="0">
                <a:solidFill>
                  <a:srgbClr val="000000"/>
                </a:solidFill>
              </a:rPr>
              <a:t>(originál do </a:t>
            </a:r>
            <a:r>
              <a:rPr lang="cs-CZ" dirty="0" smtClean="0">
                <a:solidFill>
                  <a:srgbClr val="000000"/>
                </a:solidFill>
              </a:rPr>
              <a:t>EK, kopii </a:t>
            </a:r>
            <a:r>
              <a:rPr lang="cs-CZ" dirty="0">
                <a:solidFill>
                  <a:srgbClr val="000000"/>
                </a:solidFill>
              </a:rPr>
              <a:t>referentce) </a:t>
            </a:r>
          </a:p>
          <a:p>
            <a:pPr marL="342000" lvl="1" indent="-342900" algn="l" fontAlgn="auto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b="1" dirty="0">
                <a:solidFill>
                  <a:srgbClr val="000000"/>
                </a:solidFill>
              </a:rPr>
              <a:t>Závěrečnou zprávu </a:t>
            </a:r>
            <a:r>
              <a:rPr lang="cs-CZ" dirty="0">
                <a:solidFill>
                  <a:srgbClr val="000000"/>
                </a:solidFill>
              </a:rPr>
              <a:t>vyplňte, jakmile obdržíte internetový odkaz z </a:t>
            </a:r>
            <a:r>
              <a:rPr lang="cs-CZ" dirty="0" smtClean="0">
                <a:solidFill>
                  <a:srgbClr val="000000"/>
                </a:solidFill>
              </a:rPr>
              <a:t>EK.</a:t>
            </a:r>
          </a:p>
          <a:p>
            <a:pPr marL="342000" lvl="1" indent="-342900" algn="l" fontAlgn="auto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>
                <a:solidFill>
                  <a:srgbClr val="000000"/>
                </a:solidFill>
              </a:rPr>
              <a:t>Vyplňte </a:t>
            </a:r>
            <a:r>
              <a:rPr lang="cs-CZ" dirty="0">
                <a:solidFill>
                  <a:srgbClr val="000000"/>
                </a:solidFill>
              </a:rPr>
              <a:t>on-line </a:t>
            </a:r>
            <a:r>
              <a:rPr lang="cs-CZ" b="1" dirty="0">
                <a:solidFill>
                  <a:srgbClr val="000000"/>
                </a:solidFill>
              </a:rPr>
              <a:t>jazykový test </a:t>
            </a:r>
            <a:r>
              <a:rPr lang="cs-CZ" dirty="0">
                <a:solidFill>
                  <a:srgbClr val="000000"/>
                </a:solidFill>
              </a:rPr>
              <a:t>po návratu, jakmile obdržíte odkaz z </a:t>
            </a:r>
            <a:r>
              <a:rPr lang="cs-CZ" dirty="0" smtClean="0">
                <a:solidFill>
                  <a:srgbClr val="000000"/>
                </a:solidFill>
              </a:rPr>
              <a:t>EK.</a:t>
            </a:r>
            <a:endParaRPr lang="cs-CZ" dirty="0">
              <a:solidFill>
                <a:srgbClr val="7030A0"/>
              </a:solidFill>
            </a:endParaRPr>
          </a:p>
          <a:p>
            <a:pPr marL="342000" lvl="1" indent="-342900" algn="l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>
                <a:solidFill>
                  <a:srgbClr val="000000"/>
                </a:solidFill>
              </a:rPr>
              <a:t>Po obdržení</a:t>
            </a:r>
            <a:r>
              <a:rPr lang="cs-CZ" b="1" dirty="0" smtClean="0">
                <a:solidFill>
                  <a:srgbClr val="000000"/>
                </a:solidFill>
              </a:rPr>
              <a:t> vyjádření k uznání </a:t>
            </a:r>
            <a:r>
              <a:rPr lang="cs-CZ" dirty="0" smtClean="0">
                <a:solidFill>
                  <a:srgbClr val="000000"/>
                </a:solidFill>
              </a:rPr>
              <a:t>si s příslušnou studijní referentkou dojednejte </a:t>
            </a:r>
            <a:r>
              <a:rPr lang="cs-CZ" b="1" dirty="0" smtClean="0">
                <a:solidFill>
                  <a:srgbClr val="000000"/>
                </a:solidFill>
              </a:rPr>
              <a:t>zápis do SIS. </a:t>
            </a:r>
          </a:p>
          <a:p>
            <a:pPr marL="342000" lvl="1" indent="-342900" algn="l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>
                <a:solidFill>
                  <a:srgbClr val="000000"/>
                </a:solidFill>
              </a:rPr>
              <a:t>Uvítáme</a:t>
            </a:r>
            <a:r>
              <a:rPr lang="cs-CZ" dirty="0">
                <a:solidFill>
                  <a:srgbClr val="000000"/>
                </a:solidFill>
              </a:rPr>
              <a:t>, pokud o svém pobytu napíšete </a:t>
            </a:r>
            <a:r>
              <a:rPr lang="cs-CZ" b="1" dirty="0"/>
              <a:t>esej </a:t>
            </a:r>
            <a:r>
              <a:rPr lang="cs-CZ" dirty="0">
                <a:solidFill>
                  <a:srgbClr val="000000"/>
                </a:solidFill>
              </a:rPr>
              <a:t>a dáte nám ji k dispozici spolu s fotografiemi ke zveřejnění na webu 2. LF v záložce </a:t>
            </a:r>
            <a:r>
              <a:rPr lang="cs-CZ" u="sng" dirty="0" smtClean="0">
                <a:solidFill>
                  <a:srgbClr val="000000"/>
                </a:solidFill>
                <a:hlinkClick r:id="rId3"/>
              </a:rPr>
              <a:t>Studenti o stážích Erasmus+</a:t>
            </a:r>
            <a:r>
              <a:rPr lang="cs-CZ" u="sng" dirty="0" smtClean="0">
                <a:solidFill>
                  <a:srgbClr val="000000"/>
                </a:solidFill>
              </a:rPr>
              <a:t>.</a:t>
            </a:r>
            <a:endParaRPr lang="cs-CZ" u="sng" dirty="0">
              <a:solidFill>
                <a:srgbClr val="000000"/>
              </a:solidFill>
            </a:endParaRPr>
          </a:p>
          <a:p>
            <a:pPr marL="800100" lvl="1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u="sng" dirty="0">
              <a:solidFill>
                <a:srgbClr val="000000"/>
              </a:solidFill>
            </a:endParaRPr>
          </a:p>
          <a:p>
            <a:pPr marL="36000" lvl="5" indent="-126000" algn="l">
              <a:spcBef>
                <a:spcPts val="0"/>
              </a:spcBef>
              <a:defRPr/>
            </a:pPr>
            <a:r>
              <a:rPr lang="cs-CZ" sz="2000" dirty="0"/>
              <a:t>____________________________________</a:t>
            </a:r>
          </a:p>
          <a:p>
            <a:pPr marL="0" lvl="4" algn="l">
              <a:spcBef>
                <a:spcPts val="1000"/>
              </a:spcBef>
            </a:pPr>
            <a:r>
              <a:rPr lang="cs-CZ" dirty="0" err="1"/>
              <a:t>Confirmation</a:t>
            </a:r>
            <a:r>
              <a:rPr lang="cs-CZ" dirty="0"/>
              <a:t> může též zaslat zahraniční koordinátor napřímo </a:t>
            </a:r>
            <a:r>
              <a:rPr lang="cs-CZ" dirty="0" smtClean="0"/>
              <a:t>na </a:t>
            </a:r>
            <a:r>
              <a:rPr lang="cs-CZ" u="sng" dirty="0">
                <a:hlinkClick r:id="rId4"/>
              </a:rPr>
              <a:t>erasmus@ruk.cuni.cz</a:t>
            </a:r>
            <a:r>
              <a:rPr lang="cs-CZ" dirty="0"/>
              <a:t>.</a:t>
            </a:r>
          </a:p>
          <a:p>
            <a:pPr marL="0" lvl="4" algn="l">
              <a:spcBef>
                <a:spcPts val="1000"/>
              </a:spcBef>
            </a:pPr>
            <a:r>
              <a:rPr lang="cs-CZ" dirty="0" smtClean="0">
                <a:solidFill>
                  <a:srgbClr val="000000"/>
                </a:solidFill>
              </a:rPr>
              <a:t>Pokud </a:t>
            </a:r>
            <a:r>
              <a:rPr lang="cs-CZ" dirty="0">
                <a:solidFill>
                  <a:srgbClr val="000000"/>
                </a:solidFill>
              </a:rPr>
              <a:t>potvrzení o skutečné době pobytu (</a:t>
            </a:r>
            <a:r>
              <a:rPr lang="cs-CZ" dirty="0" err="1">
                <a:solidFill>
                  <a:srgbClr val="000000"/>
                </a:solidFill>
              </a:rPr>
              <a:t>Confirmation</a:t>
            </a:r>
            <a:r>
              <a:rPr lang="cs-CZ" dirty="0">
                <a:solidFill>
                  <a:srgbClr val="000000"/>
                </a:solidFill>
              </a:rPr>
              <a:t> of Study Period) přijde </a:t>
            </a:r>
            <a:r>
              <a:rPr lang="cs-CZ" dirty="0" smtClean="0">
                <a:solidFill>
                  <a:srgbClr val="000000"/>
                </a:solidFill>
              </a:rPr>
              <a:t>e-mailem studentovi, doloží i průvodní </a:t>
            </a:r>
            <a:r>
              <a:rPr lang="cs-CZ" dirty="0">
                <a:solidFill>
                  <a:srgbClr val="000000"/>
                </a:solidFill>
              </a:rPr>
              <a:t>dopis.</a:t>
            </a:r>
          </a:p>
          <a:p>
            <a:pPr lvl="1"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  <p:pic>
        <p:nvPicPr>
          <p:cNvPr id="51206" name="Obrázek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1507" y="1254643"/>
            <a:ext cx="11504428" cy="1063256"/>
          </a:xfrm>
        </p:spPr>
        <p:txBody>
          <a:bodyPr/>
          <a:lstStyle/>
          <a:p>
            <a:pPr algn="ctr"/>
            <a:r>
              <a:rPr lang="cs-CZ" sz="4000" b="1" dirty="0">
                <a:solidFill>
                  <a:srgbClr val="ED1C29"/>
                </a:solidFill>
                <a:latin typeface="+mn-lt"/>
              </a:rPr>
              <a:t>Postup při </a:t>
            </a:r>
            <a:r>
              <a:rPr lang="cs-CZ" sz="4000" b="1" dirty="0" smtClean="0">
                <a:solidFill>
                  <a:srgbClr val="ED1C29"/>
                </a:solidFill>
                <a:latin typeface="+mn-lt"/>
              </a:rPr>
              <a:t>uznávání předm</a:t>
            </a:r>
            <a:r>
              <a:rPr lang="cs-CZ" b="1" dirty="0" smtClean="0">
                <a:solidFill>
                  <a:srgbClr val="ED1C29"/>
                </a:solidFill>
                <a:latin typeface="+mn-lt"/>
              </a:rPr>
              <a:t>ětů</a:t>
            </a:r>
            <a:endParaRPr lang="cs-CZ" b="1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202511"/>
            <a:ext cx="10515600" cy="3974451"/>
          </a:xfrm>
        </p:spPr>
        <p:txBody>
          <a:bodyPr>
            <a:noAutofit/>
          </a:bodyPr>
          <a:lstStyle/>
          <a:p>
            <a:pPr>
              <a:lnSpc>
                <a:spcPts val="2600"/>
              </a:lnSpc>
              <a:buFont typeface="Courier New" panose="02070309020205020404" pitchFamily="49" charset="0"/>
              <a:buChar char="o"/>
            </a:pPr>
            <a:r>
              <a:rPr lang="cs-CZ" sz="2000" dirty="0"/>
              <a:t>Studium </a:t>
            </a:r>
            <a:r>
              <a:rPr lang="cs-CZ" sz="2000" dirty="0" smtClean="0"/>
              <a:t>v</a:t>
            </a:r>
            <a:r>
              <a:rPr lang="cs-CZ" sz="2000" dirty="0"/>
              <a:t> zahraničí jste </a:t>
            </a:r>
            <a:r>
              <a:rPr lang="cs-CZ" sz="2000" dirty="0" smtClean="0">
                <a:solidFill>
                  <a:srgbClr val="000000"/>
                </a:solidFill>
              </a:rPr>
              <a:t>povinen/na </a:t>
            </a:r>
            <a:r>
              <a:rPr lang="cs-CZ" sz="2000" b="1" dirty="0" smtClean="0">
                <a:solidFill>
                  <a:srgbClr val="000000"/>
                </a:solidFill>
              </a:rPr>
              <a:t>ukončit řádným</a:t>
            </a:r>
            <a:r>
              <a:rPr lang="cs-CZ" sz="2000" dirty="0" smtClean="0">
                <a:solidFill>
                  <a:srgbClr val="000000"/>
                </a:solidFill>
              </a:rPr>
              <a:t>, zahraniční univerzitou stanoveným </a:t>
            </a:r>
            <a:r>
              <a:rPr lang="cs-CZ" sz="2000" b="1" dirty="0" smtClean="0">
                <a:solidFill>
                  <a:srgbClr val="000000"/>
                </a:solidFill>
              </a:rPr>
              <a:t>způsobem</a:t>
            </a:r>
            <a:r>
              <a:rPr lang="cs-CZ" sz="2000" dirty="0" smtClean="0">
                <a:solidFill>
                  <a:srgbClr val="000000"/>
                </a:solidFill>
              </a:rPr>
              <a:t>, zpravidla zkouškou. Předměty / stáž </a:t>
            </a:r>
            <a:r>
              <a:rPr lang="cs-CZ" sz="2000" dirty="0" smtClean="0"/>
              <a:t>absolvované </a:t>
            </a:r>
            <a:r>
              <a:rPr lang="cs-CZ" sz="2000" dirty="0"/>
              <a:t>v </a:t>
            </a:r>
            <a:r>
              <a:rPr lang="cs-CZ" sz="2000" dirty="0" smtClean="0"/>
              <a:t>zahraničí vám budou uznány, pokud to bylo předem schváleno vyučujícími na 2.LF</a:t>
            </a:r>
            <a:r>
              <a:rPr lang="cs-CZ" sz="2000" dirty="0" smtClean="0">
                <a:solidFill>
                  <a:srgbClr val="000000"/>
                </a:solidFill>
              </a:rPr>
              <a:t>, uvedeno v žádosti.</a:t>
            </a:r>
          </a:p>
          <a:p>
            <a:pPr>
              <a:lnSpc>
                <a:spcPts val="2600"/>
              </a:lnSpc>
              <a:buFont typeface="Courier New" panose="02070309020205020404" pitchFamily="49" charset="0"/>
              <a:buChar char="o"/>
            </a:pPr>
            <a:r>
              <a:rPr lang="cs-CZ" sz="2000" b="1" dirty="0" smtClean="0"/>
              <a:t>Nestátnicové </a:t>
            </a:r>
            <a:r>
              <a:rPr lang="cs-CZ" sz="2000" b="1" dirty="0"/>
              <a:t>předměty </a:t>
            </a:r>
            <a:r>
              <a:rPr lang="cs-CZ" sz="2000" dirty="0" smtClean="0"/>
              <a:t>se uznávají na </a:t>
            </a:r>
            <a:r>
              <a:rPr lang="cs-CZ" sz="2000" dirty="0"/>
              <a:t>základě předložení příslušných dokumentů z hostitelské univerzity </a:t>
            </a:r>
            <a:r>
              <a:rPr lang="cs-CZ" sz="2000" dirty="0" smtClean="0"/>
              <a:t>- </a:t>
            </a:r>
            <a:r>
              <a:rPr lang="cs-CZ" sz="2000" dirty="0" err="1" smtClean="0"/>
              <a:t>Transcript</a:t>
            </a:r>
            <a:r>
              <a:rPr lang="cs-CZ" sz="2000" dirty="0" smtClean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Records</a:t>
            </a:r>
            <a:r>
              <a:rPr lang="cs-CZ" sz="2000" dirty="0"/>
              <a:t>, </a:t>
            </a:r>
            <a:r>
              <a:rPr lang="cs-CZ" sz="2000" dirty="0" smtClean="0">
                <a:solidFill>
                  <a:srgbClr val="000000"/>
                </a:solidFill>
              </a:rPr>
              <a:t>s</a:t>
            </a:r>
            <a:r>
              <a:rPr lang="cs-CZ" sz="2000" dirty="0" smtClean="0"/>
              <a:t>ylabus.</a:t>
            </a:r>
          </a:p>
          <a:p>
            <a:pPr>
              <a:lnSpc>
                <a:spcPts val="2600"/>
              </a:lnSpc>
              <a:buFont typeface="Courier New" panose="02070309020205020404" pitchFamily="49" charset="0"/>
              <a:buChar char="o"/>
            </a:pPr>
            <a:r>
              <a:rPr lang="cs-CZ" sz="2000" dirty="0" smtClean="0"/>
              <a:t>U </a:t>
            </a:r>
            <a:r>
              <a:rPr lang="cs-CZ" sz="2000" b="1" dirty="0"/>
              <a:t>státnicových předmětů </a:t>
            </a:r>
            <a:r>
              <a:rPr lang="cs-CZ" sz="2000" dirty="0" smtClean="0"/>
              <a:t>(Interna</a:t>
            </a:r>
            <a:r>
              <a:rPr lang="cs-CZ" sz="2000" dirty="0"/>
              <a:t>, </a:t>
            </a:r>
            <a:r>
              <a:rPr lang="cs-CZ" sz="2000" dirty="0" smtClean="0"/>
              <a:t>Chirurgie</a:t>
            </a:r>
            <a:r>
              <a:rPr lang="cs-CZ" sz="2000" dirty="0"/>
              <a:t>, </a:t>
            </a:r>
            <a:r>
              <a:rPr lang="cs-CZ" sz="2000" dirty="0" smtClean="0"/>
              <a:t>Pediatrie</a:t>
            </a:r>
            <a:r>
              <a:rPr lang="cs-CZ" sz="2000" dirty="0"/>
              <a:t>, </a:t>
            </a:r>
            <a:r>
              <a:rPr lang="cs-CZ" sz="2000" dirty="0" smtClean="0"/>
              <a:t>Gynekologie </a:t>
            </a:r>
            <a:r>
              <a:rPr lang="cs-CZ" sz="2000" dirty="0"/>
              <a:t>a porodnictví) v 6. ročníku můžete v zahraničí absolvovat jen polovinu výuky předmětu; tato část výuky vám bude uznána na základě předložení příslušných dokladů z hostitelské univerzity (</a:t>
            </a:r>
            <a:r>
              <a:rPr lang="cs-CZ" sz="2000" dirty="0" err="1"/>
              <a:t>Transcript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Records</a:t>
            </a:r>
            <a:r>
              <a:rPr lang="cs-CZ" sz="2000" dirty="0"/>
              <a:t>, </a:t>
            </a:r>
            <a:r>
              <a:rPr lang="cs-CZ" sz="2000" dirty="0" smtClean="0"/>
              <a:t>sylabus</a:t>
            </a:r>
            <a:r>
              <a:rPr lang="cs-CZ" sz="2000" dirty="0"/>
              <a:t>). Druhou polovinu státnicového předmětu a zkoušky absolvujete na 2. LF. </a:t>
            </a:r>
            <a:endParaRPr lang="cs-CZ" sz="2000" dirty="0" smtClean="0"/>
          </a:p>
          <a:p>
            <a:pPr>
              <a:lnSpc>
                <a:spcPts val="2600"/>
              </a:lnSpc>
              <a:buFont typeface="Courier New" panose="02070309020205020404" pitchFamily="49" charset="0"/>
              <a:buChar char="o"/>
            </a:pPr>
            <a:r>
              <a:rPr lang="cs-CZ" sz="2000" dirty="0" smtClean="0"/>
              <a:t>Státní </a:t>
            </a:r>
            <a:r>
              <a:rPr lang="cs-CZ" sz="2000" dirty="0"/>
              <a:t>závěrečnou zkoušku skládáte v ČR. </a:t>
            </a:r>
          </a:p>
        </p:txBody>
      </p:sp>
      <p:pic>
        <p:nvPicPr>
          <p:cNvPr id="4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521545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0874" y="1297171"/>
            <a:ext cx="11536326" cy="1105787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b="1" dirty="0">
                <a:solidFill>
                  <a:srgbClr val="ED1C29"/>
                </a:solidFill>
                <a:latin typeface="+mn-lt"/>
              </a:rPr>
              <a:t>Je nutné v zahraničí absolvovat všechny </a:t>
            </a:r>
            <a:br>
              <a:rPr lang="cs-CZ" sz="4000" b="1" dirty="0">
                <a:solidFill>
                  <a:srgbClr val="ED1C29"/>
                </a:solidFill>
                <a:latin typeface="+mn-lt"/>
              </a:rPr>
            </a:br>
            <a:r>
              <a:rPr lang="cs-CZ" sz="4000" b="1" dirty="0">
                <a:solidFill>
                  <a:srgbClr val="ED1C29"/>
                </a:solidFill>
                <a:latin typeface="+mn-lt"/>
              </a:rPr>
              <a:t>předměty zapsané v LA?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520563"/>
            <a:ext cx="10206162" cy="3856173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2000" dirty="0" smtClean="0"/>
              <a:t>Studijní závazky stanovené v </a:t>
            </a:r>
            <a:r>
              <a:rPr lang="cs-CZ" sz="2000" dirty="0" err="1" smtClean="0"/>
              <a:t>Learning</a:t>
            </a:r>
            <a:r>
              <a:rPr lang="cs-CZ" sz="2000" dirty="0" smtClean="0"/>
              <a:t> </a:t>
            </a:r>
            <a:r>
              <a:rPr lang="cs-CZ" sz="2000" dirty="0" err="1" smtClean="0"/>
              <a:t>Agreement</a:t>
            </a:r>
            <a:r>
              <a:rPr lang="cs-CZ" sz="2000" dirty="0" smtClean="0"/>
              <a:t> </a:t>
            </a:r>
            <a:r>
              <a:rPr lang="cs-CZ" sz="2000" dirty="0"/>
              <a:t>je </a:t>
            </a:r>
            <a:r>
              <a:rPr lang="cs-CZ" sz="2000" dirty="0" smtClean="0"/>
              <a:t>v</a:t>
            </a:r>
            <a:r>
              <a:rPr lang="cs-CZ" sz="2000" dirty="0"/>
              <a:t> zásadě nutno splnit. Zavazujete se k tomuto </a:t>
            </a:r>
            <a:r>
              <a:rPr lang="cs-CZ" sz="2000" dirty="0" smtClean="0"/>
              <a:t>před odjezdem podpisem Účastnické smlouvy. 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endParaRPr lang="cs-CZ" sz="2000" dirty="0" smtClean="0"/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2000" dirty="0" smtClean="0"/>
              <a:t>Nebudete-li </a:t>
            </a:r>
            <a:r>
              <a:rPr lang="cs-CZ" sz="2000" dirty="0"/>
              <a:t>některým studijním povinnostem v zahraničí schopni dostát, řeší </a:t>
            </a:r>
            <a:r>
              <a:rPr lang="cs-CZ" sz="2000" dirty="0" smtClean="0"/>
              <a:t>student po návratu individuálně s Erasmus koordinátorem 2.LF. Je nutné </a:t>
            </a:r>
            <a:r>
              <a:rPr lang="cs-CZ" sz="2000" dirty="0"/>
              <a:t>dodat sylabus dotyčného zahraničního předmětu a písemné potvrzení </a:t>
            </a:r>
            <a:r>
              <a:rPr lang="cs-CZ" sz="2000" dirty="0" smtClean="0"/>
              <a:t>s</a:t>
            </a:r>
            <a:r>
              <a:rPr lang="cs-CZ" sz="2000" dirty="0"/>
              <a:t> přesnou </a:t>
            </a:r>
            <a:r>
              <a:rPr lang="cs-CZ" sz="2000" dirty="0" smtClean="0"/>
              <a:t>specifikací </a:t>
            </a:r>
            <a:r>
              <a:rPr lang="cs-CZ" sz="2000" dirty="0"/>
              <a:t>jakou část předmětu a v jakém rozsahu (počtem hodin) jste absolvovali, a to v podobě </a:t>
            </a:r>
            <a:r>
              <a:rPr lang="cs-CZ" sz="2000" b="1" dirty="0" err="1"/>
              <a:t>Certificate</a:t>
            </a:r>
            <a:r>
              <a:rPr lang="cs-CZ" sz="2000" b="1" dirty="0"/>
              <a:t> of </a:t>
            </a:r>
            <a:r>
              <a:rPr lang="cs-CZ" sz="2000" b="1" dirty="0" err="1"/>
              <a:t>Attendance</a:t>
            </a:r>
            <a:r>
              <a:rPr lang="cs-CZ" sz="2000" dirty="0" smtClean="0"/>
              <a:t>.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endParaRPr lang="cs-CZ" sz="2000" dirty="0" smtClean="0"/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2000" dirty="0" smtClean="0"/>
              <a:t>Po </a:t>
            </a:r>
            <a:r>
              <a:rPr lang="cs-CZ" sz="2000" dirty="0"/>
              <a:t>dobu studia v zahraničí jste řádnými </a:t>
            </a:r>
            <a:r>
              <a:rPr lang="cs-CZ" sz="2000" dirty="0" smtClean="0"/>
              <a:t>studenty 2. LF UK.  V době studia v zahraničí pro Vás platí stejná práva a povinnosti jako pro studenty zahraniční univerzity, včetně požadavků ukončení předmětu.</a:t>
            </a:r>
            <a:endParaRPr lang="cs-CZ" sz="2000" dirty="0"/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endParaRPr lang="cs-CZ" sz="2000" dirty="0"/>
          </a:p>
        </p:txBody>
      </p:sp>
      <p:pic>
        <p:nvPicPr>
          <p:cNvPr id="4" name="Obrázek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340818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6447" y="1297615"/>
            <a:ext cx="11580923" cy="81743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400" b="1" dirty="0">
                <a:solidFill>
                  <a:srgbClr val="ED1C29"/>
                </a:solidFill>
                <a:latin typeface="+mn-lt"/>
              </a:rPr>
              <a:t>Prodloužení</a:t>
            </a:r>
            <a:r>
              <a:rPr lang="cs-CZ" sz="4400" b="1" dirty="0">
                <a:latin typeface="+mn-lt"/>
              </a:rPr>
              <a:t> </a:t>
            </a:r>
            <a:r>
              <a:rPr lang="cs-CZ" sz="4400" b="1" dirty="0">
                <a:solidFill>
                  <a:srgbClr val="ED1C29"/>
                </a:solidFill>
                <a:latin typeface="+mn-lt"/>
              </a:rPr>
              <a:t>pobytu</a:t>
            </a:r>
            <a:endParaRPr lang="cs-CZ" altLang="cs-CZ" sz="4400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812800" y="2002466"/>
            <a:ext cx="11044570" cy="4386302"/>
          </a:xfrm>
        </p:spPr>
        <p:txBody>
          <a:bodyPr rtlCol="0">
            <a:normAutofit/>
          </a:bodyPr>
          <a:lstStyle/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dirty="0"/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Nejprve referentce zašlete podepsanou </a:t>
            </a:r>
            <a:r>
              <a:rPr lang="cs-CZ" sz="2000" b="1" dirty="0" smtClean="0">
                <a:solidFill>
                  <a:srgbClr val="000000"/>
                </a:solidFill>
              </a:rPr>
              <a:t>žádost o prodloužení </a:t>
            </a:r>
            <a:r>
              <a:rPr lang="cs-CZ" sz="2000" dirty="0" smtClean="0">
                <a:solidFill>
                  <a:srgbClr val="000000"/>
                </a:solidFill>
              </a:rPr>
              <a:t>pobytu, </a:t>
            </a:r>
            <a:r>
              <a:rPr lang="cs-CZ" sz="2000" dirty="0">
                <a:solidFill>
                  <a:srgbClr val="000000"/>
                </a:solidFill>
              </a:rPr>
              <a:t>s odůvodněním, s </a:t>
            </a:r>
            <a:r>
              <a:rPr lang="cs-CZ" sz="2000" dirty="0" smtClean="0">
                <a:solidFill>
                  <a:srgbClr val="000000"/>
                </a:solidFill>
              </a:rPr>
              <a:t>vyjádřeným souhlasem od zahraniční univerzity.  </a:t>
            </a:r>
            <a:endParaRPr lang="cs-CZ" sz="2000" dirty="0">
              <a:solidFill>
                <a:srgbClr val="000000"/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000" dirty="0">
                <a:solidFill>
                  <a:srgbClr val="000000"/>
                </a:solidFill>
              </a:rPr>
              <a:t>Poté </a:t>
            </a:r>
            <a:r>
              <a:rPr lang="cs-CZ" sz="2000" dirty="0" smtClean="0">
                <a:solidFill>
                  <a:srgbClr val="000000"/>
                </a:solidFill>
              </a:rPr>
              <a:t>ji </a:t>
            </a:r>
            <a:r>
              <a:rPr lang="cs-CZ" sz="2000" b="1" dirty="0">
                <a:solidFill>
                  <a:srgbClr val="000000"/>
                </a:solidFill>
              </a:rPr>
              <a:t>posoudí fakultní </a:t>
            </a:r>
            <a:r>
              <a:rPr lang="cs-CZ" sz="2000" b="1" dirty="0" smtClean="0">
                <a:solidFill>
                  <a:srgbClr val="000000"/>
                </a:solidFill>
              </a:rPr>
              <a:t>Erasmus+ koordinátor</a:t>
            </a:r>
            <a:r>
              <a:rPr lang="cs-CZ" sz="2000" b="1" dirty="0">
                <a:solidFill>
                  <a:srgbClr val="000000"/>
                </a:solidFill>
              </a:rPr>
              <a:t>.</a:t>
            </a: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000" dirty="0">
                <a:solidFill>
                  <a:srgbClr val="000000"/>
                </a:solidFill>
              </a:rPr>
              <a:t>Prodloužení musí přímo navazovat na předchozí pobyt. </a:t>
            </a:r>
            <a:r>
              <a:rPr lang="cs-CZ" sz="2000" dirty="0" smtClean="0">
                <a:solidFill>
                  <a:srgbClr val="000000"/>
                </a:solidFill>
              </a:rPr>
              <a:t>Pokud nenavazuje, jedná se o další samostatný pobyt.</a:t>
            </a:r>
            <a:endParaRPr lang="cs-CZ" sz="2000" dirty="0">
              <a:solidFill>
                <a:srgbClr val="000000"/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Pokud navazuje, prodloužení musí </a:t>
            </a:r>
            <a:r>
              <a:rPr lang="cs-CZ" sz="2000" dirty="0">
                <a:solidFill>
                  <a:srgbClr val="000000"/>
                </a:solidFill>
              </a:rPr>
              <a:t>být </a:t>
            </a:r>
            <a:r>
              <a:rPr lang="cs-CZ" sz="2000" b="1" dirty="0">
                <a:solidFill>
                  <a:srgbClr val="000000"/>
                </a:solidFill>
              </a:rPr>
              <a:t>dořešeno před ukončením pobytu</a:t>
            </a:r>
            <a:r>
              <a:rPr lang="cs-CZ" sz="2000" dirty="0">
                <a:solidFill>
                  <a:srgbClr val="000000"/>
                </a:solidFill>
              </a:rPr>
              <a:t>.</a:t>
            </a: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Na prodlužovanou dobu </a:t>
            </a:r>
            <a:r>
              <a:rPr lang="cs-CZ" sz="2000" dirty="0" smtClean="0"/>
              <a:t>získáte </a:t>
            </a:r>
            <a:r>
              <a:rPr lang="cs-CZ" sz="2000" dirty="0"/>
              <a:t>další finanční podporu, nebo </a:t>
            </a:r>
            <a:r>
              <a:rPr lang="cs-CZ" sz="2000" dirty="0" smtClean="0"/>
              <a:t>budete pokračovat </a:t>
            </a:r>
            <a:r>
              <a:rPr lang="cs-CZ" sz="2000" dirty="0"/>
              <a:t>s</a:t>
            </a:r>
            <a:r>
              <a:rPr lang="cs-CZ" sz="2000" dirty="0" smtClean="0"/>
              <a:t> </a:t>
            </a:r>
            <a:r>
              <a:rPr lang="cs-CZ" sz="2000" dirty="0"/>
              <a:t>tzv. </a:t>
            </a:r>
            <a:r>
              <a:rPr lang="cs-CZ" sz="2000" dirty="0" err="1" smtClean="0"/>
              <a:t>zero</a:t>
            </a:r>
            <a:r>
              <a:rPr lang="cs-CZ" sz="2000" dirty="0" smtClean="0"/>
              <a:t>-grantem, což </a:t>
            </a:r>
            <a:r>
              <a:rPr lang="cs-CZ" sz="2000" dirty="0"/>
              <a:t>znamená na vlastní </a:t>
            </a:r>
            <a:r>
              <a:rPr lang="cs-CZ" sz="2000" dirty="0" smtClean="0"/>
              <a:t>náklady. </a:t>
            </a:r>
            <a:endParaRPr lang="cs-CZ" sz="2000" dirty="0"/>
          </a:p>
          <a:p>
            <a:pPr algn="l" fontAlgn="auto">
              <a:spcAft>
                <a:spcPts val="0"/>
              </a:spcAft>
              <a:defRPr/>
            </a:pPr>
            <a:r>
              <a:rPr lang="cs-CZ" sz="2000" dirty="0"/>
              <a:t>_____________________________________</a:t>
            </a:r>
          </a:p>
          <a:p>
            <a:pPr marL="0" lvl="5" algn="l">
              <a:spcBef>
                <a:spcPts val="200"/>
              </a:spcBef>
              <a:defRPr/>
            </a:pPr>
            <a:r>
              <a:rPr lang="cs-CZ" sz="1400" dirty="0">
                <a:solidFill>
                  <a:srgbClr val="000000"/>
                </a:solidFill>
              </a:rPr>
              <a:t>       Jedná-li se o prodloužení z letního na zimní semestr, tj. ve dvou akademických letech, musíte podat novou </a:t>
            </a:r>
            <a:r>
              <a:rPr lang="cs-CZ" sz="1400" dirty="0" smtClean="0">
                <a:solidFill>
                  <a:srgbClr val="000000"/>
                </a:solidFill>
              </a:rPr>
              <a:t>žádost Erasmus + na další akademický rok.</a:t>
            </a:r>
            <a:endParaRPr lang="cs-CZ" sz="1400" dirty="0">
              <a:solidFill>
                <a:srgbClr val="000000"/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sz="1400" dirty="0"/>
          </a:p>
          <a:p>
            <a:pPr lvl="1"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  <p:pic>
        <p:nvPicPr>
          <p:cNvPr id="53254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8978" y="1265273"/>
            <a:ext cx="11610752" cy="10962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400" b="1" dirty="0">
                <a:solidFill>
                  <a:srgbClr val="ED1C29"/>
                </a:solidFill>
                <a:latin typeface="+mn-lt"/>
              </a:rPr>
              <a:t>Předčasné ukončení pobytu </a:t>
            </a:r>
            <a:endParaRPr lang="cs-CZ" altLang="cs-CZ" sz="4400" b="1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55301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723900" y="2292350"/>
            <a:ext cx="10782300" cy="3333750"/>
          </a:xfrm>
        </p:spPr>
        <p:txBody>
          <a:bodyPr>
            <a:normAutofit fontScale="92500" lnSpcReduction="20000"/>
          </a:bodyPr>
          <a:lstStyle/>
          <a:p>
            <a:pPr marL="342900" indent="-342900" algn="l">
              <a:buFont typeface="Courier New" pitchFamily="49" charset="0"/>
              <a:buChar char="o"/>
            </a:pPr>
            <a:endParaRPr lang="cs-CZ" dirty="0">
              <a:solidFill>
                <a:srgbClr val="00B050"/>
              </a:solidFill>
            </a:endParaRPr>
          </a:p>
          <a:p>
            <a:pPr marL="342900" indent="-342900" algn="l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r>
              <a:rPr lang="cs-CZ" sz="2200" dirty="0">
                <a:solidFill>
                  <a:srgbClr val="000000"/>
                </a:solidFill>
              </a:rPr>
              <a:t>Máte právo pobyt předčasně ukončit</a:t>
            </a:r>
            <a:r>
              <a:rPr lang="cs-CZ" sz="2200" dirty="0" smtClean="0">
                <a:solidFill>
                  <a:srgbClr val="000000"/>
                </a:solidFill>
              </a:rPr>
              <a:t>.  </a:t>
            </a:r>
          </a:p>
          <a:p>
            <a:pPr marL="342900" indent="-342900" algn="l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endParaRPr lang="cs-CZ" sz="2200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r>
              <a:rPr lang="cs-CZ" sz="2200" dirty="0" smtClean="0">
                <a:solidFill>
                  <a:srgbClr val="000000"/>
                </a:solidFill>
              </a:rPr>
              <a:t>Nejprve situaci </a:t>
            </a:r>
            <a:r>
              <a:rPr lang="cs-CZ" sz="2200" b="1" dirty="0" smtClean="0">
                <a:solidFill>
                  <a:srgbClr val="000000"/>
                </a:solidFill>
              </a:rPr>
              <a:t>zkonzultujte</a:t>
            </a:r>
            <a:r>
              <a:rPr lang="cs-CZ" sz="2200" dirty="0" smtClean="0">
                <a:solidFill>
                  <a:srgbClr val="000000"/>
                </a:solidFill>
              </a:rPr>
              <a:t> s Oddělením zahraničních záležitostí 2. LF. </a:t>
            </a:r>
          </a:p>
          <a:p>
            <a:pPr marL="342900" indent="-342900" algn="l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r>
              <a:rPr lang="cs-CZ" sz="2200" dirty="0" smtClean="0">
                <a:solidFill>
                  <a:srgbClr val="000000"/>
                </a:solidFill>
              </a:rPr>
              <a:t>Pokud </a:t>
            </a:r>
            <a:r>
              <a:rPr lang="cs-CZ" sz="2200" dirty="0">
                <a:solidFill>
                  <a:srgbClr val="000000"/>
                </a:solidFill>
              </a:rPr>
              <a:t>se </a:t>
            </a:r>
            <a:r>
              <a:rPr lang="cs-CZ" sz="2200" dirty="0" smtClean="0">
                <a:solidFill>
                  <a:srgbClr val="000000"/>
                </a:solidFill>
              </a:rPr>
              <a:t>definitivně pro ukončení rozhodnete, </a:t>
            </a:r>
            <a:r>
              <a:rPr lang="cs-CZ" sz="2200" b="1" dirty="0">
                <a:solidFill>
                  <a:srgbClr val="000000"/>
                </a:solidFill>
              </a:rPr>
              <a:t>informujte zahraniční univerzitu</a:t>
            </a:r>
            <a:r>
              <a:rPr lang="cs-CZ" sz="2200" dirty="0" smtClean="0">
                <a:solidFill>
                  <a:srgbClr val="000000"/>
                </a:solidFill>
              </a:rPr>
              <a:t>.</a:t>
            </a:r>
          </a:p>
          <a:p>
            <a:pPr marL="342900" indent="-342900" algn="l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endParaRPr lang="cs-CZ" sz="2200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r>
              <a:rPr lang="cs-CZ" sz="2200" dirty="0" smtClean="0">
                <a:solidFill>
                  <a:srgbClr val="000000"/>
                </a:solidFill>
              </a:rPr>
              <a:t>Na </a:t>
            </a:r>
            <a:r>
              <a:rPr lang="cs-CZ" sz="2200" dirty="0">
                <a:solidFill>
                  <a:srgbClr val="000000"/>
                </a:solidFill>
              </a:rPr>
              <a:t>základě pokynů </a:t>
            </a:r>
            <a:r>
              <a:rPr lang="cs-CZ" sz="2200" dirty="0" smtClean="0">
                <a:solidFill>
                  <a:srgbClr val="000000"/>
                </a:solidFill>
              </a:rPr>
              <a:t>EK </a:t>
            </a:r>
            <a:r>
              <a:rPr lang="cs-CZ" sz="2200" dirty="0">
                <a:solidFill>
                  <a:srgbClr val="000000"/>
                </a:solidFill>
              </a:rPr>
              <a:t>vypořádáte nerealizovaný </a:t>
            </a:r>
            <a:r>
              <a:rPr lang="cs-CZ" sz="2200" dirty="0" smtClean="0">
                <a:solidFill>
                  <a:srgbClr val="000000"/>
                </a:solidFill>
              </a:rPr>
              <a:t>pobyt, tj. </a:t>
            </a:r>
            <a:r>
              <a:rPr lang="cs-CZ" sz="2200" b="1" dirty="0" smtClean="0">
                <a:solidFill>
                  <a:srgbClr val="000000"/>
                </a:solidFill>
              </a:rPr>
              <a:t>vrátíte</a:t>
            </a:r>
            <a:r>
              <a:rPr lang="cs-CZ" sz="2200" dirty="0" smtClean="0">
                <a:solidFill>
                  <a:srgbClr val="000000"/>
                </a:solidFill>
              </a:rPr>
              <a:t> </a:t>
            </a:r>
            <a:r>
              <a:rPr lang="cs-CZ" sz="2200" b="1" dirty="0" smtClean="0"/>
              <a:t>nevyčerpanou</a:t>
            </a:r>
            <a:r>
              <a:rPr lang="cs-CZ" sz="2200" b="1" dirty="0" smtClean="0">
                <a:solidFill>
                  <a:srgbClr val="000000"/>
                </a:solidFill>
              </a:rPr>
              <a:t> finanční </a:t>
            </a:r>
            <a:r>
              <a:rPr lang="cs-CZ" sz="2200" b="1" dirty="0">
                <a:solidFill>
                  <a:srgbClr val="000000"/>
                </a:solidFill>
              </a:rPr>
              <a:t>podporu</a:t>
            </a:r>
            <a:r>
              <a:rPr lang="cs-CZ" sz="2000" dirty="0">
                <a:solidFill>
                  <a:srgbClr val="000000"/>
                </a:solidFill>
              </a:rPr>
              <a:t>.</a:t>
            </a:r>
          </a:p>
        </p:txBody>
      </p:sp>
      <p:pic>
        <p:nvPicPr>
          <p:cNvPr id="55302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77956" y="1009815"/>
            <a:ext cx="10515600" cy="1224501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+mn-lt"/>
              </a:rPr>
              <a:t>Kde najdu pomoc</a:t>
            </a:r>
            <a:endParaRPr lang="cs-CZ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5908" y="2234315"/>
            <a:ext cx="9868061" cy="3379305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r>
              <a:rPr lang="cs-CZ" sz="2000" dirty="0" smtClean="0"/>
              <a:t>Potřebujete-li radu či </a:t>
            </a:r>
            <a:r>
              <a:rPr lang="cs-CZ" sz="2000" b="1" dirty="0" smtClean="0"/>
              <a:t>pomoc související s náplní a administrací </a:t>
            </a:r>
            <a:r>
              <a:rPr lang="cs-CZ" sz="2000" dirty="0"/>
              <a:t>v</a:t>
            </a:r>
            <a:r>
              <a:rPr lang="cs-CZ" sz="2000" dirty="0" smtClean="0"/>
              <a:t>ašeho pobytu, obracejte se na Oddělení zahraničních záležitostí 2. LF. </a:t>
            </a:r>
            <a:endParaRPr lang="cs-CZ" sz="2000" dirty="0"/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r>
              <a:rPr lang="cs-CZ" sz="2000" dirty="0" smtClean="0"/>
              <a:t>Pokud vznikne akutní potřeba </a:t>
            </a:r>
            <a:r>
              <a:rPr lang="cs-CZ" sz="2000" b="1" dirty="0" smtClean="0"/>
              <a:t>pomoci jiného charakteru,</a:t>
            </a:r>
            <a:r>
              <a:rPr lang="cs-CZ" sz="2000" dirty="0" smtClean="0"/>
              <a:t> zejména v době víkendu, ve večerních hodinách apod., kontaktujte </a:t>
            </a:r>
            <a:r>
              <a:rPr lang="cs-CZ" sz="2000" dirty="0" smtClean="0">
                <a:hlinkClick r:id="rId2"/>
              </a:rPr>
              <a:t>pomoc@cuni.cz</a:t>
            </a:r>
            <a:r>
              <a:rPr lang="cs-CZ" sz="2000" dirty="0" smtClean="0"/>
              <a:t>. Více na </a:t>
            </a:r>
            <a:r>
              <a:rPr lang="cs-CZ" sz="2000" dirty="0" smtClean="0">
                <a:hlinkClick r:id="rId3"/>
              </a:rPr>
              <a:t>www.pomoc.cuni.cz</a:t>
            </a:r>
            <a:r>
              <a:rPr lang="cs-CZ" sz="2000" dirty="0" smtClean="0"/>
              <a:t>.</a:t>
            </a:r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r>
              <a:rPr lang="cs-CZ" sz="2000" b="1" dirty="0" smtClean="0"/>
              <a:t>Tísňová linka</a:t>
            </a:r>
            <a:r>
              <a:rPr lang="cs-CZ" sz="2000" dirty="0" smtClean="0"/>
              <a:t>: 112</a:t>
            </a:r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r>
              <a:rPr lang="cs-CZ" sz="2000" dirty="0" smtClean="0"/>
              <a:t>Doporučujeme si zjistit a uložit telefonní číslo zastupitelského úřadu ČR v zemi vašeho pobytu.</a:t>
            </a:r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endParaRPr lang="cs-CZ" sz="2400" dirty="0">
              <a:solidFill>
                <a:srgbClr val="7030A0"/>
              </a:solidFill>
            </a:endParaRPr>
          </a:p>
          <a:p>
            <a:endParaRPr lang="cs-CZ" dirty="0"/>
          </a:p>
        </p:txBody>
      </p:sp>
      <p:pic>
        <p:nvPicPr>
          <p:cNvPr id="4" name="Obrázek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398439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097279"/>
            <a:ext cx="10515600" cy="1327869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+mn-lt"/>
              </a:rPr>
              <a:t>Na závěr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94338" y="2639833"/>
            <a:ext cx="8753231" cy="3228230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70000"/>
              </a:lnSpc>
              <a:spcBef>
                <a:spcPts val="1200"/>
              </a:spcBef>
              <a:buNone/>
            </a:pPr>
            <a:r>
              <a:rPr lang="cs-CZ" sz="8000" dirty="0"/>
              <a:t>Po každém proběhlém kroku se </a:t>
            </a:r>
            <a:r>
              <a:rPr lang="cs-CZ" sz="8000" dirty="0" smtClean="0"/>
              <a:t>k</a:t>
            </a:r>
            <a:r>
              <a:rPr lang="cs-CZ" sz="8000" b="1" dirty="0" smtClean="0"/>
              <a:t> </a:t>
            </a:r>
            <a:r>
              <a:rPr lang="cs-CZ" sz="8000" b="1" dirty="0" smtClean="0">
                <a:solidFill>
                  <a:srgbClr val="000000"/>
                </a:solidFill>
              </a:rPr>
              <a:t>uvedenému popisu vraťte a ujistěte </a:t>
            </a:r>
            <a:r>
              <a:rPr lang="cs-CZ" sz="8000" b="1" dirty="0">
                <a:solidFill>
                  <a:srgbClr val="000000"/>
                </a:solidFill>
              </a:rPr>
              <a:t>se</a:t>
            </a:r>
            <a:r>
              <a:rPr lang="cs-CZ" sz="8000" dirty="0"/>
              <a:t>, že jste </a:t>
            </a:r>
            <a:r>
              <a:rPr lang="cs-CZ" sz="8000" dirty="0" smtClean="0"/>
              <a:t>veškeré kroky učinily tak</a:t>
            </a:r>
            <a:r>
              <a:rPr lang="cs-CZ" sz="8000" dirty="0"/>
              <a:t>, jak jste měli</a:t>
            </a:r>
            <a:r>
              <a:rPr lang="cs-CZ" sz="8000" dirty="0" smtClean="0"/>
              <a:t>.</a:t>
            </a:r>
            <a:endParaRPr lang="cs-CZ" sz="8000" dirty="0"/>
          </a:p>
          <a:p>
            <a:pPr marL="0" indent="0">
              <a:lnSpc>
                <a:spcPct val="170000"/>
              </a:lnSpc>
              <a:spcBef>
                <a:spcPts val="1200"/>
              </a:spcBef>
              <a:buNone/>
            </a:pPr>
            <a:r>
              <a:rPr lang="cs-CZ" sz="4200" dirty="0"/>
              <a:t> </a:t>
            </a:r>
          </a:p>
          <a:p>
            <a:pPr marL="0" indent="0" algn="ctr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cs-CZ" sz="11200" b="1" dirty="0" smtClean="0">
                <a:solidFill>
                  <a:srgbClr val="FF0000"/>
                </a:solidFill>
              </a:rPr>
              <a:t>Přejeme </a:t>
            </a:r>
            <a:r>
              <a:rPr lang="cs-CZ" sz="11200" b="1" dirty="0">
                <a:solidFill>
                  <a:srgbClr val="FF0000"/>
                </a:solidFill>
              </a:rPr>
              <a:t>Vám úspěšný </a:t>
            </a:r>
            <a:r>
              <a:rPr lang="cs-CZ" sz="11200" b="1" dirty="0" smtClean="0">
                <a:solidFill>
                  <a:srgbClr val="FF0000"/>
                </a:solidFill>
              </a:rPr>
              <a:t>pobyt</a:t>
            </a:r>
            <a:r>
              <a:rPr lang="cs-CZ" sz="11200" b="1" dirty="0">
                <a:solidFill>
                  <a:srgbClr val="FF0000"/>
                </a:solidFill>
              </a:rPr>
              <a:t>. </a:t>
            </a:r>
            <a:endParaRPr lang="cs-CZ" sz="112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___________________________________</a:t>
            </a:r>
            <a:endParaRPr lang="cs-CZ" dirty="0"/>
          </a:p>
          <a:p>
            <a:pPr marL="0" indent="0">
              <a:buNone/>
            </a:pPr>
            <a:r>
              <a:rPr lang="cs-CZ" sz="3700" i="1" dirty="0" smtClean="0">
                <a:solidFill>
                  <a:srgbClr val="000000"/>
                </a:solidFill>
              </a:rPr>
              <a:t>Aktualizace ke </a:t>
            </a:r>
            <a:r>
              <a:rPr lang="cs-CZ" sz="3700" i="1" smtClean="0">
                <a:solidFill>
                  <a:srgbClr val="000000"/>
                </a:solidFill>
              </a:rPr>
              <a:t>dni  </a:t>
            </a:r>
            <a:r>
              <a:rPr lang="cs-CZ" sz="3700" i="1" smtClean="0">
                <a:solidFill>
                  <a:srgbClr val="000000"/>
                </a:solidFill>
              </a:rPr>
              <a:t>30 </a:t>
            </a:r>
            <a:r>
              <a:rPr lang="cs-CZ" sz="3700" i="1" dirty="0" smtClean="0">
                <a:solidFill>
                  <a:srgbClr val="000000"/>
                </a:solidFill>
              </a:rPr>
              <a:t>11. 2021, pro pobyty od akademického roku 2021/2022.</a:t>
            </a:r>
            <a:endParaRPr lang="cs-CZ" sz="3700" i="1" dirty="0">
              <a:solidFill>
                <a:srgbClr val="000000"/>
              </a:solidFill>
            </a:endParaRPr>
          </a:p>
          <a:p>
            <a:endParaRPr lang="cs-CZ" dirty="0"/>
          </a:p>
        </p:txBody>
      </p:sp>
      <p:pic>
        <p:nvPicPr>
          <p:cNvPr id="4" name="Obrázek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91439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1216025"/>
            <a:ext cx="6697663" cy="4778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/>
            </a:r>
            <a:br>
              <a:rPr lang="cs-CZ" altLang="cs-CZ" b="1" dirty="0">
                <a:solidFill>
                  <a:srgbClr val="FF0000"/>
                </a:solidFill>
              </a:rPr>
            </a:br>
            <a:endParaRPr lang="cs-CZ" altLang="cs-CZ" sz="3100" dirty="0">
              <a:solidFill>
                <a:srgbClr val="00B05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1130300" y="999460"/>
            <a:ext cx="9994900" cy="536953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800" b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000" b="1" dirty="0"/>
              <a:t>Přehled partnerských institucí </a:t>
            </a:r>
            <a:endParaRPr lang="cs-CZ" sz="2000" dirty="0"/>
          </a:p>
          <a:p>
            <a:pPr fontAlgn="auto">
              <a:spcAft>
                <a:spcPts val="0"/>
              </a:spcAft>
              <a:defRPr/>
            </a:pPr>
            <a:r>
              <a:rPr lang="cs-CZ" sz="2000" dirty="0">
                <a:solidFill>
                  <a:srgbClr val="0070C0"/>
                </a:solidFill>
                <a:hlinkClick r:id="rId3"/>
              </a:rPr>
              <a:t>http://</a:t>
            </a:r>
            <a:r>
              <a:rPr lang="cs-CZ" sz="2000" dirty="0" smtClean="0">
                <a:solidFill>
                  <a:srgbClr val="0070C0"/>
                </a:solidFill>
                <a:hlinkClick r:id="rId3"/>
              </a:rPr>
              <a:t>www.lf2.cuni.cz/prehled-partnerskych-fakult</a:t>
            </a:r>
            <a:endParaRPr lang="cs-CZ" sz="2000" dirty="0" smtClean="0">
              <a:solidFill>
                <a:srgbClr val="0070C0"/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000" b="1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000" b="1" dirty="0" smtClean="0">
                <a:solidFill>
                  <a:srgbClr val="000000"/>
                </a:solidFill>
              </a:rPr>
              <a:t>Aktuální </a:t>
            </a:r>
            <a:r>
              <a:rPr lang="cs-CZ" sz="2000" b="1" dirty="0">
                <a:solidFill>
                  <a:srgbClr val="000000"/>
                </a:solidFill>
              </a:rPr>
              <a:t>výzvy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000" dirty="0">
                <a:hlinkClick r:id="rId4"/>
              </a:rPr>
              <a:t>http://</a:t>
            </a:r>
            <a:r>
              <a:rPr lang="cs-CZ" sz="2000" dirty="0" smtClean="0">
                <a:hlinkClick r:id="rId4"/>
              </a:rPr>
              <a:t>www.lf2.cuni.cz/tag/aktuality-erasmus</a:t>
            </a:r>
            <a:endParaRPr lang="cs-CZ" sz="2000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000" dirty="0">
              <a:solidFill>
                <a:srgbClr val="00B050"/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000" b="1" dirty="0" smtClean="0"/>
              <a:t>Zkušenosti studentů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000" dirty="0" smtClean="0">
                <a:hlinkClick r:id="rId5"/>
              </a:rPr>
              <a:t>https</a:t>
            </a:r>
            <a:r>
              <a:rPr lang="cs-CZ" sz="2000" dirty="0">
                <a:hlinkClick r:id="rId5"/>
              </a:rPr>
              <a:t>://</a:t>
            </a:r>
            <a:r>
              <a:rPr lang="cs-CZ" sz="2000" dirty="0" smtClean="0">
                <a:hlinkClick r:id="rId5"/>
              </a:rPr>
              <a:t>www.lf2.cuni.cz/tag/studenti-o-stazich-erasmus</a:t>
            </a:r>
            <a:endParaRPr lang="cs-CZ" sz="2000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000" b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000" u="sng" dirty="0" smtClean="0">
                <a:hlinkClick r:id="rId6"/>
              </a:rPr>
              <a:t>http://erasmus-databaze.naep.cz/modules/erasmus/</a:t>
            </a:r>
            <a:endParaRPr lang="cs-CZ" sz="2000" u="sng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000" b="1" strike="sngStrike" dirty="0">
              <a:solidFill>
                <a:srgbClr val="00B05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cs-CZ" sz="20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  <p:pic>
        <p:nvPicPr>
          <p:cNvPr id="18438" name="Obrázek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90394" y="914400"/>
            <a:ext cx="6526213" cy="94183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b="1" dirty="0">
                <a:solidFill>
                  <a:srgbClr val="000000"/>
                </a:solidFill>
              </a:rPr>
              <a:t/>
            </a:r>
            <a:br>
              <a:rPr lang="cs-CZ" altLang="cs-CZ" b="1" dirty="0">
                <a:solidFill>
                  <a:srgbClr val="000000"/>
                </a:solidFill>
              </a:rPr>
            </a:br>
            <a:endParaRPr lang="cs-CZ" altLang="cs-CZ" sz="3100" dirty="0">
              <a:solidFill>
                <a:srgbClr val="000000"/>
              </a:solidFill>
            </a:endParaRP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522288" y="2108200"/>
            <a:ext cx="11333013" cy="4448048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 </a:t>
            </a:r>
          </a:p>
          <a:p>
            <a:endParaRPr lang="cs-CZ" dirty="0">
              <a:solidFill>
                <a:srgbClr val="000000"/>
              </a:solidFill>
            </a:endParaRPr>
          </a:p>
        </p:txBody>
      </p:sp>
      <p:pic>
        <p:nvPicPr>
          <p:cNvPr id="20486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7038" y="376238"/>
            <a:ext cx="3678237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Obdélník 1"/>
          <p:cNvSpPr/>
          <p:nvPr/>
        </p:nvSpPr>
        <p:spPr>
          <a:xfrm>
            <a:off x="1077402" y="1898124"/>
            <a:ext cx="10294450" cy="53194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altLang="cs-CZ" sz="1400" b="1" dirty="0">
                <a:solidFill>
                  <a:srgbClr val="000000"/>
                </a:solidFill>
                <a:latin typeface="+mn-lt"/>
              </a:rPr>
              <a:t>Zvolit typ </a:t>
            </a:r>
            <a:r>
              <a:rPr lang="cs-CZ" altLang="cs-CZ" sz="1400" b="1" dirty="0" smtClean="0">
                <a:solidFill>
                  <a:srgbClr val="000000"/>
                </a:solidFill>
                <a:latin typeface="+mn-lt"/>
              </a:rPr>
              <a:t>pobytu</a:t>
            </a:r>
            <a:endParaRPr lang="cs-CZ" altLang="cs-CZ" sz="1400" b="1" dirty="0">
              <a:solidFill>
                <a:srgbClr val="000000"/>
              </a:solidFill>
              <a:latin typeface="+mn-lt"/>
            </a:endParaRPr>
          </a:p>
          <a:p>
            <a:pPr marL="800100" lvl="1" indent="-342900" fontAlgn="auto">
              <a:spcBef>
                <a:spcPts val="6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altLang="cs-CZ" sz="1400" b="1" dirty="0" smtClean="0">
                <a:solidFill>
                  <a:srgbClr val="FF0000"/>
                </a:solidFill>
                <a:latin typeface="+mn-lt"/>
              </a:rPr>
              <a:t>studijní pobyt </a:t>
            </a:r>
            <a:endParaRPr lang="cs-CZ" altLang="cs-CZ" sz="1400" b="1" u="sng" strike="sngStrike" dirty="0">
              <a:solidFill>
                <a:srgbClr val="FF0000"/>
              </a:solidFill>
              <a:latin typeface="+mn-lt"/>
            </a:endParaRPr>
          </a:p>
          <a:p>
            <a:pPr marL="800100" lvl="1" indent="-342900" fontAlgn="auto">
              <a:spcBef>
                <a:spcPts val="6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altLang="cs-CZ" sz="1400" b="1" dirty="0" smtClean="0">
                <a:solidFill>
                  <a:srgbClr val="FF0000"/>
                </a:solidFill>
                <a:latin typeface="+mn-lt"/>
              </a:rPr>
              <a:t>praktická stáž</a:t>
            </a:r>
            <a:endParaRPr lang="cs-CZ" altLang="cs-CZ" sz="1400" b="1" strike="sngStrike" dirty="0" smtClean="0">
              <a:solidFill>
                <a:srgbClr val="FF0000"/>
              </a:solidFill>
              <a:latin typeface="+mn-lt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endParaRPr lang="cs-CZ" altLang="cs-CZ" sz="1400" dirty="0" smtClean="0">
              <a:solidFill>
                <a:srgbClr val="C55A11"/>
              </a:solidFill>
              <a:latin typeface="+mn-lt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cs-CZ" sz="1400" dirty="0" smtClean="0">
                <a:solidFill>
                  <a:srgbClr val="000000"/>
                </a:solidFill>
                <a:latin typeface="+mn-lt"/>
              </a:rPr>
              <a:t>Délka jednoho pobytu (studium nebo stáž) je 2 - 12 </a:t>
            </a:r>
            <a:r>
              <a:rPr lang="cs-CZ" altLang="cs-CZ" sz="1400" dirty="0">
                <a:solidFill>
                  <a:srgbClr val="000000"/>
                </a:solidFill>
                <a:latin typeface="+mn-lt"/>
              </a:rPr>
              <a:t>měsíců </a:t>
            </a:r>
            <a:r>
              <a:rPr lang="cs-CZ" altLang="cs-CZ" sz="1400" dirty="0" smtClean="0">
                <a:solidFill>
                  <a:srgbClr val="000000"/>
                </a:solidFill>
                <a:latin typeface="+mn-lt"/>
              </a:rPr>
              <a:t>v jednom akademickém roce, minimálně 60 </a:t>
            </a:r>
            <a:r>
              <a:rPr lang="cs-CZ" altLang="cs-CZ" sz="1400" dirty="0">
                <a:solidFill>
                  <a:srgbClr val="000000"/>
                </a:solidFill>
                <a:latin typeface="+mn-lt"/>
              </a:rPr>
              <a:t>dní </a:t>
            </a:r>
            <a:r>
              <a:rPr lang="cs-CZ" altLang="cs-CZ" sz="1400" dirty="0" smtClean="0">
                <a:solidFill>
                  <a:srgbClr val="000000"/>
                </a:solidFill>
                <a:latin typeface="+mn-lt"/>
              </a:rPr>
              <a:t>souvisle. Pokud pobyt začíná a končí víkendem, nezapočítávají se. V případě stáží doktorandů jsou možné i krátkodobé pobyty v délce 5-30 dní. 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endParaRPr lang="cs-CZ" altLang="cs-CZ" sz="1400" dirty="0" smtClean="0">
              <a:solidFill>
                <a:srgbClr val="000000"/>
              </a:solidFill>
              <a:latin typeface="+mn-lt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cs-CZ" sz="1400" dirty="0" smtClean="0">
                <a:solidFill>
                  <a:srgbClr val="000000"/>
                </a:solidFill>
                <a:latin typeface="+mn-lt"/>
              </a:rPr>
              <a:t>Maximální délka součtů pobytů na každé úrovni pro bakalářský, navazující magisterský a doktorský program je 12 měsíců. Maximální </a:t>
            </a:r>
            <a:r>
              <a:rPr lang="cs-CZ" altLang="cs-CZ" sz="1400" dirty="0">
                <a:solidFill>
                  <a:srgbClr val="000000"/>
                </a:solidFill>
                <a:latin typeface="+mn-lt"/>
              </a:rPr>
              <a:t>délka </a:t>
            </a:r>
            <a:r>
              <a:rPr lang="cs-CZ" altLang="cs-CZ" sz="1400" dirty="0" smtClean="0">
                <a:solidFill>
                  <a:srgbClr val="000000"/>
                </a:solidFill>
                <a:latin typeface="+mn-lt"/>
              </a:rPr>
              <a:t>u souvislého magisterského programu je 24 měsíců.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endParaRPr lang="cs-CZ" altLang="cs-CZ" sz="1400" dirty="0" smtClean="0">
              <a:solidFill>
                <a:srgbClr val="C55A11"/>
              </a:solidFill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1400" b="1" dirty="0" smtClean="0">
                <a:solidFill>
                  <a:srgbClr val="000000"/>
                </a:solidFill>
                <a:latin typeface="+mn-lt"/>
              </a:rPr>
              <a:t>Vybrat vhodnou instituci </a:t>
            </a:r>
          </a:p>
          <a:p>
            <a:pPr marL="799200" indent="-342900" fontAlgn="auto">
              <a:spcBef>
                <a:spcPts val="6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1400" dirty="0" smtClean="0">
                <a:solidFill>
                  <a:srgbClr val="000000"/>
                </a:solidFill>
                <a:latin typeface="+mn-lt"/>
              </a:rPr>
              <a:t>podle </a:t>
            </a:r>
            <a:r>
              <a:rPr lang="cs-CZ" sz="1400" dirty="0">
                <a:solidFill>
                  <a:srgbClr val="000000"/>
                </a:solidFill>
                <a:latin typeface="+mn-lt"/>
              </a:rPr>
              <a:t>znalosti cizího jazyka</a:t>
            </a:r>
          </a:p>
          <a:p>
            <a:pPr marL="799200" indent="-342900" fontAlgn="auto">
              <a:spcBef>
                <a:spcPts val="6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1400" dirty="0" smtClean="0">
                <a:solidFill>
                  <a:srgbClr val="000000"/>
                </a:solidFill>
                <a:latin typeface="+mn-lt"/>
              </a:rPr>
              <a:t>z  </a:t>
            </a:r>
            <a:r>
              <a:rPr lang="cs-CZ" sz="1400" dirty="0" smtClean="0">
                <a:solidFill>
                  <a:srgbClr val="000000"/>
                </a:solidFill>
                <a:latin typeface="+mn-lt"/>
                <a:hlinkClick r:id="rId4"/>
              </a:rPr>
              <a:t>nabídky míst </a:t>
            </a:r>
            <a:r>
              <a:rPr lang="cs-CZ" sz="1400" dirty="0" smtClean="0">
                <a:solidFill>
                  <a:srgbClr val="000000"/>
                </a:solidFill>
                <a:latin typeface="+mn-lt"/>
              </a:rPr>
              <a:t>na partnerských univerzitách </a:t>
            </a:r>
            <a:endParaRPr lang="cs-CZ" sz="1400" dirty="0" smtClean="0">
              <a:solidFill>
                <a:srgbClr val="7030A0"/>
              </a:solidFill>
              <a:latin typeface="+mn-lt"/>
            </a:endParaRPr>
          </a:p>
          <a:p>
            <a:pPr marL="799200" indent="-342900" fontAlgn="auto">
              <a:spcBef>
                <a:spcPts val="6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1400" dirty="0" smtClean="0">
                <a:solidFill>
                  <a:srgbClr val="000000"/>
                </a:solidFill>
                <a:latin typeface="+mn-lt"/>
              </a:rPr>
              <a:t>s ohledem </a:t>
            </a:r>
            <a:r>
              <a:rPr lang="cs-CZ" sz="1400" dirty="0">
                <a:latin typeface="+mn-lt"/>
                <a:hlinkClick r:id="rId5"/>
              </a:rPr>
              <a:t>na </a:t>
            </a:r>
            <a:r>
              <a:rPr lang="cs-CZ" sz="1400" dirty="0" smtClean="0">
                <a:solidFill>
                  <a:srgbClr val="000000"/>
                </a:solidFill>
                <a:latin typeface="+mn-lt"/>
                <a:hlinkClick r:id="rId5"/>
              </a:rPr>
              <a:t>reference účastníků</a:t>
            </a:r>
            <a:endParaRPr lang="cs-CZ" sz="1400" dirty="0">
              <a:solidFill>
                <a:srgbClr val="7030A0"/>
              </a:solidFill>
              <a:latin typeface="+mn-lt"/>
            </a:endParaRPr>
          </a:p>
          <a:p>
            <a:pPr marL="799200" indent="-342900" fontAlgn="auto">
              <a:spcBef>
                <a:spcPts val="6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1400" dirty="0" smtClean="0">
                <a:solidFill>
                  <a:srgbClr val="000000"/>
                </a:solidFill>
                <a:latin typeface="+mn-lt"/>
              </a:rPr>
              <a:t>inspirovat se můžete</a:t>
            </a:r>
            <a:r>
              <a:rPr lang="cs-CZ" sz="1400" dirty="0">
                <a:solidFill>
                  <a:srgbClr val="000000"/>
                </a:solidFill>
                <a:latin typeface="+mn-lt"/>
              </a:rPr>
              <a:t> i na webu UK</a:t>
            </a:r>
            <a:r>
              <a:rPr lang="cs-CZ" sz="1400" dirty="0">
                <a:solidFill>
                  <a:srgbClr val="92D050"/>
                </a:solidFill>
                <a:latin typeface="+mn-lt"/>
              </a:rPr>
              <a:t> </a:t>
            </a:r>
            <a:r>
              <a:rPr lang="cs-CZ" sz="1400" u="sng" dirty="0">
                <a:latin typeface="+mn-lt"/>
                <a:hlinkClick r:id="rId6"/>
              </a:rPr>
              <a:t>Charles </a:t>
            </a:r>
            <a:r>
              <a:rPr lang="cs-CZ" sz="1400" u="sng" dirty="0" err="1" smtClean="0">
                <a:latin typeface="+mn-lt"/>
                <a:hlinkClick r:id="rId6"/>
              </a:rPr>
              <a:t>Abroad</a:t>
            </a:r>
            <a:r>
              <a:rPr lang="cs-CZ" sz="1400" u="sng" dirty="0" smtClean="0">
                <a:latin typeface="+mn-lt"/>
              </a:rPr>
              <a:t> </a:t>
            </a:r>
          </a:p>
          <a:p>
            <a:pPr marL="799200" indent="-342900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sz="1400" dirty="0" smtClean="0">
              <a:latin typeface="+mn-lt"/>
            </a:endParaRPr>
          </a:p>
          <a:p>
            <a:pPr marL="36000" lvl="5" indent="-126000">
              <a:spcBef>
                <a:spcPts val="200"/>
              </a:spcBef>
              <a:defRPr/>
            </a:pPr>
            <a:r>
              <a:rPr lang="cs-CZ" sz="1400" dirty="0" smtClean="0">
                <a:latin typeface="+mn-lt"/>
              </a:rPr>
              <a:t>__________________________________</a:t>
            </a:r>
          </a:p>
          <a:p>
            <a:pPr marL="0" lvl="5" indent="-126000">
              <a:spcBef>
                <a:spcPts val="200"/>
              </a:spcBef>
              <a:defRPr/>
            </a:pPr>
            <a:r>
              <a:rPr lang="cs-CZ" sz="1100" dirty="0" smtClean="0">
                <a:latin typeface="+mn-lt"/>
              </a:rPr>
              <a:t>Praktickou </a:t>
            </a:r>
            <a:r>
              <a:rPr lang="cs-CZ" sz="1100" b="1" dirty="0">
                <a:latin typeface="+mn-lt"/>
              </a:rPr>
              <a:t>stáž </a:t>
            </a:r>
            <a:r>
              <a:rPr lang="cs-CZ" sz="1100" dirty="0">
                <a:latin typeface="+mn-lt"/>
              </a:rPr>
              <a:t>lze uskutečnit </a:t>
            </a:r>
            <a:r>
              <a:rPr lang="cs-CZ" sz="1100" b="1" dirty="0">
                <a:latin typeface="+mn-lt"/>
              </a:rPr>
              <a:t>i na jiné odborné instituci </a:t>
            </a:r>
            <a:r>
              <a:rPr lang="cs-CZ" sz="1100" dirty="0">
                <a:latin typeface="+mn-lt"/>
              </a:rPr>
              <a:t>(např. </a:t>
            </a:r>
            <a:r>
              <a:rPr lang="cs-CZ" sz="1100" dirty="0" smtClean="0">
                <a:latin typeface="+mn-lt"/>
              </a:rPr>
              <a:t>v nemocnici, výzkumném ústavu, akademii věd, apod.), se kterou </a:t>
            </a:r>
            <a:r>
              <a:rPr lang="cs-CZ" sz="1100" dirty="0">
                <a:latin typeface="+mn-lt"/>
              </a:rPr>
              <a:t>se sami </a:t>
            </a:r>
            <a:r>
              <a:rPr lang="cs-CZ" sz="1100" dirty="0" smtClean="0">
                <a:latin typeface="+mn-lt"/>
              </a:rPr>
              <a:t>domluvíte. K přihlášce </a:t>
            </a:r>
            <a:r>
              <a:rPr lang="cs-CZ" sz="1100" dirty="0" smtClean="0">
                <a:solidFill>
                  <a:srgbClr val="000000"/>
                </a:solidFill>
                <a:latin typeface="+mn-lt"/>
              </a:rPr>
              <a:t>přiložíte předběžný </a:t>
            </a:r>
            <a:r>
              <a:rPr lang="cs-CZ" sz="1100" dirty="0">
                <a:solidFill>
                  <a:srgbClr val="000000"/>
                </a:solidFill>
                <a:latin typeface="+mn-lt"/>
              </a:rPr>
              <a:t>písemný </a:t>
            </a:r>
            <a:r>
              <a:rPr lang="cs-CZ" sz="1100" dirty="0" smtClean="0">
                <a:solidFill>
                  <a:srgbClr val="000000"/>
                </a:solidFill>
                <a:latin typeface="+mn-lt"/>
              </a:rPr>
              <a:t>souhlas </a:t>
            </a:r>
            <a:r>
              <a:rPr lang="cs-CZ" sz="1100" dirty="0">
                <a:solidFill>
                  <a:srgbClr val="000000"/>
                </a:solidFill>
                <a:latin typeface="+mn-lt"/>
              </a:rPr>
              <a:t>s přijetím </a:t>
            </a:r>
            <a:r>
              <a:rPr lang="cs-CZ" sz="1100" dirty="0" smtClean="0">
                <a:solidFill>
                  <a:srgbClr val="000000"/>
                </a:solidFill>
                <a:latin typeface="+mn-lt"/>
              </a:rPr>
              <a:t>na stáž od zahraniční instituce. </a:t>
            </a:r>
          </a:p>
          <a:p>
            <a:pPr marL="0" lvl="5" indent="-126000">
              <a:spcBef>
                <a:spcPts val="200"/>
              </a:spcBef>
              <a:defRPr/>
            </a:pPr>
            <a:r>
              <a:rPr lang="cs-CZ" altLang="cs-CZ" sz="1100" dirty="0">
                <a:latin typeface="+mn-lt"/>
              </a:rPr>
              <a:t>Studium v zahraničí během stáže není možné </a:t>
            </a:r>
            <a:r>
              <a:rPr lang="cs-CZ" altLang="cs-CZ" sz="1100" dirty="0" smtClean="0">
                <a:latin typeface="+mn-lt"/>
              </a:rPr>
              <a:t>uznat</a:t>
            </a:r>
            <a:r>
              <a:rPr lang="cs-CZ" altLang="cs-CZ" sz="1100" dirty="0">
                <a:latin typeface="+mn-lt"/>
              </a:rPr>
              <a:t> </a:t>
            </a:r>
            <a:r>
              <a:rPr lang="cs-CZ" altLang="cs-CZ" sz="1100" dirty="0" smtClean="0">
                <a:latin typeface="+mn-lt"/>
              </a:rPr>
              <a:t>v rámci studia na domácí univerzitě.</a:t>
            </a:r>
            <a:endParaRPr lang="cs-CZ" altLang="cs-CZ" sz="1100" dirty="0">
              <a:latin typeface="+mn-lt"/>
            </a:endParaRPr>
          </a:p>
          <a:p>
            <a:pPr marL="36000" lvl="5" indent="-126000">
              <a:spcBef>
                <a:spcPts val="200"/>
              </a:spcBef>
              <a:defRPr/>
            </a:pPr>
            <a:endParaRPr lang="cs-CZ" sz="1600" dirty="0">
              <a:solidFill>
                <a:srgbClr val="00B050"/>
              </a:solidFill>
              <a:latin typeface="+mn-lt"/>
            </a:endParaRPr>
          </a:p>
          <a:p>
            <a:pPr marL="456300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600" dirty="0" smtClean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488" name="Obdélník 2"/>
          <p:cNvSpPr>
            <a:spLocks noChangeArrowheads="1"/>
          </p:cNvSpPr>
          <p:nvPr/>
        </p:nvSpPr>
        <p:spPr bwMode="auto">
          <a:xfrm>
            <a:off x="340242" y="1275906"/>
            <a:ext cx="11515059" cy="70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cs-CZ" altLang="cs-CZ" sz="4400" b="1" dirty="0">
                <a:solidFill>
                  <a:srgbClr val="ED1C29"/>
                </a:solidFill>
                <a:latin typeface="Calibri" pitchFamily="34" charset="0"/>
              </a:rPr>
              <a:t>Jak začít ?</a:t>
            </a:r>
            <a:endParaRPr lang="cs-CZ" sz="4400" b="1" dirty="0">
              <a:solidFill>
                <a:srgbClr val="ED1C29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0873" y="1176793"/>
            <a:ext cx="11515061" cy="106622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>Podmínky</a:t>
            </a:r>
            <a:r>
              <a:rPr lang="cs-CZ" altLang="cs-CZ" sz="4400" b="1" dirty="0">
                <a:latin typeface="+mn-lt"/>
              </a:rPr>
              <a:t> </a:t>
            </a:r>
            <a:r>
              <a:rPr lang="cs-CZ" altLang="cs-CZ" sz="4400" b="1" dirty="0" smtClean="0">
                <a:solidFill>
                  <a:srgbClr val="ED1C29"/>
                </a:solidFill>
                <a:latin typeface="+mn-lt"/>
              </a:rPr>
              <a:t>výjezdu</a:t>
            </a:r>
            <a:endParaRPr lang="cs-CZ" altLang="cs-CZ" sz="4400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882595" y="2743200"/>
            <a:ext cx="10160543" cy="3827559"/>
          </a:xfrm>
        </p:spPr>
        <p:txBody>
          <a:bodyPr rtlCol="0">
            <a:normAutofit/>
          </a:bodyPr>
          <a:lstStyle/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b="1" dirty="0"/>
              <a:t>Status studenta. </a:t>
            </a:r>
            <a:r>
              <a:rPr lang="cs-CZ" dirty="0"/>
              <a:t>Musíte být řádně zapsán/a ke studiu v době, kdy se o pobyt </a:t>
            </a:r>
            <a:r>
              <a:rPr lang="cs-CZ" dirty="0" smtClean="0"/>
              <a:t>ucházíte také  </a:t>
            </a:r>
            <a:r>
              <a:rPr lang="cs-CZ" dirty="0"/>
              <a:t>během celé doby pobytu. </a:t>
            </a:r>
            <a:endParaRPr lang="cs-CZ" dirty="0" smtClean="0"/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/>
              <a:t>Pobyt </a:t>
            </a:r>
            <a:r>
              <a:rPr lang="cs-CZ" dirty="0"/>
              <a:t>můžete </a:t>
            </a:r>
            <a:r>
              <a:rPr lang="cs-CZ" b="1" dirty="0"/>
              <a:t>absolvovat </a:t>
            </a:r>
            <a:r>
              <a:rPr lang="cs-CZ" b="1" dirty="0">
                <a:solidFill>
                  <a:srgbClr val="000000"/>
                </a:solidFill>
              </a:rPr>
              <a:t>od 2. ročníku</a:t>
            </a:r>
            <a:r>
              <a:rPr lang="cs-CZ" dirty="0" smtClean="0"/>
              <a:t>. Žádat můžete už v 1. ročníku. </a:t>
            </a:r>
            <a:endParaRPr lang="cs-CZ" dirty="0"/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>
                <a:solidFill>
                  <a:srgbClr val="000000"/>
                </a:solidFill>
              </a:rPr>
              <a:t>Splnění </a:t>
            </a:r>
            <a:r>
              <a:rPr lang="cs-CZ" dirty="0">
                <a:solidFill>
                  <a:srgbClr val="000000"/>
                </a:solidFill>
              </a:rPr>
              <a:t>podmínek k </a:t>
            </a:r>
            <a:r>
              <a:rPr lang="cs-CZ" dirty="0" smtClean="0">
                <a:solidFill>
                  <a:srgbClr val="000000"/>
                </a:solidFill>
              </a:rPr>
              <a:t>účasti ve výběrovém řízení. Více informací naleznete </a:t>
            </a:r>
            <a:r>
              <a:rPr lang="cs-CZ" dirty="0" smtClean="0">
                <a:solidFill>
                  <a:srgbClr val="000000"/>
                </a:solidFill>
                <a:hlinkClick r:id="rId3" action="ppaction://hlinkfile"/>
              </a:rPr>
              <a:t>ZDE</a:t>
            </a:r>
            <a:r>
              <a:rPr lang="cs-CZ" dirty="0" smtClean="0">
                <a:solidFill>
                  <a:srgbClr val="000000"/>
                </a:solidFill>
              </a:rPr>
              <a:t>.</a:t>
            </a:r>
            <a:r>
              <a:rPr lang="cs-CZ" dirty="0" smtClean="0">
                <a:solidFill>
                  <a:srgbClr val="92D050"/>
                </a:solidFill>
              </a:rPr>
              <a:t> </a:t>
            </a: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>
                <a:solidFill>
                  <a:srgbClr val="000000"/>
                </a:solidFill>
              </a:rPr>
              <a:t>Přijetí nominace</a:t>
            </a:r>
            <a:r>
              <a:rPr lang="cs-CZ" dirty="0">
                <a:solidFill>
                  <a:srgbClr val="000000"/>
                </a:solidFill>
              </a:rPr>
              <a:t> </a:t>
            </a:r>
            <a:r>
              <a:rPr lang="cs-CZ" dirty="0" smtClean="0">
                <a:solidFill>
                  <a:srgbClr val="000000"/>
                </a:solidFill>
              </a:rPr>
              <a:t>studentem.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dirty="0">
              <a:solidFill>
                <a:srgbClr val="00B050"/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dirty="0">
              <a:solidFill>
                <a:srgbClr val="00B050"/>
              </a:solidFill>
            </a:endParaRPr>
          </a:p>
        </p:txBody>
      </p:sp>
      <p:pic>
        <p:nvPicPr>
          <p:cNvPr id="22534" name="Obrázek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22" y="986316"/>
            <a:ext cx="11536325" cy="799953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400" b="1" dirty="0">
                <a:latin typeface="+mn-lt"/>
              </a:rPr>
              <a:t/>
            </a:r>
            <a:br>
              <a:rPr lang="cs-CZ" altLang="cs-CZ" sz="4400" b="1" dirty="0">
                <a:latin typeface="+mn-lt"/>
              </a:rPr>
            </a:b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>Požadavky k výběrovému řízení</a:t>
            </a:r>
            <a:endParaRPr lang="cs-CZ" altLang="cs-CZ" sz="4400" b="1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747425" y="1940118"/>
            <a:ext cx="10933041" cy="4349364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80000"/>
              </a:lnSpc>
              <a:buFont typeface="Courier New" pitchFamily="49" charset="0"/>
              <a:buChar char="o"/>
            </a:pPr>
            <a:r>
              <a:rPr lang="cs-CZ" sz="1800" dirty="0" smtClean="0"/>
              <a:t>Musíte </a:t>
            </a:r>
            <a:r>
              <a:rPr lang="cs-CZ" sz="1800" b="1" dirty="0" smtClean="0"/>
              <a:t>podat žádost. </a:t>
            </a:r>
            <a:r>
              <a:rPr lang="cs-CZ" sz="1800" dirty="0" smtClean="0"/>
              <a:t>Formulář</a:t>
            </a:r>
            <a:r>
              <a:rPr lang="cs-CZ" sz="1800" b="1" dirty="0" smtClean="0"/>
              <a:t> </a:t>
            </a:r>
            <a:r>
              <a:rPr lang="cs-CZ" sz="1800" dirty="0" smtClean="0"/>
              <a:t>naleznete</a:t>
            </a:r>
            <a:r>
              <a:rPr lang="cs-CZ" sz="1800" b="1" dirty="0" smtClean="0"/>
              <a:t> </a:t>
            </a:r>
            <a:r>
              <a:rPr lang="cs-CZ" sz="1800" dirty="0" smtClean="0"/>
              <a:t>na </a:t>
            </a:r>
            <a:r>
              <a:rPr lang="cs-CZ" sz="1800" dirty="0" smtClean="0">
                <a:hlinkClick r:id="rId3" action="ppaction://hlinkfile"/>
              </a:rPr>
              <a:t>ZDE</a:t>
            </a:r>
            <a:r>
              <a:rPr lang="cs-CZ" sz="1800" dirty="0" smtClean="0"/>
              <a:t>. V ž</a:t>
            </a:r>
            <a:r>
              <a:rPr lang="cs-CZ" sz="1800" dirty="0" smtClean="0">
                <a:solidFill>
                  <a:srgbClr val="000000"/>
                </a:solidFill>
              </a:rPr>
              <a:t>ádosti </a:t>
            </a:r>
            <a:r>
              <a:rPr lang="cs-CZ" sz="1800" b="1" dirty="0" smtClean="0">
                <a:solidFill>
                  <a:srgbClr val="000000"/>
                </a:solidFill>
              </a:rPr>
              <a:t>zaškrtnete typ pobytu </a:t>
            </a:r>
            <a:r>
              <a:rPr lang="cs-CZ" sz="1800" dirty="0" smtClean="0">
                <a:solidFill>
                  <a:srgbClr val="000000"/>
                </a:solidFill>
              </a:rPr>
              <a:t>(studium, stáž), </a:t>
            </a:r>
            <a:r>
              <a:rPr lang="cs-CZ" sz="1800" dirty="0" smtClean="0"/>
              <a:t>uvedete </a:t>
            </a:r>
            <a:r>
              <a:rPr lang="cs-CZ" sz="1800" b="1" dirty="0" smtClean="0"/>
              <a:t>studijní průměr </a:t>
            </a:r>
            <a:r>
              <a:rPr lang="cs-CZ" sz="1800" b="1" dirty="0" smtClean="0">
                <a:solidFill>
                  <a:srgbClr val="000000"/>
                </a:solidFill>
              </a:rPr>
              <a:t>za ukončené ročníky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  <a:r>
              <a:rPr lang="cs-CZ" sz="1800" dirty="0" smtClean="0"/>
              <a:t>(vypočten se zahrnutím neúspěšných pokusů.) </a:t>
            </a:r>
            <a:endParaRPr lang="cs-CZ" sz="1800" strike="sngStrike" dirty="0" smtClean="0"/>
          </a:p>
          <a:p>
            <a:pPr marL="342900" indent="-342900" algn="l">
              <a:lnSpc>
                <a:spcPct val="80000"/>
              </a:lnSpc>
              <a:buFont typeface="Courier New" pitchFamily="49" charset="0"/>
              <a:buChar char="o"/>
            </a:pPr>
            <a:r>
              <a:rPr lang="cs-CZ" sz="1800" dirty="0" smtClean="0">
                <a:solidFill>
                  <a:srgbClr val="000000"/>
                </a:solidFill>
              </a:rPr>
              <a:t>Stručný </a:t>
            </a:r>
            <a:r>
              <a:rPr lang="cs-CZ" sz="1800" b="1" dirty="0" smtClean="0">
                <a:solidFill>
                  <a:srgbClr val="000000"/>
                </a:solidFill>
              </a:rPr>
              <a:t>životopis</a:t>
            </a:r>
            <a:r>
              <a:rPr lang="cs-CZ" sz="1800" dirty="0" smtClean="0">
                <a:solidFill>
                  <a:srgbClr val="000000"/>
                </a:solidFill>
              </a:rPr>
              <a:t> (v češtině nebo angličtině).</a:t>
            </a:r>
          </a:p>
          <a:p>
            <a:pPr marL="342900" indent="-342900" algn="l">
              <a:lnSpc>
                <a:spcPct val="80000"/>
              </a:lnSpc>
              <a:buFont typeface="Courier New" pitchFamily="49" charset="0"/>
              <a:buChar char="o"/>
            </a:pPr>
            <a:r>
              <a:rPr lang="cs-CZ" sz="1800" b="1" dirty="0" smtClean="0"/>
              <a:t>Studijní plán / náplň praktické stáže. </a:t>
            </a:r>
            <a:r>
              <a:rPr lang="cs-CZ" sz="1800" dirty="0"/>
              <a:t>Nahrazuje motivační </a:t>
            </a:r>
            <a:r>
              <a:rPr lang="cs-CZ" sz="1800" dirty="0" smtClean="0"/>
              <a:t>dopis v max. rozsahu jedna strana A4. </a:t>
            </a:r>
            <a:r>
              <a:rPr lang="cs-CZ" sz="1800" dirty="0"/>
              <a:t>Zdůvodněte volbu instituce, výběr </a:t>
            </a:r>
            <a:r>
              <a:rPr lang="cs-CZ" sz="1800" dirty="0" smtClean="0"/>
              <a:t>předmětů / program stáže. </a:t>
            </a:r>
            <a:r>
              <a:rPr lang="cs-CZ" sz="1800" dirty="0"/>
              <a:t>Uveďte, jak </a:t>
            </a:r>
            <a:r>
              <a:rPr lang="cs-CZ" sz="1800" dirty="0" smtClean="0"/>
              <a:t>studium /stáž zakomponujete </a:t>
            </a:r>
            <a:r>
              <a:rPr lang="cs-CZ" sz="1800" dirty="0"/>
              <a:t>do vašeho studijního plánu na 2. LF a jaký očekáváte </a:t>
            </a:r>
            <a:r>
              <a:rPr lang="cs-CZ" sz="1800" dirty="0" smtClean="0"/>
              <a:t>přínos. </a:t>
            </a:r>
            <a:r>
              <a:rPr lang="cs-CZ" sz="1800" dirty="0"/>
              <a:t>Nejlépe pro každou destinaci </a:t>
            </a:r>
            <a:r>
              <a:rPr lang="cs-CZ" sz="1800" dirty="0" smtClean="0"/>
              <a:t>zvlášť, pokud si podáváte více žádostí. U stáže doložte předběžné vyjádření k přijetí od zahraniční instituce (kde, kdy, garanta).</a:t>
            </a:r>
            <a:endParaRPr lang="cs-CZ" sz="1800" dirty="0"/>
          </a:p>
          <a:p>
            <a:pPr marL="342900" indent="-342900" algn="l">
              <a:lnSpc>
                <a:spcPct val="80000"/>
              </a:lnSpc>
              <a:buFont typeface="Courier New" pitchFamily="49" charset="0"/>
              <a:buChar char="o"/>
            </a:pPr>
            <a:r>
              <a:rPr lang="cs-CZ" sz="1800" b="1" dirty="0" smtClean="0"/>
              <a:t>Jazykovou </a:t>
            </a:r>
            <a:r>
              <a:rPr lang="cs-CZ" sz="1800" b="1" dirty="0"/>
              <a:t>způsobilost</a:t>
            </a:r>
            <a:r>
              <a:rPr lang="cs-CZ" sz="1800" dirty="0"/>
              <a:t> </a:t>
            </a:r>
            <a:r>
              <a:rPr lang="cs-CZ" sz="1800" dirty="0" smtClean="0"/>
              <a:t>minimálně na úrovni B2, doložte odpovídajícím certifikátem, ne starším než 5 let. Lze nahradit přezkoušením na </a:t>
            </a:r>
            <a:r>
              <a:rPr lang="cs-CZ" sz="1800" dirty="0" smtClean="0">
                <a:hlinkClick r:id="rId4"/>
              </a:rPr>
              <a:t>Ústavu jazyků </a:t>
            </a:r>
            <a:r>
              <a:rPr lang="cs-CZ" sz="1800" dirty="0" smtClean="0"/>
              <a:t>(němčina</a:t>
            </a:r>
            <a:r>
              <a:rPr lang="cs-CZ" sz="1800" dirty="0"/>
              <a:t>, </a:t>
            </a:r>
            <a:r>
              <a:rPr lang="cs-CZ" sz="1800" dirty="0" smtClean="0"/>
              <a:t>francouzština, španělština). Státní </a:t>
            </a:r>
            <a:r>
              <a:rPr lang="cs-CZ" sz="1800" dirty="0"/>
              <a:t>maturitní </a:t>
            </a:r>
            <a:r>
              <a:rPr lang="cs-CZ" sz="1800" dirty="0" smtClean="0"/>
              <a:t>zkouška odpovídá znalosti na úrovni B1. Pro potřeby angličtiny se uznává zkouška z anglické terminologie ve druhém ročníku studia na 2. LF. Není nutné dokládat. Aktuální termíny </a:t>
            </a:r>
            <a:r>
              <a:rPr lang="cs-CZ" sz="1800" dirty="0"/>
              <a:t>zkoušek na Ústavu </a:t>
            </a:r>
            <a:r>
              <a:rPr lang="cs-CZ" sz="1800" dirty="0" smtClean="0"/>
              <a:t>jazyků jsou </a:t>
            </a:r>
            <a:r>
              <a:rPr lang="cs-CZ" sz="1800" dirty="0"/>
              <a:t>zveřejňovány na </a:t>
            </a:r>
            <a:r>
              <a:rPr lang="cs-CZ" sz="1800" dirty="0" smtClean="0"/>
              <a:t>webu </a:t>
            </a:r>
            <a:r>
              <a:rPr lang="cs-CZ" sz="1800" dirty="0"/>
              <a:t>fakulty. </a:t>
            </a:r>
            <a:endParaRPr lang="cs-CZ" sz="1800" dirty="0" smtClean="0"/>
          </a:p>
          <a:p>
            <a:pPr marL="342900" indent="-342900" algn="l">
              <a:lnSpc>
                <a:spcPct val="80000"/>
              </a:lnSpc>
              <a:buFont typeface="Courier New" pitchFamily="49" charset="0"/>
              <a:buChar char="o"/>
            </a:pPr>
            <a:r>
              <a:rPr lang="cs-CZ" sz="1800" dirty="0" smtClean="0">
                <a:solidFill>
                  <a:srgbClr val="000000"/>
                </a:solidFill>
              </a:rPr>
              <a:t>Potvrzení </a:t>
            </a:r>
            <a:r>
              <a:rPr lang="cs-CZ" sz="1800" dirty="0">
                <a:solidFill>
                  <a:srgbClr val="000000"/>
                </a:solidFill>
              </a:rPr>
              <a:t>o </a:t>
            </a:r>
            <a:r>
              <a:rPr lang="cs-CZ" sz="1800" b="1" dirty="0" err="1" smtClean="0"/>
              <a:t>extrakurikulárních</a:t>
            </a:r>
            <a:r>
              <a:rPr lang="cs-CZ" sz="1800" dirty="0" smtClean="0">
                <a:solidFill>
                  <a:srgbClr val="7030A0"/>
                </a:solidFill>
              </a:rPr>
              <a:t> </a:t>
            </a:r>
            <a:r>
              <a:rPr lang="cs-CZ" sz="1800" b="1" dirty="0">
                <a:solidFill>
                  <a:srgbClr val="000000"/>
                </a:solidFill>
              </a:rPr>
              <a:t>aktivitách </a:t>
            </a:r>
            <a:r>
              <a:rPr lang="cs-CZ" sz="1800" dirty="0">
                <a:solidFill>
                  <a:srgbClr val="000000"/>
                </a:solidFill>
              </a:rPr>
              <a:t>v době studia na 2. </a:t>
            </a:r>
            <a:r>
              <a:rPr lang="cs-CZ" sz="1800" dirty="0" smtClean="0">
                <a:solidFill>
                  <a:srgbClr val="000000"/>
                </a:solidFill>
              </a:rPr>
              <a:t>LF – např. pomoc </a:t>
            </a:r>
            <a:r>
              <a:rPr lang="cs-CZ" sz="1800" dirty="0">
                <a:solidFill>
                  <a:srgbClr val="000000"/>
                </a:solidFill>
              </a:rPr>
              <a:t>přijíždějícím studentům, </a:t>
            </a:r>
            <a:r>
              <a:rPr lang="cs-CZ" sz="1800" dirty="0" smtClean="0">
                <a:solidFill>
                  <a:srgbClr val="000000"/>
                </a:solidFill>
              </a:rPr>
              <a:t>dobrovolnictví, studentská odborná </a:t>
            </a:r>
            <a:r>
              <a:rPr lang="cs-CZ" sz="1800" dirty="0">
                <a:solidFill>
                  <a:srgbClr val="000000"/>
                </a:solidFill>
              </a:rPr>
              <a:t>a </a:t>
            </a:r>
            <a:r>
              <a:rPr lang="cs-CZ" sz="1800" dirty="0" smtClean="0">
                <a:solidFill>
                  <a:srgbClr val="000000"/>
                </a:solidFill>
              </a:rPr>
              <a:t>vědecká </a:t>
            </a:r>
            <a:r>
              <a:rPr lang="cs-CZ" sz="1800" dirty="0">
                <a:solidFill>
                  <a:srgbClr val="000000"/>
                </a:solidFill>
              </a:rPr>
              <a:t>činnosti. Vše je nutné doložit </a:t>
            </a:r>
            <a:r>
              <a:rPr lang="cs-CZ" sz="1800" dirty="0" smtClean="0">
                <a:solidFill>
                  <a:srgbClr val="000000"/>
                </a:solidFill>
              </a:rPr>
              <a:t>písemně, </a:t>
            </a:r>
            <a:r>
              <a:rPr lang="cs-CZ" sz="1800" dirty="0"/>
              <a:t>u</a:t>
            </a:r>
            <a:r>
              <a:rPr lang="cs-CZ" sz="1800" dirty="0" smtClean="0"/>
              <a:t>přesnit rozsah počtem dní / odpracovaných hodin. Podrobnosti naleznete </a:t>
            </a:r>
            <a:r>
              <a:rPr lang="cs-CZ" sz="1800" dirty="0" smtClean="0">
                <a:hlinkClick r:id="rId5" action="ppaction://hlinkfile"/>
              </a:rPr>
              <a:t>ZDE.</a:t>
            </a:r>
            <a:r>
              <a:rPr lang="cs-CZ" sz="1800" dirty="0" smtClean="0"/>
              <a:t> </a:t>
            </a:r>
          </a:p>
          <a:p>
            <a:pPr marL="36000" lvl="5" indent="-126000" algn="l">
              <a:spcBef>
                <a:spcPts val="200"/>
              </a:spcBef>
              <a:defRPr/>
            </a:pPr>
            <a:endParaRPr lang="cs-CZ" sz="2400" dirty="0" smtClean="0"/>
          </a:p>
        </p:txBody>
      </p:sp>
      <p:pic>
        <p:nvPicPr>
          <p:cNvPr id="26630" name="Obrázek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1786" y="286230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00122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1508" y="446567"/>
            <a:ext cx="11515060" cy="818707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/>
            </a:r>
            <a:br>
              <a:rPr lang="cs-CZ" altLang="cs-CZ" sz="4400" b="1" dirty="0">
                <a:solidFill>
                  <a:srgbClr val="ED1C29"/>
                </a:solidFill>
                <a:latin typeface="+mn-lt"/>
              </a:rPr>
            </a:b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/>
            </a:r>
            <a:br>
              <a:rPr lang="cs-CZ" altLang="cs-CZ" sz="4400" b="1" dirty="0">
                <a:solidFill>
                  <a:srgbClr val="ED1C29"/>
                </a:solidFill>
                <a:latin typeface="+mn-lt"/>
              </a:rPr>
            </a:b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/>
            </a:r>
            <a:br>
              <a:rPr lang="cs-CZ" altLang="cs-CZ" sz="4400" b="1" dirty="0">
                <a:solidFill>
                  <a:srgbClr val="ED1C29"/>
                </a:solidFill>
                <a:latin typeface="+mn-lt"/>
              </a:rPr>
            </a:b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/>
            </a:r>
            <a:br>
              <a:rPr lang="cs-CZ" altLang="cs-CZ" sz="4400" b="1" dirty="0">
                <a:solidFill>
                  <a:srgbClr val="ED1C29"/>
                </a:solidFill>
                <a:latin typeface="+mn-lt"/>
              </a:rPr>
            </a:b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>Výběrové řízení</a:t>
            </a:r>
            <a:endParaRPr lang="cs-CZ" altLang="cs-CZ" sz="4400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808074" y="1265274"/>
            <a:ext cx="10769025" cy="5348177"/>
          </a:xfrm>
        </p:spPr>
        <p:txBody>
          <a:bodyPr rtlCol="0">
            <a:normAutofit/>
          </a:bodyPr>
          <a:lstStyle/>
          <a:p>
            <a:pPr marL="342900" indent="-342900" algn="l" fontAlgn="auto">
              <a:lnSpc>
                <a:spcPct val="11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altLang="cs-CZ" dirty="0" smtClean="0"/>
              <a:t>Aktuální výzvy a nabídky zveřejňujeme </a:t>
            </a:r>
            <a:r>
              <a:rPr lang="cs-CZ" altLang="cs-CZ" dirty="0">
                <a:solidFill>
                  <a:srgbClr val="000000"/>
                </a:solidFill>
              </a:rPr>
              <a:t>na webu </a:t>
            </a:r>
            <a:r>
              <a:rPr lang="cs-CZ" altLang="cs-CZ" dirty="0"/>
              <a:t>2</a:t>
            </a:r>
            <a:r>
              <a:rPr lang="cs-CZ" altLang="cs-CZ" dirty="0" smtClean="0"/>
              <a:t>. LF</a:t>
            </a:r>
            <a:r>
              <a:rPr lang="cs-CZ" altLang="cs-CZ" dirty="0">
                <a:solidFill>
                  <a:srgbClr val="000000"/>
                </a:solidFill>
              </a:rPr>
              <a:t>, </a:t>
            </a:r>
            <a:r>
              <a:rPr lang="cs-CZ" altLang="cs-CZ" dirty="0" smtClean="0">
                <a:solidFill>
                  <a:srgbClr val="000000"/>
                </a:solidFill>
              </a:rPr>
              <a:t>záložka</a:t>
            </a:r>
            <a:r>
              <a:rPr lang="cs-CZ" altLang="cs-CZ" dirty="0" smtClean="0"/>
              <a:t> </a:t>
            </a:r>
            <a:r>
              <a:rPr lang="cs-CZ" altLang="cs-CZ" dirty="0" smtClean="0">
                <a:solidFill>
                  <a:srgbClr val="7030A0"/>
                </a:solidFill>
                <a:hlinkClick r:id="rId3"/>
              </a:rPr>
              <a:t>https://www.lf2.cuni.cz/</a:t>
            </a:r>
            <a:r>
              <a:rPr lang="cs-CZ" altLang="cs-CZ" dirty="0" err="1" smtClean="0">
                <a:solidFill>
                  <a:srgbClr val="7030A0"/>
                </a:solidFill>
                <a:hlinkClick r:id="rId3"/>
              </a:rPr>
              <a:t>tag</a:t>
            </a:r>
            <a:r>
              <a:rPr lang="cs-CZ" altLang="cs-CZ" dirty="0" smtClean="0">
                <a:solidFill>
                  <a:srgbClr val="7030A0"/>
                </a:solidFill>
                <a:hlinkClick r:id="rId3"/>
              </a:rPr>
              <a:t>/aktuality-</a:t>
            </a:r>
            <a:r>
              <a:rPr lang="cs-CZ" altLang="cs-CZ" dirty="0" err="1" smtClean="0">
                <a:solidFill>
                  <a:srgbClr val="7030A0"/>
                </a:solidFill>
                <a:hlinkClick r:id="rId3"/>
              </a:rPr>
              <a:t>erasmus</a:t>
            </a:r>
            <a:r>
              <a:rPr lang="cs-CZ" altLang="cs-CZ" dirty="0" smtClean="0">
                <a:solidFill>
                  <a:srgbClr val="7030A0"/>
                </a:solidFill>
                <a:hlinkClick r:id="rId3"/>
              </a:rPr>
              <a:t>.</a:t>
            </a:r>
            <a:endParaRPr lang="cs-CZ" altLang="cs-CZ" strike="sngStrike" dirty="0" smtClean="0">
              <a:solidFill>
                <a:srgbClr val="00B050"/>
              </a:solidFill>
            </a:endParaRPr>
          </a:p>
          <a:p>
            <a:pPr marL="342900" indent="-342900" algn="l" fontAlgn="auto">
              <a:lnSpc>
                <a:spcPct val="11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/>
              <a:t>První výběrové řízení vypisujeme v průběhu ledna/února.</a:t>
            </a:r>
            <a:r>
              <a:rPr lang="cs-CZ" dirty="0" smtClean="0">
                <a:solidFill>
                  <a:srgbClr val="C55A11"/>
                </a:solidFill>
              </a:rPr>
              <a:t> </a:t>
            </a:r>
            <a:r>
              <a:rPr lang="cs-CZ" dirty="0" smtClean="0">
                <a:solidFill>
                  <a:srgbClr val="000000"/>
                </a:solidFill>
              </a:rPr>
              <a:t>Více informací o požadavcích a průběhu výběrového řízení </a:t>
            </a:r>
            <a:r>
              <a:rPr lang="cs-CZ" dirty="0" smtClean="0">
                <a:solidFill>
                  <a:srgbClr val="000000"/>
                </a:solidFill>
                <a:hlinkClick r:id="rId4" action="ppaction://hlinkfile"/>
              </a:rPr>
              <a:t>ZDE.</a:t>
            </a:r>
            <a:endParaRPr lang="cs-CZ" dirty="0" smtClean="0">
              <a:solidFill>
                <a:srgbClr val="000000"/>
              </a:solidFill>
            </a:endParaRPr>
          </a:p>
          <a:p>
            <a:pPr marL="342900" indent="-342900" algn="l" fontAlgn="auto">
              <a:lnSpc>
                <a:spcPct val="11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/>
              <a:t>O</a:t>
            </a:r>
            <a:r>
              <a:rPr lang="cs-CZ" dirty="0"/>
              <a:t> </a:t>
            </a:r>
            <a:r>
              <a:rPr lang="cs-CZ" dirty="0" smtClean="0"/>
              <a:t>počtu přidělených bodů a nominaci </a:t>
            </a:r>
            <a:r>
              <a:rPr lang="cs-CZ" dirty="0"/>
              <a:t>na zahraniční pobyt</a:t>
            </a:r>
            <a:r>
              <a:rPr lang="cs-CZ" b="1" dirty="0"/>
              <a:t> </a:t>
            </a:r>
            <a:r>
              <a:rPr lang="cs-CZ" dirty="0"/>
              <a:t>rozhoduje </a:t>
            </a:r>
            <a:r>
              <a:rPr lang="cs-CZ" dirty="0" smtClean="0">
                <a:solidFill>
                  <a:srgbClr val="000000"/>
                </a:solidFill>
              </a:rPr>
              <a:t>komise.</a:t>
            </a:r>
            <a:r>
              <a:rPr lang="cs-CZ" strike="sngStrike" dirty="0" smtClean="0">
                <a:solidFill>
                  <a:srgbClr val="000000"/>
                </a:solidFill>
              </a:rPr>
              <a:t> </a:t>
            </a:r>
          </a:p>
          <a:p>
            <a:pPr marL="342900" indent="-342900" algn="l" fontAlgn="auto">
              <a:lnSpc>
                <a:spcPct val="11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>
                <a:solidFill>
                  <a:srgbClr val="000000"/>
                </a:solidFill>
              </a:rPr>
              <a:t>Hlavním </a:t>
            </a:r>
            <a:r>
              <a:rPr lang="cs-CZ" dirty="0" smtClean="0"/>
              <a:t>kritériem</a:t>
            </a:r>
            <a:r>
              <a:rPr lang="cs-CZ" b="1" dirty="0" smtClean="0"/>
              <a:t> </a:t>
            </a:r>
            <a:r>
              <a:rPr lang="cs-CZ" dirty="0" smtClean="0"/>
              <a:t>je </a:t>
            </a:r>
            <a:r>
              <a:rPr lang="cs-CZ" b="1" dirty="0" smtClean="0"/>
              <a:t>vynikající prospěch, dostatečná jazyková způsobilost, kvalitní </a:t>
            </a:r>
            <a:r>
              <a:rPr lang="cs-CZ" b="1" dirty="0" smtClean="0">
                <a:solidFill>
                  <a:srgbClr val="000000"/>
                </a:solidFill>
              </a:rPr>
              <a:t>studijní plán </a:t>
            </a:r>
            <a:r>
              <a:rPr lang="cs-CZ" b="1" dirty="0" smtClean="0"/>
              <a:t>/ program stáže a </a:t>
            </a:r>
            <a:r>
              <a:rPr lang="cs-CZ" b="1" dirty="0" err="1" smtClean="0"/>
              <a:t>extrakurikulární</a:t>
            </a:r>
            <a:r>
              <a:rPr lang="cs-CZ" b="1" dirty="0" smtClean="0"/>
              <a:t> aktivity. </a:t>
            </a:r>
            <a:r>
              <a:rPr lang="cs-CZ" dirty="0" smtClean="0"/>
              <a:t>Student je informován o počtu získaných bodů a nominaci emailem.</a:t>
            </a:r>
          </a:p>
          <a:p>
            <a:pPr marL="342900" indent="-342900" algn="l" fontAlgn="auto">
              <a:lnSpc>
                <a:spcPct val="11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altLang="cs-CZ" b="1" dirty="0" smtClean="0">
                <a:solidFill>
                  <a:srgbClr val="000000"/>
                </a:solidFill>
              </a:rPr>
              <a:t>Dodatečná </a:t>
            </a:r>
            <a:r>
              <a:rPr lang="cs-CZ" altLang="cs-CZ" b="1" dirty="0">
                <a:solidFill>
                  <a:srgbClr val="000000"/>
                </a:solidFill>
              </a:rPr>
              <a:t>výběrová řízení </a:t>
            </a:r>
            <a:r>
              <a:rPr lang="cs-CZ" altLang="cs-CZ" dirty="0">
                <a:solidFill>
                  <a:srgbClr val="000000"/>
                </a:solidFill>
              </a:rPr>
              <a:t>na neobsazené zahraniční pobyty inzerujeme průběžně na webu 2. LF. Máte-li </a:t>
            </a:r>
            <a:r>
              <a:rPr lang="cs-CZ" altLang="cs-CZ" dirty="0" smtClean="0">
                <a:solidFill>
                  <a:srgbClr val="000000"/>
                </a:solidFill>
              </a:rPr>
              <a:t>zájem </a:t>
            </a:r>
            <a:r>
              <a:rPr lang="cs-CZ" dirty="0" smtClean="0"/>
              <a:t>mimo </a:t>
            </a:r>
            <a:r>
              <a:rPr lang="cs-CZ" dirty="0"/>
              <a:t>termíny vyhlášených </a:t>
            </a:r>
            <a:r>
              <a:rPr lang="cs-CZ" dirty="0" smtClean="0"/>
              <a:t>výběrových řízení, </a:t>
            </a:r>
            <a:r>
              <a:rPr lang="cs-CZ" dirty="0"/>
              <a:t>avizujte referentkám pro </a:t>
            </a:r>
            <a:r>
              <a:rPr lang="cs-CZ" dirty="0" smtClean="0"/>
              <a:t>Erasmus+. Vyřizujeme </a:t>
            </a:r>
            <a:r>
              <a:rPr lang="cs-CZ" dirty="0"/>
              <a:t>individuálně.</a:t>
            </a:r>
          </a:p>
          <a:p>
            <a:pPr marL="342900" indent="-342900" algn="l" fontAlgn="auto">
              <a:lnSpc>
                <a:spcPct val="11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sz="3800" dirty="0">
              <a:solidFill>
                <a:srgbClr val="000000"/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0241" y="1087917"/>
            <a:ext cx="11515061" cy="1408793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4000" b="1" dirty="0" smtClean="0">
                <a:solidFill>
                  <a:srgbClr val="ED1C29"/>
                </a:solidFill>
                <a:latin typeface="+mn-lt"/>
              </a:rPr>
              <a:t>Bodování při výběrovém řízení</a:t>
            </a:r>
            <a:endParaRPr lang="cs-CZ" sz="4000" b="1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80906" y="2385391"/>
            <a:ext cx="10081437" cy="419828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2000" dirty="0" smtClean="0"/>
              <a:t>Komise ohodnotí (přidělí body) za:</a:t>
            </a:r>
          </a:p>
          <a:p>
            <a:pPr>
              <a:lnSpc>
                <a:spcPct val="100000"/>
              </a:lnSpc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cs-CZ" sz="2400" b="1" dirty="0" smtClean="0"/>
              <a:t>prospěch</a:t>
            </a:r>
            <a:endParaRPr lang="cs-CZ" sz="2400" b="1" dirty="0"/>
          </a:p>
          <a:p>
            <a:pPr>
              <a:lnSpc>
                <a:spcPct val="100000"/>
              </a:lnSpc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cs-CZ" sz="2400" b="1" dirty="0" smtClean="0"/>
              <a:t>jazykové znalosti</a:t>
            </a:r>
          </a:p>
          <a:p>
            <a:pPr>
              <a:lnSpc>
                <a:spcPct val="100000"/>
              </a:lnSpc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cs-CZ" sz="2400" b="1" dirty="0" smtClean="0"/>
              <a:t>kvalitu </a:t>
            </a:r>
            <a:r>
              <a:rPr lang="cs-CZ" sz="2400" b="1" dirty="0"/>
              <a:t>studijního </a:t>
            </a:r>
            <a:r>
              <a:rPr lang="cs-CZ" sz="2400" b="1" dirty="0" smtClean="0"/>
              <a:t>plánu / náplně stáže </a:t>
            </a:r>
          </a:p>
          <a:p>
            <a:pPr>
              <a:lnSpc>
                <a:spcPct val="100000"/>
              </a:lnSpc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cs-CZ" sz="2400" b="1" dirty="0" err="1" smtClean="0"/>
              <a:t>extrakurikulární</a:t>
            </a:r>
            <a:r>
              <a:rPr lang="cs-CZ" sz="2400" b="1" dirty="0" smtClean="0"/>
              <a:t> aktivity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2000" dirty="0" smtClean="0"/>
              <a:t>u každého </a:t>
            </a:r>
            <a:r>
              <a:rPr lang="cs-CZ" sz="2000" dirty="0"/>
              <a:t>uchazeče </a:t>
            </a:r>
            <a:r>
              <a:rPr lang="cs-CZ" sz="2000" dirty="0" smtClean="0"/>
              <a:t>(pro každou destinaci) dle předem stanovených kritérií. </a:t>
            </a:r>
            <a:endParaRPr lang="cs-CZ" sz="2000" dirty="0"/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2000" dirty="0" smtClean="0"/>
              <a:t>Podrobné informace naleznete v dokumentu </a:t>
            </a:r>
            <a:r>
              <a:rPr lang="cs-CZ" sz="2000" dirty="0" smtClean="0">
                <a:hlinkClick r:id="rId2" action="ppaction://hlinkfile"/>
              </a:rPr>
              <a:t>Požadavky a průběh výběrového řízení.</a:t>
            </a:r>
            <a:endParaRPr lang="cs-CZ" sz="2000" dirty="0" smtClean="0"/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cs-CZ" sz="2000" dirty="0">
              <a:solidFill>
                <a:srgbClr val="00B050"/>
              </a:solidFill>
              <a:hlinkClick r:id="rId3"/>
            </a:endParaRPr>
          </a:p>
        </p:txBody>
      </p:sp>
      <p:pic>
        <p:nvPicPr>
          <p:cNvPr id="7" name="Obrázek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1786" y="387830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71708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9610" y="151075"/>
            <a:ext cx="11557590" cy="1025718"/>
          </a:xfrm>
        </p:spPr>
        <p:txBody>
          <a:bodyPr rtlCol="0">
            <a:noAutofit/>
          </a:bodyPr>
          <a:lstStyle/>
          <a:p>
            <a:pPr fontAlgn="auto">
              <a:lnSpc>
                <a:spcPts val="5280"/>
              </a:lnSpc>
              <a:spcAft>
                <a:spcPts val="0"/>
              </a:spcAft>
              <a:defRPr/>
            </a:pP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>Postup</a:t>
            </a:r>
            <a:r>
              <a:rPr lang="cs-CZ" altLang="cs-CZ" sz="44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>po úspěšném výběrovém řízení</a:t>
            </a:r>
            <a:endParaRPr lang="cs-CZ" altLang="cs-CZ" sz="4400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967563" y="1176794"/>
            <a:ext cx="10590027" cy="5534108"/>
          </a:xfrm>
        </p:spPr>
        <p:txBody>
          <a:bodyPr>
            <a:noAutofit/>
          </a:bodyPr>
          <a:lstStyle/>
          <a:p>
            <a:pPr marL="341313" indent="-341313" algn="l">
              <a:buFont typeface="Calibri Light"/>
              <a:buAutoNum type="arabicPeriod"/>
            </a:pPr>
            <a:r>
              <a:rPr lang="cs-CZ" sz="1600" b="1" dirty="0" smtClean="0">
                <a:solidFill>
                  <a:srgbClr val="000000"/>
                </a:solidFill>
              </a:rPr>
              <a:t>Založte si přihlášku </a:t>
            </a:r>
            <a:r>
              <a:rPr lang="cs-CZ" sz="1600" dirty="0" smtClean="0">
                <a:solidFill>
                  <a:srgbClr val="000000"/>
                </a:solidFill>
              </a:rPr>
              <a:t>na univerzitu, na kterou jste přijal/a nominaci do webové aplikace UK na </a:t>
            </a:r>
            <a:r>
              <a:rPr lang="cs-CZ" sz="1600" dirty="0" smtClean="0">
                <a:solidFill>
                  <a:srgbClr val="000000"/>
                </a:solidFill>
                <a:hlinkClick r:id="rId3"/>
              </a:rPr>
              <a:t>https://is.cuni.cz/</a:t>
            </a:r>
            <a:r>
              <a:rPr lang="cs-CZ" sz="1600" dirty="0" err="1" smtClean="0">
                <a:solidFill>
                  <a:srgbClr val="000000"/>
                </a:solidFill>
                <a:hlinkClick r:id="rId3"/>
              </a:rPr>
              <a:t>webapps</a:t>
            </a:r>
            <a:r>
              <a:rPr lang="cs-CZ" sz="1600" dirty="0" smtClean="0">
                <a:solidFill>
                  <a:srgbClr val="7030A0"/>
                </a:solidFill>
                <a:hlinkClick r:id="rId3"/>
              </a:rPr>
              <a:t>/. </a:t>
            </a:r>
            <a:r>
              <a:rPr lang="cs-CZ" sz="1600" dirty="0" smtClean="0">
                <a:solidFill>
                  <a:srgbClr val="000000"/>
                </a:solidFill>
              </a:rPr>
              <a:t>Přístup získáte uvedením čísla osoby (na studentském průkazu) a hesla. </a:t>
            </a:r>
          </a:p>
          <a:p>
            <a:pPr marL="341313" indent="-341313" algn="l">
              <a:buFont typeface="Calibri Light"/>
              <a:buAutoNum type="arabicPeriod"/>
            </a:pPr>
            <a:r>
              <a:rPr lang="cs-CZ" sz="1600" b="1" dirty="0" smtClean="0">
                <a:solidFill>
                  <a:srgbClr val="000000"/>
                </a:solidFill>
              </a:rPr>
              <a:t>Dopracujete</a:t>
            </a:r>
            <a:r>
              <a:rPr lang="cs-CZ" sz="1600" dirty="0" smtClean="0">
                <a:solidFill>
                  <a:srgbClr val="000000"/>
                </a:solidFill>
              </a:rPr>
              <a:t> </a:t>
            </a:r>
            <a:r>
              <a:rPr lang="cs-CZ" sz="1600" b="1" dirty="0">
                <a:solidFill>
                  <a:srgbClr val="000000"/>
                </a:solidFill>
              </a:rPr>
              <a:t>studijní </a:t>
            </a:r>
            <a:r>
              <a:rPr lang="cs-CZ" sz="1600" b="1" dirty="0" smtClean="0">
                <a:solidFill>
                  <a:srgbClr val="000000"/>
                </a:solidFill>
              </a:rPr>
              <a:t>plán / program stáže</a:t>
            </a:r>
            <a:r>
              <a:rPr lang="cs-CZ" sz="1600" dirty="0">
                <a:solidFill>
                  <a:srgbClr val="000000"/>
                </a:solidFill>
              </a:rPr>
              <a:t>. </a:t>
            </a:r>
            <a:r>
              <a:rPr lang="cs-CZ" sz="1600" dirty="0" smtClean="0">
                <a:solidFill>
                  <a:srgbClr val="000000"/>
                </a:solidFill>
              </a:rPr>
              <a:t>V přídě studia do tabulky A uvedete návrh předmětů studovaných v zahraničí, do tabulky B ekvivalenty na 2. LF. Ostatní </a:t>
            </a:r>
            <a:r>
              <a:rPr lang="cs-CZ" sz="1600" dirty="0">
                <a:solidFill>
                  <a:srgbClr val="000000"/>
                </a:solidFill>
              </a:rPr>
              <a:t>předměty, jestliže se chystáte žádat o </a:t>
            </a:r>
            <a:r>
              <a:rPr lang="cs-CZ" sz="1600" dirty="0" smtClean="0">
                <a:solidFill>
                  <a:srgbClr val="000000"/>
                </a:solidFill>
              </a:rPr>
              <a:t>jejich uznání </a:t>
            </a:r>
            <a:r>
              <a:rPr lang="cs-CZ" sz="1600" dirty="0">
                <a:solidFill>
                  <a:srgbClr val="000000"/>
                </a:solidFill>
              </a:rPr>
              <a:t>formou volitelného </a:t>
            </a:r>
            <a:r>
              <a:rPr lang="cs-CZ" sz="1600" dirty="0" smtClean="0">
                <a:solidFill>
                  <a:srgbClr val="000000"/>
                </a:solidFill>
              </a:rPr>
              <a:t>předmětu, zapíšete do tabulky B v původním znění (stejně jako v tabulce A).</a:t>
            </a:r>
            <a:endParaRPr lang="cs-CZ" sz="1600" dirty="0">
              <a:solidFill>
                <a:srgbClr val="000000"/>
              </a:solidFill>
            </a:endParaRPr>
          </a:p>
          <a:p>
            <a:pPr marL="341313" indent="-341313" algn="l">
              <a:buFont typeface="Calibri Light"/>
              <a:buAutoNum type="arabicPeriod"/>
            </a:pPr>
            <a:r>
              <a:rPr lang="cs-CZ" sz="1600" dirty="0" smtClean="0">
                <a:solidFill>
                  <a:srgbClr val="000000"/>
                </a:solidFill>
              </a:rPr>
              <a:t>V případě studia dojednejte</a:t>
            </a:r>
            <a:r>
              <a:rPr lang="cs-CZ" sz="1600" b="1" dirty="0" smtClean="0">
                <a:solidFill>
                  <a:srgbClr val="000000"/>
                </a:solidFill>
              </a:rPr>
              <a:t> uznání předmětů s garanty </a:t>
            </a:r>
            <a:r>
              <a:rPr lang="cs-CZ" sz="1600" dirty="0" smtClean="0">
                <a:solidFill>
                  <a:srgbClr val="000000"/>
                </a:solidFill>
              </a:rPr>
              <a:t>předmětů na 2. LF, formou podpisu do </a:t>
            </a:r>
            <a:r>
              <a:rPr lang="cs-CZ" sz="1600" dirty="0" smtClean="0">
                <a:solidFill>
                  <a:srgbClr val="000000"/>
                </a:solidFill>
                <a:hlinkClick r:id="rId4" action="ppaction://hlinkfile"/>
              </a:rPr>
              <a:t>žádosti.</a:t>
            </a:r>
            <a:r>
              <a:rPr lang="cs-CZ" sz="1600" dirty="0" smtClean="0">
                <a:solidFill>
                  <a:srgbClr val="000000"/>
                </a:solidFill>
              </a:rPr>
              <a:t> Pokud předmět nemá ekvivalent, je možné jej uznat jako volitelný.</a:t>
            </a:r>
            <a:endParaRPr lang="cs-CZ" sz="1600" dirty="0" smtClean="0"/>
          </a:p>
          <a:p>
            <a:pPr marL="341313" indent="-341313" algn="l">
              <a:buFont typeface="Calibri Light"/>
              <a:buAutoNum type="arabicPeriod"/>
            </a:pPr>
            <a:r>
              <a:rPr lang="cs-CZ" sz="1600" dirty="0" smtClean="0">
                <a:solidFill>
                  <a:srgbClr val="000000"/>
                </a:solidFill>
              </a:rPr>
              <a:t>Vámi podepsaný</a:t>
            </a:r>
            <a:r>
              <a:rPr lang="cs-CZ" sz="1600" b="1" dirty="0" smtClean="0">
                <a:solidFill>
                  <a:srgbClr val="000000"/>
                </a:solidFill>
              </a:rPr>
              <a:t> </a:t>
            </a:r>
            <a:r>
              <a:rPr lang="cs-CZ" sz="1600" b="1" dirty="0" err="1" smtClean="0">
                <a:solidFill>
                  <a:srgbClr val="000000"/>
                </a:solidFill>
              </a:rPr>
              <a:t>Learning</a:t>
            </a:r>
            <a:r>
              <a:rPr lang="cs-CZ" sz="1600" b="1" dirty="0" smtClean="0">
                <a:solidFill>
                  <a:srgbClr val="000000"/>
                </a:solidFill>
              </a:rPr>
              <a:t> </a:t>
            </a:r>
            <a:r>
              <a:rPr lang="cs-CZ" sz="1600" b="1" dirty="0" err="1">
                <a:solidFill>
                  <a:srgbClr val="000000"/>
                </a:solidFill>
              </a:rPr>
              <a:t>A</a:t>
            </a:r>
            <a:r>
              <a:rPr lang="cs-CZ" sz="1600" b="1" dirty="0" err="1" smtClean="0">
                <a:solidFill>
                  <a:srgbClr val="000000"/>
                </a:solidFill>
              </a:rPr>
              <a:t>greement</a:t>
            </a:r>
            <a:r>
              <a:rPr lang="cs-CZ" sz="1600" b="1" dirty="0" smtClean="0">
                <a:solidFill>
                  <a:srgbClr val="000000"/>
                </a:solidFill>
              </a:rPr>
              <a:t> </a:t>
            </a:r>
            <a:r>
              <a:rPr lang="cs-CZ" sz="1600" dirty="0" smtClean="0">
                <a:solidFill>
                  <a:srgbClr val="000000"/>
                </a:solidFill>
              </a:rPr>
              <a:t>(</a:t>
            </a:r>
            <a:r>
              <a:rPr lang="cs-CZ" sz="1600" b="1" dirty="0" smtClean="0">
                <a:solidFill>
                  <a:srgbClr val="000000"/>
                </a:solidFill>
              </a:rPr>
              <a:t>LA</a:t>
            </a:r>
            <a:r>
              <a:rPr lang="cs-CZ" sz="1600" dirty="0" smtClean="0">
                <a:solidFill>
                  <a:srgbClr val="000000"/>
                </a:solidFill>
              </a:rPr>
              <a:t>), s potvrzenými žádostmi, odevzdejte</a:t>
            </a:r>
            <a:r>
              <a:rPr lang="cs-CZ" sz="1600" b="1" dirty="0" smtClean="0">
                <a:solidFill>
                  <a:srgbClr val="000000"/>
                </a:solidFill>
              </a:rPr>
              <a:t> </a:t>
            </a:r>
            <a:r>
              <a:rPr lang="cs-CZ" sz="1600" dirty="0" smtClean="0">
                <a:solidFill>
                  <a:srgbClr val="000000"/>
                </a:solidFill>
              </a:rPr>
              <a:t>referentce k podepsání koordinátorem.</a:t>
            </a:r>
            <a:endParaRPr lang="cs-CZ" sz="1600" b="1" dirty="0" smtClean="0">
              <a:solidFill>
                <a:srgbClr val="7030A0"/>
              </a:solidFill>
            </a:endParaRPr>
          </a:p>
          <a:p>
            <a:pPr marL="341313" indent="-341313" algn="l">
              <a:buFont typeface="Calibri Light"/>
              <a:buAutoNum type="arabicPeriod"/>
            </a:pPr>
            <a:r>
              <a:rPr lang="cs-CZ" sz="1600" dirty="0" smtClean="0"/>
              <a:t>Koordinátorem podepsaný </a:t>
            </a:r>
            <a:r>
              <a:rPr lang="cs-CZ" sz="1600" dirty="0" smtClean="0">
                <a:solidFill>
                  <a:srgbClr val="000000"/>
                </a:solidFill>
              </a:rPr>
              <a:t>LA, včetně </a:t>
            </a:r>
            <a:r>
              <a:rPr lang="cs-CZ" sz="1600" dirty="0">
                <a:solidFill>
                  <a:srgbClr val="000000"/>
                </a:solidFill>
              </a:rPr>
              <a:t>z</a:t>
            </a:r>
            <a:r>
              <a:rPr lang="cs-CZ" sz="1600" dirty="0" smtClean="0">
                <a:solidFill>
                  <a:srgbClr val="000000"/>
                </a:solidFill>
              </a:rPr>
              <a:t>ahraniční institucí požadované dokumentace, </a:t>
            </a:r>
            <a:r>
              <a:rPr lang="cs-CZ" sz="1600" dirty="0">
                <a:solidFill>
                  <a:srgbClr val="000000"/>
                </a:solidFill>
              </a:rPr>
              <a:t>odešlete do zahraničí. </a:t>
            </a:r>
            <a:r>
              <a:rPr lang="cs-CZ" sz="1600" dirty="0" smtClean="0">
                <a:solidFill>
                  <a:srgbClr val="000000"/>
                </a:solidFill>
              </a:rPr>
              <a:t>Odeslání do zahraničí</a:t>
            </a:r>
            <a:r>
              <a:rPr lang="cs-CZ" sz="1600" b="1" dirty="0" smtClean="0">
                <a:solidFill>
                  <a:srgbClr val="000000"/>
                </a:solidFill>
              </a:rPr>
              <a:t> </a:t>
            </a:r>
            <a:r>
              <a:rPr lang="cs-CZ" sz="1600" dirty="0" smtClean="0">
                <a:solidFill>
                  <a:srgbClr val="000000"/>
                </a:solidFill>
              </a:rPr>
              <a:t>oznamte</a:t>
            </a:r>
            <a:r>
              <a:rPr lang="cs-CZ" sz="1600" b="1" dirty="0" smtClean="0">
                <a:solidFill>
                  <a:srgbClr val="C55A11"/>
                </a:solidFill>
              </a:rPr>
              <a:t> </a:t>
            </a:r>
            <a:r>
              <a:rPr lang="cs-CZ" sz="1600" dirty="0" smtClean="0">
                <a:solidFill>
                  <a:srgbClr val="000000"/>
                </a:solidFill>
              </a:rPr>
              <a:t>referentce na e-mail: </a:t>
            </a:r>
            <a:r>
              <a:rPr lang="cs-CZ" sz="1600" dirty="0" smtClean="0">
                <a:solidFill>
                  <a:srgbClr val="7030A0"/>
                </a:solidFill>
                <a:hlinkClick r:id="rId5"/>
              </a:rPr>
              <a:t>dana.basarova@lfmotol.cuni.cz</a:t>
            </a:r>
            <a:r>
              <a:rPr lang="cs-CZ" sz="1600" dirty="0" smtClean="0">
                <a:solidFill>
                  <a:srgbClr val="7030A0"/>
                </a:solidFill>
              </a:rPr>
              <a:t>.</a:t>
            </a:r>
            <a:endParaRPr lang="cs-CZ" sz="1600" dirty="0">
              <a:solidFill>
                <a:srgbClr val="7030A0"/>
              </a:solidFill>
            </a:endParaRPr>
          </a:p>
          <a:p>
            <a:pPr marL="341313" indent="-341313" algn="l">
              <a:buFont typeface="Calibri Light"/>
              <a:buAutoNum type="arabicPeriod"/>
            </a:pPr>
            <a:r>
              <a:rPr lang="cs-CZ" sz="1600" dirty="0" smtClean="0">
                <a:solidFill>
                  <a:srgbClr val="000000"/>
                </a:solidFill>
              </a:rPr>
              <a:t>Jamile zahraniční univerzita </a:t>
            </a:r>
            <a:r>
              <a:rPr lang="cs-CZ" sz="1600" dirty="0"/>
              <a:t>pobyt </a:t>
            </a:r>
            <a:r>
              <a:rPr lang="cs-CZ" sz="1600" dirty="0" smtClean="0"/>
              <a:t>formou podepsané LA potvrdí, přepošlete </a:t>
            </a:r>
            <a:r>
              <a:rPr lang="cs-CZ" sz="1600" dirty="0" smtClean="0">
                <a:solidFill>
                  <a:srgbClr val="000000"/>
                </a:solidFill>
              </a:rPr>
              <a:t>referentce</a:t>
            </a:r>
            <a:r>
              <a:rPr lang="cs-CZ" sz="1600" dirty="0">
                <a:solidFill>
                  <a:srgbClr val="000000"/>
                </a:solidFill>
              </a:rPr>
              <a:t>.</a:t>
            </a:r>
          </a:p>
          <a:p>
            <a:pPr marL="341313" indent="-341313" algn="l">
              <a:buFont typeface="Calibri Light"/>
              <a:buAutoNum type="arabicPeriod"/>
            </a:pPr>
            <a:r>
              <a:rPr lang="cs-CZ" sz="1600" dirty="0" smtClean="0">
                <a:solidFill>
                  <a:srgbClr val="000000"/>
                </a:solidFill>
              </a:rPr>
              <a:t>Zapište </a:t>
            </a:r>
            <a:r>
              <a:rPr lang="cs-CZ" sz="1600" dirty="0">
                <a:solidFill>
                  <a:srgbClr val="000000"/>
                </a:solidFill>
              </a:rPr>
              <a:t>číslo vlastního </a:t>
            </a:r>
            <a:r>
              <a:rPr lang="cs-CZ" sz="1600" b="1" dirty="0">
                <a:solidFill>
                  <a:srgbClr val="000000"/>
                </a:solidFill>
              </a:rPr>
              <a:t>bankovního účtu </a:t>
            </a:r>
            <a:r>
              <a:rPr lang="cs-CZ" sz="1600" b="1" dirty="0" smtClean="0">
                <a:solidFill>
                  <a:srgbClr val="000000"/>
                </a:solidFill>
              </a:rPr>
              <a:t>vedeného v ČR </a:t>
            </a:r>
            <a:r>
              <a:rPr lang="cs-CZ" sz="1600" b="1" dirty="0">
                <a:solidFill>
                  <a:srgbClr val="000000"/>
                </a:solidFill>
              </a:rPr>
              <a:t>v </a:t>
            </a:r>
            <a:r>
              <a:rPr lang="cs-CZ" sz="1600" b="1" dirty="0" smtClean="0">
                <a:solidFill>
                  <a:srgbClr val="000000"/>
                </a:solidFill>
              </a:rPr>
              <a:t>EUR </a:t>
            </a:r>
            <a:r>
              <a:rPr lang="cs-CZ" sz="1600" dirty="0">
                <a:solidFill>
                  <a:srgbClr val="000000"/>
                </a:solidFill>
              </a:rPr>
              <a:t>do on-line aplikace UK.</a:t>
            </a:r>
          </a:p>
          <a:p>
            <a:pPr marL="341313" indent="-341313" algn="l">
              <a:buFont typeface="Calibri Light"/>
              <a:buAutoNum type="arabicPeriod"/>
            </a:pPr>
            <a:r>
              <a:rPr lang="cs-CZ" sz="1600" dirty="0">
                <a:solidFill>
                  <a:srgbClr val="000000"/>
                </a:solidFill>
              </a:rPr>
              <a:t>Referentka vystaví </a:t>
            </a:r>
            <a:r>
              <a:rPr lang="cs-CZ" sz="1600" b="1" dirty="0" smtClean="0">
                <a:solidFill>
                  <a:srgbClr val="000000"/>
                </a:solidFill>
              </a:rPr>
              <a:t>Rozhodnutí </a:t>
            </a:r>
            <a:r>
              <a:rPr lang="cs-CZ" sz="1600" dirty="0" smtClean="0">
                <a:solidFill>
                  <a:srgbClr val="000000"/>
                </a:solidFill>
              </a:rPr>
              <a:t>o vyplacení účelového stipendia, podepíše děkan 2.LF. Vrátí potvrzené Rozhodnutí studentovi.</a:t>
            </a:r>
          </a:p>
          <a:p>
            <a:pPr marL="341313" indent="-341313" algn="l">
              <a:buFont typeface="Calibri Light"/>
              <a:buAutoNum type="arabicPeriod"/>
            </a:pPr>
            <a:r>
              <a:rPr lang="cs-CZ" sz="1600" dirty="0" smtClean="0">
                <a:solidFill>
                  <a:srgbClr val="000000"/>
                </a:solidFill>
              </a:rPr>
              <a:t>Po vyzvání od Evropské kanceláře UK (EK) </a:t>
            </a:r>
            <a:r>
              <a:rPr lang="cs-CZ" sz="1600" u="sng" dirty="0">
                <a:hlinkClick r:id="rId6"/>
              </a:rPr>
              <a:t>https://</a:t>
            </a:r>
            <a:r>
              <a:rPr lang="cs-CZ" sz="1600" u="sng" dirty="0" smtClean="0">
                <a:hlinkClick r:id="rId6"/>
              </a:rPr>
              <a:t>cuni.cz/UK-4172.html</a:t>
            </a:r>
            <a:r>
              <a:rPr lang="cs-CZ" sz="1600" u="sng" dirty="0" smtClean="0"/>
              <a:t> </a:t>
            </a:r>
            <a:r>
              <a:rPr lang="cs-CZ" sz="1600" dirty="0" smtClean="0">
                <a:solidFill>
                  <a:srgbClr val="000000"/>
                </a:solidFill>
              </a:rPr>
              <a:t>se dostavte k podpisu</a:t>
            </a:r>
            <a:r>
              <a:rPr lang="cs-CZ" sz="1600" b="1" dirty="0" smtClean="0">
                <a:solidFill>
                  <a:srgbClr val="000000"/>
                </a:solidFill>
              </a:rPr>
              <a:t> Účastnické smlouvy</a:t>
            </a:r>
            <a:r>
              <a:rPr lang="cs-CZ" sz="1600" dirty="0" smtClean="0">
                <a:solidFill>
                  <a:srgbClr val="000000"/>
                </a:solidFill>
              </a:rPr>
              <a:t>.</a:t>
            </a:r>
            <a:endParaRPr lang="cs-CZ" sz="1600" dirty="0" smtClean="0">
              <a:solidFill>
                <a:srgbClr val="C55A11"/>
              </a:solidFill>
            </a:endParaRPr>
          </a:p>
          <a:p>
            <a:pPr marL="341313" indent="-341313" algn="l">
              <a:buFont typeface="Calibri Light"/>
              <a:buAutoNum type="arabicPeriod"/>
            </a:pPr>
            <a:r>
              <a:rPr lang="cs-CZ" sz="1600" dirty="0" smtClean="0">
                <a:solidFill>
                  <a:srgbClr val="000000"/>
                </a:solidFill>
              </a:rPr>
              <a:t>Po obdržení požadavku z EK vyplňte </a:t>
            </a:r>
            <a:r>
              <a:rPr lang="cs-CZ" sz="1600" b="1" dirty="0">
                <a:solidFill>
                  <a:srgbClr val="000000"/>
                </a:solidFill>
              </a:rPr>
              <a:t>on-line jazykový test</a:t>
            </a:r>
            <a:r>
              <a:rPr lang="cs-CZ" sz="1600" dirty="0" smtClean="0">
                <a:solidFill>
                  <a:srgbClr val="000000"/>
                </a:solidFill>
              </a:rPr>
              <a:t>.</a:t>
            </a:r>
          </a:p>
          <a:p>
            <a:pPr marL="0" lvl="5" algn="l">
              <a:spcBef>
                <a:spcPts val="1000"/>
              </a:spcBef>
            </a:pPr>
            <a:r>
              <a:rPr lang="cs-CZ" sz="2400" dirty="0"/>
              <a:t>_____________________________________</a:t>
            </a:r>
          </a:p>
          <a:p>
            <a:pPr marL="285750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400" dirty="0"/>
              <a:t>Účastnickou dohodu </a:t>
            </a:r>
            <a:r>
              <a:rPr lang="cs-CZ" sz="1400" dirty="0">
                <a:solidFill>
                  <a:srgbClr val="000000"/>
                </a:solidFill>
              </a:rPr>
              <a:t>za vás může podepsat </a:t>
            </a:r>
            <a:r>
              <a:rPr lang="cs-CZ" sz="1400" dirty="0"/>
              <a:t>i jiná osoba, dostaví-li se do EK s plnou mocí (nemusí být notářsky ověřena). </a:t>
            </a:r>
          </a:p>
          <a:p>
            <a:pPr algn="l"/>
            <a:endParaRPr lang="cs-CZ" sz="1600" dirty="0" smtClean="0">
              <a:solidFill>
                <a:srgbClr val="000000"/>
              </a:solidFill>
            </a:endParaRPr>
          </a:p>
          <a:p>
            <a:pPr marL="341313" indent="-341313" algn="l">
              <a:buFont typeface="Calibri Light"/>
              <a:buAutoNum type="arabicPeriod"/>
            </a:pPr>
            <a:endParaRPr lang="cs-CZ" sz="16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13125</TotalTime>
  <Words>2061</Words>
  <Application>Microsoft Office PowerPoint</Application>
  <PresentationFormat>Širokoúhlá obrazovka</PresentationFormat>
  <Paragraphs>290</Paragraphs>
  <Slides>29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Courier New</vt:lpstr>
      <vt:lpstr>Motiv Office</vt:lpstr>
      <vt:lpstr>Erasmus+ Všeobecné informace Univerzity Karlovy  https://www.cuni.cz/UK-39.html</vt:lpstr>
      <vt:lpstr> Erasmus+  kancelář</vt:lpstr>
      <vt:lpstr> </vt:lpstr>
      <vt:lpstr> </vt:lpstr>
      <vt:lpstr>Podmínky výjezdu</vt:lpstr>
      <vt:lpstr> Požadavky k výběrovému řízení</vt:lpstr>
      <vt:lpstr>    Výběrové řízení</vt:lpstr>
      <vt:lpstr>Bodování při výběrovém řízení</vt:lpstr>
      <vt:lpstr>Postup po úspěšném výběrovém řízení</vt:lpstr>
      <vt:lpstr>Nenominovaní</vt:lpstr>
      <vt:lpstr>Projednání uznání při přípravě</vt:lpstr>
      <vt:lpstr>Práce s on-line aplikací UK</vt:lpstr>
      <vt:lpstr>  Minimální počet uznaných kreditů</vt:lpstr>
      <vt:lpstr>Vybavení  dokumentů</vt:lpstr>
      <vt:lpstr>Potvrzení pobytu</vt:lpstr>
      <vt:lpstr>Zapsání eurového účtu</vt:lpstr>
      <vt:lpstr>Rozhodnutí</vt:lpstr>
      <vt:lpstr> On-line jazykový test</vt:lpstr>
      <vt:lpstr>Účastnická smlouva</vt:lpstr>
      <vt:lpstr>Před odjezdem</vt:lpstr>
      <vt:lpstr>Green Erasmus</vt:lpstr>
      <vt:lpstr>Změny ve studijním plánu</vt:lpstr>
      <vt:lpstr>Povinnosti studenta po návratu</vt:lpstr>
      <vt:lpstr>Postup při uznávání předmětů</vt:lpstr>
      <vt:lpstr>Je nutné v zahraničí absolvovat všechny  předměty zapsané v LA?</vt:lpstr>
      <vt:lpstr>Prodloužení pobytu</vt:lpstr>
      <vt:lpstr>Předčasné ukončení pobytu </vt:lpstr>
      <vt:lpstr>Kde najdu pomoc</vt:lpstr>
      <vt:lpstr>Na 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ERASMUS ORIENTATION DAY</dc:title>
  <dc:creator>Adam Zabloudil</dc:creator>
  <cp:lastModifiedBy>Pavla Byrne</cp:lastModifiedBy>
  <cp:revision>896</cp:revision>
  <cp:lastPrinted>2021-06-29T12:15:48Z</cp:lastPrinted>
  <dcterms:created xsi:type="dcterms:W3CDTF">2017-09-18T08:37:36Z</dcterms:created>
  <dcterms:modified xsi:type="dcterms:W3CDTF">2021-11-30T10:37:05Z</dcterms:modified>
</cp:coreProperties>
</file>